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68"/>
  </p:notesMasterIdLst>
  <p:sldIdLst>
    <p:sldId id="256" r:id="rId2"/>
    <p:sldId id="378" r:id="rId3"/>
    <p:sldId id="337" r:id="rId4"/>
    <p:sldId id="351" r:id="rId5"/>
    <p:sldId id="352" r:id="rId6"/>
    <p:sldId id="366" r:id="rId7"/>
    <p:sldId id="353" r:id="rId8"/>
    <p:sldId id="379" r:id="rId9"/>
    <p:sldId id="269" r:id="rId10"/>
    <p:sldId id="271" r:id="rId11"/>
    <p:sldId id="283" r:id="rId12"/>
    <p:sldId id="324" r:id="rId13"/>
    <p:sldId id="273" r:id="rId14"/>
    <p:sldId id="279" r:id="rId15"/>
    <p:sldId id="276" r:id="rId16"/>
    <p:sldId id="274" r:id="rId17"/>
    <p:sldId id="277" r:id="rId18"/>
    <p:sldId id="278" r:id="rId19"/>
    <p:sldId id="370" r:id="rId20"/>
    <p:sldId id="375" r:id="rId21"/>
    <p:sldId id="275" r:id="rId22"/>
    <p:sldId id="412" r:id="rId23"/>
    <p:sldId id="369" r:id="rId24"/>
    <p:sldId id="284" r:id="rId25"/>
    <p:sldId id="289" r:id="rId26"/>
    <p:sldId id="325" r:id="rId27"/>
    <p:sldId id="326" r:id="rId28"/>
    <p:sldId id="328" r:id="rId29"/>
    <p:sldId id="350" r:id="rId30"/>
    <p:sldId id="327" r:id="rId31"/>
    <p:sldId id="330" r:id="rId32"/>
    <p:sldId id="332" r:id="rId33"/>
    <p:sldId id="333" r:id="rId34"/>
    <p:sldId id="335" r:id="rId35"/>
    <p:sldId id="331" r:id="rId36"/>
    <p:sldId id="380" r:id="rId37"/>
    <p:sldId id="317" r:id="rId38"/>
    <p:sldId id="318" r:id="rId39"/>
    <p:sldId id="319" r:id="rId40"/>
    <p:sldId id="377" r:id="rId41"/>
    <p:sldId id="356" r:id="rId42"/>
    <p:sldId id="372" r:id="rId43"/>
    <p:sldId id="381" r:id="rId44"/>
    <p:sldId id="355" r:id="rId45"/>
    <p:sldId id="373" r:id="rId46"/>
    <p:sldId id="359" r:id="rId47"/>
    <p:sldId id="371" r:id="rId48"/>
    <p:sldId id="291" r:id="rId49"/>
    <p:sldId id="292" r:id="rId50"/>
    <p:sldId id="361" r:id="rId51"/>
    <p:sldId id="362" r:id="rId52"/>
    <p:sldId id="363" r:id="rId53"/>
    <p:sldId id="365" r:id="rId54"/>
    <p:sldId id="441" r:id="rId55"/>
    <p:sldId id="303" r:id="rId56"/>
    <p:sldId id="287" r:id="rId57"/>
    <p:sldId id="298" r:id="rId58"/>
    <p:sldId id="442" r:id="rId59"/>
    <p:sldId id="443" r:id="rId60"/>
    <p:sldId id="299" r:id="rId61"/>
    <p:sldId id="300" r:id="rId62"/>
    <p:sldId id="301" r:id="rId63"/>
    <p:sldId id="302" r:id="rId64"/>
    <p:sldId id="309" r:id="rId65"/>
    <p:sldId id="310" r:id="rId66"/>
    <p:sldId id="311" r:id="rId67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horzBarState="maximized">
    <p:restoredLeft sz="14392" autoAdjust="0"/>
    <p:restoredTop sz="94660"/>
  </p:normalViewPr>
  <p:slideViewPr>
    <p:cSldViewPr snapToGrid="0">
      <p:cViewPr varScale="1">
        <p:scale>
          <a:sx n="95" d="100"/>
          <a:sy n="95" d="100"/>
        </p:scale>
        <p:origin x="1432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690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71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B377383-0D39-444C-BFB2-51DCFE90AE85}" type="datetimeFigureOut">
              <a:rPr lang="fr-FR" smtClean="0"/>
              <a:t>09/03/2023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A16F53-854A-413E-BC43-0AB1AC432D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86932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475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/>
          </a:p>
        </p:txBody>
      </p:sp>
      <p:sp>
        <p:nvSpPr>
          <p:cNvPr id="849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CB0656C-C357-415E-804A-7DEC05A38F7E}" type="slidenum">
              <a:rPr lang="fr-F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06816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3795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383698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9939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numCol="1" anchor="ctr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0525920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1747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3551959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2227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4833180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8675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numCol="1" anchor="ctr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6244940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0179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7365841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7891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556417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B4EDD2-AB05-489E-83C8-B19984E7D2EB}" type="datetimeFigureOut">
              <a:rPr lang="fr-FR" smtClean="0"/>
              <a:t>09/03/2023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7B053-8618-45D5-B277-73BB35DC369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1954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B4EDD2-AB05-489E-83C8-B19984E7D2EB}" type="datetimeFigureOut">
              <a:rPr lang="fr-FR" smtClean="0"/>
              <a:t>09/03/2023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7B053-8618-45D5-B277-73BB35DC369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46162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B4EDD2-AB05-489E-83C8-B19984E7D2EB}" type="datetimeFigureOut">
              <a:rPr lang="fr-FR" smtClean="0"/>
              <a:t>09/03/2023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7B053-8618-45D5-B277-73BB35DC369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86229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B4EDD2-AB05-489E-83C8-B19984E7D2EB}" type="datetimeFigureOut">
              <a:rPr lang="fr-FR" smtClean="0"/>
              <a:t>09/03/2023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7B053-8618-45D5-B277-73BB35DC369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273310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B4EDD2-AB05-489E-83C8-B19984E7D2EB}" type="datetimeFigureOut">
              <a:rPr lang="fr-FR" smtClean="0"/>
              <a:t>09/03/2023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7B053-8618-45D5-B277-73BB35DC369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19700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B4EDD2-AB05-489E-83C8-B19984E7D2EB}" type="datetimeFigureOut">
              <a:rPr lang="fr-FR" smtClean="0"/>
              <a:t>09/03/2023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7B053-8618-45D5-B277-73BB35DC369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91039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B4EDD2-AB05-489E-83C8-B19984E7D2EB}" type="datetimeFigureOut">
              <a:rPr lang="fr-FR" smtClean="0"/>
              <a:t>09/03/2023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7B053-8618-45D5-B277-73BB35DC369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01016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B4EDD2-AB05-489E-83C8-B19984E7D2EB}" type="datetimeFigureOut">
              <a:rPr lang="fr-FR" smtClean="0"/>
              <a:t>09/03/2023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7B053-8618-45D5-B277-73BB35DC369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602877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B4EDD2-AB05-489E-83C8-B19984E7D2EB}" type="datetimeFigureOut">
              <a:rPr lang="fr-FR" smtClean="0"/>
              <a:t>09/03/2023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7B053-8618-45D5-B277-73BB35DC369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34170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B4EDD2-AB05-489E-83C8-B19984E7D2EB}" type="datetimeFigureOut">
              <a:rPr lang="fr-FR" smtClean="0"/>
              <a:t>09/03/2023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7B053-8618-45D5-B277-73BB35DC369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63015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B4EDD2-AB05-489E-83C8-B19984E7D2EB}" type="datetimeFigureOut">
              <a:rPr lang="fr-FR" smtClean="0"/>
              <a:t>09/03/2023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7B053-8618-45D5-B277-73BB35DC369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97054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B4EDD2-AB05-489E-83C8-B19984E7D2EB}" type="datetimeFigureOut">
              <a:rPr lang="fr-FR" smtClean="0"/>
              <a:t>09/03/2023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F7B053-8618-45D5-B277-73BB35DC369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86966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emf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emf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jpeg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5.jpeg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1.jpe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4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1.png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fr-FR" dirty="0"/>
              <a:t>Comment les textes bibliques ont-ils été écrits et recopiés?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51526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2A37D89-F1F2-8D28-1B2B-9D31146CB5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4359" y="842167"/>
            <a:ext cx="7886700" cy="2852737"/>
          </a:xfrm>
        </p:spPr>
        <p:txBody>
          <a:bodyPr>
            <a:normAutofit/>
          </a:bodyPr>
          <a:lstStyle/>
          <a:p>
            <a:r>
              <a:rPr lang="fr-FR" sz="4800" dirty="0"/>
              <a:t>1. Les manuscrits médiévaux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B6036A1-017C-F108-83E5-3C6B6F88C51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31329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b="1" dirty="0"/>
              <a:t>The square script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14489" y="2714126"/>
            <a:ext cx="5559038" cy="3960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05518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1800" y="79134"/>
            <a:ext cx="6165341" cy="66622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7" name="ZoneTexte 2"/>
          <p:cNvSpPr txBox="1">
            <a:spLocks noChangeArrowheads="1"/>
          </p:cNvSpPr>
          <p:nvPr/>
        </p:nvSpPr>
        <p:spPr bwMode="auto">
          <a:xfrm>
            <a:off x="6737480" y="2025254"/>
            <a:ext cx="1701403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100" dirty="0">
                <a:latin typeface="Calibri" pitchFamily="34" charset="0"/>
              </a:rPr>
              <a:t>Feuillet du codex de Leningrad</a:t>
            </a:r>
          </a:p>
          <a:p>
            <a:r>
              <a:rPr lang="fr-FR" sz="2100" dirty="0">
                <a:latin typeface="Calibri" pitchFamily="34" charset="0"/>
              </a:rPr>
              <a:t>(1007/8)</a:t>
            </a:r>
          </a:p>
        </p:txBody>
      </p:sp>
    </p:spTree>
    <p:extLst>
      <p:ext uri="{BB962C8B-B14F-4D97-AF65-F5344CB8AC3E}">
        <p14:creationId xmlns:p14="http://schemas.microsoft.com/office/powerpoint/2010/main" val="38917063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5003" y="53922"/>
            <a:ext cx="5602310" cy="68040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3" name="ZoneTexte 2"/>
          <p:cNvSpPr txBox="1">
            <a:spLocks noChangeArrowheads="1"/>
          </p:cNvSpPr>
          <p:nvPr/>
        </p:nvSpPr>
        <p:spPr bwMode="auto">
          <a:xfrm>
            <a:off x="6960043" y="2019330"/>
            <a:ext cx="1944290" cy="13388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700" dirty="0">
                <a:latin typeface="Calibri" pitchFamily="34" charset="0"/>
              </a:rPr>
              <a:t>Feuillet du codex d’Alep (vers 925)</a:t>
            </a:r>
          </a:p>
        </p:txBody>
      </p:sp>
    </p:spTree>
    <p:extLst>
      <p:ext uri="{BB962C8B-B14F-4D97-AF65-F5344CB8AC3E}">
        <p14:creationId xmlns:p14="http://schemas.microsoft.com/office/powerpoint/2010/main" val="33767646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>
            <a:extLst>
              <a:ext uri="{FF2B5EF4-FFF2-40B4-BE49-F238E27FC236}">
                <a16:creationId xmlns:a16="http://schemas.microsoft.com/office/drawing/2014/main" id="{59A6FAEB-23E3-F303-322A-A00D0B0ADAE7}"/>
              </a:ext>
            </a:extLst>
          </p:cNvPr>
          <p:cNvSpPr txBox="1"/>
          <p:nvPr/>
        </p:nvSpPr>
        <p:spPr>
          <a:xfrm>
            <a:off x="2857500" y="3290500"/>
            <a:ext cx="3429000" cy="3000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BE" sz="1350" dirty="0">
                <a:solidFill>
                  <a:srgbClr val="222222"/>
                </a:solidFill>
                <a:latin typeface="Arial" panose="020B0604020202020204" pitchFamily="34" charset="0"/>
              </a:rPr>
              <a:t>The Codex Sassoon,</a:t>
            </a:r>
            <a:endParaRPr lang="fr-FR" sz="1350" dirty="0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C85F9854-32D9-B022-EE44-C2B529C07C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669" y="1157332"/>
            <a:ext cx="8428661" cy="5439775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A405A12F-53A4-115C-5886-CC9DA5F712B7}"/>
              </a:ext>
            </a:extLst>
          </p:cNvPr>
          <p:cNvSpPr txBox="1"/>
          <p:nvPr/>
        </p:nvSpPr>
        <p:spPr>
          <a:xfrm>
            <a:off x="1321308" y="857250"/>
            <a:ext cx="6364224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1350" dirty="0"/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4C362444-7C7A-299B-AB08-0B2536C9714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151" y="143753"/>
            <a:ext cx="6117336" cy="863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22608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An Italian expert in Hebrew manuscripts says he has found the oldest known complete Torah scroll, a sheepskin document dating from 1155-1225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031" y="0"/>
            <a:ext cx="8783392" cy="74191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2266683" y="128789"/>
            <a:ext cx="49197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chemeClr val="bg1"/>
                </a:solidFill>
              </a:rPr>
              <a:t>Rouleau de l’université de Bologne; plus ancien </a:t>
            </a:r>
            <a:r>
              <a:rPr lang="fr-FR" i="1" u="sng" dirty="0">
                <a:solidFill>
                  <a:schemeClr val="bg1"/>
                </a:solidFill>
              </a:rPr>
              <a:t>rouleau</a:t>
            </a:r>
            <a:r>
              <a:rPr lang="fr-FR" dirty="0">
                <a:solidFill>
                  <a:schemeClr val="bg1"/>
                </a:solidFill>
              </a:rPr>
              <a:t> complet de la Torah (12</a:t>
            </a:r>
            <a:r>
              <a:rPr lang="fr-FR" baseline="30000" dirty="0">
                <a:solidFill>
                  <a:schemeClr val="bg1"/>
                </a:solidFill>
              </a:rPr>
              <a:t>e</a:t>
            </a:r>
            <a:r>
              <a:rPr lang="fr-FR" dirty="0">
                <a:solidFill>
                  <a:schemeClr val="bg1"/>
                </a:solidFill>
              </a:rPr>
              <a:t> ou 13</a:t>
            </a:r>
            <a:r>
              <a:rPr lang="fr-FR" baseline="30000" dirty="0">
                <a:solidFill>
                  <a:schemeClr val="bg1"/>
                </a:solidFill>
              </a:rPr>
              <a:t>e</a:t>
            </a:r>
            <a:r>
              <a:rPr lang="fr-FR" dirty="0">
                <a:solidFill>
                  <a:schemeClr val="bg1"/>
                </a:solidFill>
              </a:rPr>
              <a:t> s. </a:t>
            </a:r>
            <a:r>
              <a:rPr lang="fr-FR" dirty="0" err="1">
                <a:solidFill>
                  <a:schemeClr val="bg1"/>
                </a:solidFill>
              </a:rPr>
              <a:t>ap</a:t>
            </a:r>
            <a:r>
              <a:rPr lang="fr-FR" dirty="0">
                <a:solidFill>
                  <a:schemeClr val="bg1"/>
                </a:solidFill>
              </a:rPr>
              <a:t>. J.-C.)</a:t>
            </a:r>
          </a:p>
        </p:txBody>
      </p:sp>
    </p:spTree>
    <p:extLst>
      <p:ext uri="{BB962C8B-B14F-4D97-AF65-F5344CB8AC3E}">
        <p14:creationId xmlns:p14="http://schemas.microsoft.com/office/powerpoint/2010/main" val="15526536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853875C-2888-24DD-61C8-CCD4512FCF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4359" y="768349"/>
            <a:ext cx="7886700" cy="2852737"/>
          </a:xfrm>
        </p:spPr>
        <p:txBody>
          <a:bodyPr>
            <a:normAutofit/>
          </a:bodyPr>
          <a:lstStyle/>
          <a:p>
            <a:r>
              <a:rPr lang="fr-FR" sz="4400" dirty="0"/>
              <a:t>2. Les manuscrits de la mer Morte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7F415E6-573E-4B2F-71BD-1D5D99E19FF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99317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80975" y="-342900"/>
            <a:ext cx="10488613" cy="720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8583436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/>
          </a:p>
        </p:txBody>
      </p:sp>
      <p:pic>
        <p:nvPicPr>
          <p:cNvPr id="26627" name="Picture 2" descr="C:\Users\Matthieu\Documents\Formation TAB\qum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-128588" y="0"/>
            <a:ext cx="9947276" cy="6829425"/>
          </a:xfrm>
        </p:spPr>
      </p:pic>
      <p:sp>
        <p:nvSpPr>
          <p:cNvPr id="2" name="Ellipse 1"/>
          <p:cNvSpPr/>
          <p:nvPr/>
        </p:nvSpPr>
        <p:spPr>
          <a:xfrm>
            <a:off x="2485624" y="1287887"/>
            <a:ext cx="2833352" cy="1803043"/>
          </a:xfrm>
          <a:prstGeom prst="ellipse">
            <a:avLst/>
          </a:prstGeom>
          <a:noFill/>
          <a:ln w="539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1425956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2563" y="981075"/>
            <a:ext cx="8961437" cy="4608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87945727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/>
          </a:p>
        </p:txBody>
      </p:sp>
      <p:pic>
        <p:nvPicPr>
          <p:cNvPr id="27651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-323850" y="0"/>
            <a:ext cx="9986963" cy="6858000"/>
          </a:xfrm>
        </p:spPr>
      </p:pic>
      <p:cxnSp>
        <p:nvCxnSpPr>
          <p:cNvPr id="5" name="Connecteur droit avec flèche 4"/>
          <p:cNvCxnSpPr/>
          <p:nvPr/>
        </p:nvCxnSpPr>
        <p:spPr>
          <a:xfrm rot="5400000">
            <a:off x="3672681" y="3969544"/>
            <a:ext cx="503238" cy="431800"/>
          </a:xfrm>
          <a:prstGeom prst="straightConnector1">
            <a:avLst/>
          </a:prstGeom>
          <a:ln w="38100">
            <a:solidFill>
              <a:schemeClr val="tx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Connecteur droit avec flèche 6"/>
          <p:cNvCxnSpPr/>
          <p:nvPr/>
        </p:nvCxnSpPr>
        <p:spPr>
          <a:xfrm rot="16200000" flipH="1">
            <a:off x="5580063" y="1196975"/>
            <a:ext cx="503237" cy="360363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Connecteur droit avec flèche 7"/>
          <p:cNvCxnSpPr/>
          <p:nvPr/>
        </p:nvCxnSpPr>
        <p:spPr>
          <a:xfrm rot="16200000" flipH="1">
            <a:off x="7669213" y="1628775"/>
            <a:ext cx="503237" cy="360363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Connecteur droit avec flèche 8"/>
          <p:cNvCxnSpPr/>
          <p:nvPr/>
        </p:nvCxnSpPr>
        <p:spPr>
          <a:xfrm rot="16200000" flipH="1">
            <a:off x="2016125" y="4184650"/>
            <a:ext cx="503238" cy="433388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656" name="ZoneTexte 9"/>
          <p:cNvSpPr txBox="1">
            <a:spLocks noChangeArrowheads="1"/>
          </p:cNvSpPr>
          <p:nvPr/>
        </p:nvSpPr>
        <p:spPr bwMode="auto">
          <a:xfrm>
            <a:off x="1763713" y="3789363"/>
            <a:ext cx="431800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800">
                <a:solidFill>
                  <a:srgbClr val="FF0000"/>
                </a:solidFill>
                <a:latin typeface="Calibri" pitchFamily="34" charset="0"/>
              </a:rPr>
              <a:t>4</a:t>
            </a:r>
          </a:p>
        </p:txBody>
      </p:sp>
      <p:sp>
        <p:nvSpPr>
          <p:cNvPr id="27657" name="ZoneTexte 11"/>
          <p:cNvSpPr txBox="1">
            <a:spLocks noChangeArrowheads="1"/>
          </p:cNvSpPr>
          <p:nvPr/>
        </p:nvSpPr>
        <p:spPr bwMode="auto">
          <a:xfrm>
            <a:off x="5292725" y="692150"/>
            <a:ext cx="3587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400">
                <a:solidFill>
                  <a:srgbClr val="FF0000"/>
                </a:solidFill>
                <a:latin typeface="Calibri" pitchFamily="34" charset="0"/>
              </a:rPr>
              <a:t>1</a:t>
            </a:r>
          </a:p>
        </p:txBody>
      </p:sp>
      <p:sp>
        <p:nvSpPr>
          <p:cNvPr id="27658" name="ZoneTexte 12"/>
          <p:cNvSpPr txBox="1">
            <a:spLocks noChangeArrowheads="1"/>
          </p:cNvSpPr>
          <p:nvPr/>
        </p:nvSpPr>
        <p:spPr bwMode="auto">
          <a:xfrm>
            <a:off x="7308850" y="1052513"/>
            <a:ext cx="50323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400">
                <a:solidFill>
                  <a:srgbClr val="FF0000"/>
                </a:solidFill>
                <a:latin typeface="Calibri" pitchFamily="34" charset="0"/>
              </a:rPr>
              <a:t>11</a:t>
            </a:r>
          </a:p>
        </p:txBody>
      </p:sp>
    </p:spTree>
    <p:extLst>
      <p:ext uri="{BB962C8B-B14F-4D97-AF65-F5344CB8AC3E}">
        <p14:creationId xmlns:p14="http://schemas.microsoft.com/office/powerpoint/2010/main" val="5986301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C:\Users\Matthieu\Pictures\Qumran\2008-04-20 Qûmran 20 Avril 2008\Qûmran 20 Avril 2008 07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92138" y="-44450"/>
            <a:ext cx="10394951" cy="690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89879961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193743" y="0"/>
            <a:ext cx="12168279" cy="6858000"/>
          </a:xfrm>
        </p:spPr>
      </p:pic>
    </p:spTree>
    <p:extLst>
      <p:ext uri="{BB962C8B-B14F-4D97-AF65-F5344CB8AC3E}">
        <p14:creationId xmlns:p14="http://schemas.microsoft.com/office/powerpoint/2010/main" val="54747411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C:\Users\Matthieu\Pictures\Qumran\2008-04-20 Qûmran 20 Avril 2008\Qûmran 20 Avril 2008 18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92138" y="0"/>
            <a:ext cx="1032827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19364605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/>
          </a:p>
        </p:txBody>
      </p:sp>
      <p:pic>
        <p:nvPicPr>
          <p:cNvPr id="31747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36525" y="765175"/>
            <a:ext cx="9007475" cy="3600450"/>
          </a:xfrm>
        </p:spPr>
      </p:pic>
      <p:pic>
        <p:nvPicPr>
          <p:cNvPr id="31748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5150" y="4581525"/>
            <a:ext cx="5429250" cy="2066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9" name="ZoneTexte 5"/>
          <p:cNvSpPr txBox="1">
            <a:spLocks noChangeArrowheads="1"/>
          </p:cNvSpPr>
          <p:nvPr/>
        </p:nvSpPr>
        <p:spPr bwMode="auto">
          <a:xfrm>
            <a:off x="2124075" y="188913"/>
            <a:ext cx="482441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>
                <a:latin typeface="Calibri" pitchFamily="34" charset="0"/>
              </a:rPr>
              <a:t>Rouleau d’Esaïe</a:t>
            </a:r>
          </a:p>
        </p:txBody>
      </p:sp>
    </p:spTree>
    <p:extLst>
      <p:ext uri="{BB962C8B-B14F-4D97-AF65-F5344CB8AC3E}">
        <p14:creationId xmlns:p14="http://schemas.microsoft.com/office/powerpoint/2010/main" val="64687535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fr-FR" dirty="0"/>
              <a:t>Rouleau des Psaumes de la grotte 11</a:t>
            </a:r>
            <a:br>
              <a:rPr lang="fr-FR" dirty="0"/>
            </a:br>
            <a:r>
              <a:rPr lang="fr-FR" dirty="0"/>
              <a:t>(11QPs</a:t>
            </a:r>
            <a:r>
              <a:rPr lang="fr-FR" baseline="30000" dirty="0"/>
              <a:t>a</a:t>
            </a:r>
            <a:r>
              <a:rPr lang="fr-FR" dirty="0"/>
              <a:t>)</a:t>
            </a:r>
          </a:p>
        </p:txBody>
      </p:sp>
      <p:pic>
        <p:nvPicPr>
          <p:cNvPr id="35843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-166688" y="1773238"/>
            <a:ext cx="9310688" cy="3100387"/>
          </a:xfrm>
        </p:spPr>
      </p:pic>
    </p:spTree>
    <p:extLst>
      <p:ext uri="{BB962C8B-B14F-4D97-AF65-F5344CB8AC3E}">
        <p14:creationId xmlns:p14="http://schemas.microsoft.com/office/powerpoint/2010/main" val="351892150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/>
          </a:p>
        </p:txBody>
      </p:sp>
      <p:pic>
        <p:nvPicPr>
          <p:cNvPr id="36867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-2484438" y="404813"/>
            <a:ext cx="18595976" cy="6192837"/>
          </a:xfrm>
        </p:spPr>
      </p:pic>
    </p:spTree>
    <p:extLst>
      <p:ext uri="{BB962C8B-B14F-4D97-AF65-F5344CB8AC3E}">
        <p14:creationId xmlns:p14="http://schemas.microsoft.com/office/powerpoint/2010/main" val="33298519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DD2927D-8B01-B6AD-2F93-0A7724A06E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6070" y="0"/>
            <a:ext cx="5767084" cy="6951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431897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DD2927D-8B01-B6AD-2F93-0A7724A06E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1" y="857250"/>
            <a:ext cx="4267139" cy="51435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4D498A0-7C9B-914F-0F93-63C62E0A1212}"/>
              </a:ext>
            </a:extLst>
          </p:cNvPr>
          <p:cNvSpPr txBox="1"/>
          <p:nvPr/>
        </p:nvSpPr>
        <p:spPr>
          <a:xfrm>
            <a:off x="5542157" y="1442690"/>
            <a:ext cx="2458844" cy="23544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100" b="1" dirty="0"/>
              <a:t>A </a:t>
            </a:r>
            <a:r>
              <a:rPr lang="fr-FR" sz="2100" b="1" dirty="0" err="1"/>
              <a:t>column</a:t>
            </a:r>
            <a:r>
              <a:rPr lang="fr-FR" sz="2100" b="1" dirty="0"/>
              <a:t> in a </a:t>
            </a:r>
            <a:r>
              <a:rPr lang="fr-FR" sz="2100" b="1" dirty="0" err="1"/>
              <a:t>Psalms</a:t>
            </a:r>
            <a:r>
              <a:rPr lang="fr-FR" sz="2100" b="1" dirty="0"/>
              <a:t> scroll </a:t>
            </a:r>
            <a:r>
              <a:rPr lang="fr-FR" sz="2100" b="1" dirty="0" err="1"/>
              <a:t>from</a:t>
            </a:r>
            <a:r>
              <a:rPr lang="fr-FR" sz="2100" b="1" dirty="0"/>
              <a:t> Qumran </a:t>
            </a:r>
          </a:p>
          <a:p>
            <a:r>
              <a:rPr lang="fr-FR" sz="2100" b="1" dirty="0"/>
              <a:t>(11QPsalms</a:t>
            </a:r>
            <a:r>
              <a:rPr lang="fr-FR" sz="2100" b="1" baseline="30000" dirty="0"/>
              <a:t>a</a:t>
            </a:r>
            <a:r>
              <a:rPr lang="fr-FR" sz="2100" b="1" dirty="0"/>
              <a:t>)</a:t>
            </a:r>
          </a:p>
          <a:p>
            <a:endParaRPr lang="fr-FR" sz="2100" b="1" dirty="0"/>
          </a:p>
          <a:p>
            <a:r>
              <a:rPr lang="fr-FR" sz="2100" b="1" dirty="0"/>
              <a:t>1st century CE</a:t>
            </a:r>
          </a:p>
          <a:p>
            <a:endParaRPr lang="fr-FR" sz="2100" b="1" dirty="0"/>
          </a:p>
        </p:txBody>
      </p:sp>
      <p:sp>
        <p:nvSpPr>
          <p:cNvPr id="2" name="Ellipse 1">
            <a:extLst>
              <a:ext uri="{FF2B5EF4-FFF2-40B4-BE49-F238E27FC236}">
                <a16:creationId xmlns:a16="http://schemas.microsoft.com/office/drawing/2014/main" id="{76EC619C-7C11-59F7-3B20-599D7F2B4090}"/>
              </a:ext>
            </a:extLst>
          </p:cNvPr>
          <p:cNvSpPr/>
          <p:nvPr/>
        </p:nvSpPr>
        <p:spPr>
          <a:xfrm>
            <a:off x="3284034" y="2161944"/>
            <a:ext cx="560349" cy="31781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350"/>
          </a:p>
        </p:txBody>
      </p:sp>
      <p:sp>
        <p:nvSpPr>
          <p:cNvPr id="5" name="Ellipse 4">
            <a:extLst>
              <a:ext uri="{FF2B5EF4-FFF2-40B4-BE49-F238E27FC236}">
                <a16:creationId xmlns:a16="http://schemas.microsoft.com/office/drawing/2014/main" id="{6DB2E8F8-3C05-FC7D-9A71-7FF4CC2CEF4A}"/>
              </a:ext>
            </a:extLst>
          </p:cNvPr>
          <p:cNvSpPr/>
          <p:nvPr/>
        </p:nvSpPr>
        <p:spPr>
          <a:xfrm>
            <a:off x="2495085" y="3681298"/>
            <a:ext cx="560349" cy="31781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350"/>
          </a:p>
        </p:txBody>
      </p:sp>
      <p:sp>
        <p:nvSpPr>
          <p:cNvPr id="6" name="Ellipse 5">
            <a:extLst>
              <a:ext uri="{FF2B5EF4-FFF2-40B4-BE49-F238E27FC236}">
                <a16:creationId xmlns:a16="http://schemas.microsoft.com/office/drawing/2014/main" id="{D45A077C-6A48-B04A-28F7-EDC3CAE6C308}"/>
              </a:ext>
            </a:extLst>
          </p:cNvPr>
          <p:cNvSpPr/>
          <p:nvPr/>
        </p:nvSpPr>
        <p:spPr>
          <a:xfrm>
            <a:off x="4100861" y="4208192"/>
            <a:ext cx="560349" cy="31781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350"/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7B13EF50-EF39-4AC6-12D4-C293E6ECC34B}"/>
              </a:ext>
            </a:extLst>
          </p:cNvPr>
          <p:cNvSpPr txBox="1"/>
          <p:nvPr/>
        </p:nvSpPr>
        <p:spPr>
          <a:xfrm>
            <a:off x="5784696" y="4294615"/>
            <a:ext cx="165595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500" dirty="0"/>
              <a:t>YHWH </a:t>
            </a:r>
            <a:r>
              <a:rPr lang="fr-FR" sz="1500" dirty="0" err="1"/>
              <a:t>written</a:t>
            </a:r>
            <a:r>
              <a:rPr lang="fr-FR" sz="1500" dirty="0"/>
              <a:t> in Old </a:t>
            </a:r>
            <a:r>
              <a:rPr lang="fr-FR" sz="1500" dirty="0" err="1"/>
              <a:t>Hebrew</a:t>
            </a:r>
            <a:r>
              <a:rPr lang="fr-FR" sz="1500" dirty="0"/>
              <a:t> script</a:t>
            </a:r>
          </a:p>
          <a:p>
            <a:r>
              <a:rPr lang="fr-FR" sz="1500" dirty="0"/>
              <a:t>(divine </a:t>
            </a:r>
            <a:r>
              <a:rPr lang="fr-FR" sz="1500" dirty="0" err="1"/>
              <a:t>name</a:t>
            </a:r>
            <a:r>
              <a:rPr lang="fr-FR" sz="1500" dirty="0"/>
              <a:t>,</a:t>
            </a:r>
          </a:p>
          <a:p>
            <a:r>
              <a:rPr lang="fr-FR" sz="1500" dirty="0" err="1"/>
              <a:t>Tetragrammaton</a:t>
            </a:r>
            <a:r>
              <a:rPr lang="fr-FR" sz="1500" dirty="0"/>
              <a:t>)</a:t>
            </a:r>
          </a:p>
        </p:txBody>
      </p:sp>
      <p:cxnSp>
        <p:nvCxnSpPr>
          <p:cNvPr id="9" name="Connecteur droit avec flèche 8">
            <a:extLst>
              <a:ext uri="{FF2B5EF4-FFF2-40B4-BE49-F238E27FC236}">
                <a16:creationId xmlns:a16="http://schemas.microsoft.com/office/drawing/2014/main" id="{71CC6661-521F-76F4-862E-017FE8E36E46}"/>
              </a:ext>
            </a:extLst>
          </p:cNvPr>
          <p:cNvCxnSpPr>
            <a:cxnSpLocks/>
            <a:stCxn id="7" idx="1"/>
          </p:cNvCxnSpPr>
          <p:nvPr/>
        </p:nvCxnSpPr>
        <p:spPr>
          <a:xfrm flipH="1" flipV="1">
            <a:off x="4730906" y="4367097"/>
            <a:ext cx="1053790" cy="435350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2608855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912751" y="-1193502"/>
            <a:ext cx="15580329" cy="8759658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0" y="1585054"/>
            <a:ext cx="3829879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>
                <a:solidFill>
                  <a:schemeClr val="bg1"/>
                </a:solidFill>
              </a:rPr>
              <a:t>« Au commencement, Dieu créa le ciel et la terre… » </a:t>
            </a:r>
          </a:p>
          <a:p>
            <a:r>
              <a:rPr lang="fr-FR" sz="2800" i="1" dirty="0">
                <a:solidFill>
                  <a:schemeClr val="bg1"/>
                </a:solidFill>
              </a:rPr>
              <a:t>Genèse</a:t>
            </a:r>
            <a:r>
              <a:rPr lang="fr-FR" sz="2800" dirty="0">
                <a:solidFill>
                  <a:schemeClr val="bg1"/>
                </a:solidFill>
              </a:rPr>
              <a:t>, chapitre 1</a:t>
            </a:r>
          </a:p>
          <a:p>
            <a:endParaRPr lang="fr-FR" sz="2800" dirty="0">
              <a:solidFill>
                <a:schemeClr val="bg1"/>
              </a:solidFill>
            </a:endParaRPr>
          </a:p>
          <a:p>
            <a:r>
              <a:rPr lang="fr-FR" sz="2800" dirty="0">
                <a:solidFill>
                  <a:schemeClr val="bg1"/>
                </a:solidFill>
              </a:rPr>
              <a:t>Manuscrit 4QGenesis</a:t>
            </a:r>
            <a:r>
              <a:rPr lang="fr-FR" sz="2800" baseline="30000" dirty="0">
                <a:solidFill>
                  <a:schemeClr val="bg1"/>
                </a:solidFill>
              </a:rPr>
              <a:t>g</a:t>
            </a:r>
          </a:p>
          <a:p>
            <a:r>
              <a:rPr lang="fr-FR" sz="2800" dirty="0">
                <a:solidFill>
                  <a:schemeClr val="bg1"/>
                </a:solidFill>
              </a:rPr>
              <a:t>1</a:t>
            </a:r>
            <a:r>
              <a:rPr lang="fr-FR" sz="2800" baseline="30000" dirty="0">
                <a:solidFill>
                  <a:schemeClr val="bg1"/>
                </a:solidFill>
              </a:rPr>
              <a:t>er</a:t>
            </a:r>
            <a:r>
              <a:rPr lang="fr-FR" sz="2800" dirty="0">
                <a:solidFill>
                  <a:schemeClr val="bg1"/>
                </a:solidFill>
              </a:rPr>
              <a:t> siècle avant </a:t>
            </a:r>
          </a:p>
          <a:p>
            <a:r>
              <a:rPr lang="fr-FR" sz="2800" dirty="0">
                <a:solidFill>
                  <a:schemeClr val="bg1"/>
                </a:solidFill>
              </a:rPr>
              <a:t>notre ère</a:t>
            </a:r>
          </a:p>
        </p:txBody>
      </p:sp>
    </p:spTree>
    <p:extLst>
      <p:ext uri="{BB962C8B-B14F-4D97-AF65-F5344CB8AC3E}">
        <p14:creationId xmlns:p14="http://schemas.microsoft.com/office/powerpoint/2010/main" val="136484309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pic>
        <p:nvPicPr>
          <p:cNvPr id="8" name="Espace réservé du contenu 7">
            <a:extLst>
              <a:ext uri="{FF2B5EF4-FFF2-40B4-BE49-F238E27FC236}">
                <a16:creationId xmlns:a16="http://schemas.microsoft.com/office/drawing/2014/main" id="{B7AC1E46-2C9C-1BEB-80D5-994409786AE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24050" y="2496146"/>
            <a:ext cx="5295900" cy="2724150"/>
          </a:xfrm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A2F7E40A-DB9D-1132-EA9C-F20E30B766E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99915"/>
            <a:ext cx="9080863" cy="1397056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30C0DEF3-5D1F-B7C4-FF7F-46CD150ECCE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253" y="2696971"/>
            <a:ext cx="8655494" cy="4269656"/>
          </a:xfrm>
          <a:prstGeom prst="rect">
            <a:avLst/>
          </a:prstGeom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DC0D2732-6332-13B3-26BB-6A4FC601E3DD}"/>
              </a:ext>
            </a:extLst>
          </p:cNvPr>
          <p:cNvSpPr txBox="1"/>
          <p:nvPr/>
        </p:nvSpPr>
        <p:spPr>
          <a:xfrm>
            <a:off x="2843711" y="55281"/>
            <a:ext cx="4832747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100" b="1" dirty="0"/>
              <a:t>11Q1 = 11QpaleoLeviticus</a:t>
            </a:r>
            <a:r>
              <a:rPr lang="fr-FR" sz="2100" b="1" baseline="30000" dirty="0"/>
              <a:t>a</a:t>
            </a:r>
            <a:endParaRPr lang="fr-FR" sz="2100" b="1" dirty="0"/>
          </a:p>
        </p:txBody>
      </p:sp>
    </p:spTree>
    <p:extLst>
      <p:ext uri="{BB962C8B-B14F-4D97-AF65-F5344CB8AC3E}">
        <p14:creationId xmlns:p14="http://schemas.microsoft.com/office/powerpoint/2010/main" val="121068977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7C04CB2-44CB-4BC0-2E18-AA8F1D2472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11154" y="0"/>
            <a:ext cx="5915025" cy="994172"/>
          </a:xfrm>
        </p:spPr>
        <p:txBody>
          <a:bodyPr/>
          <a:lstStyle/>
          <a:p>
            <a:pPr algn="ctr"/>
            <a:r>
              <a:rPr lang="fr-FR" dirty="0"/>
              <a:t>11QpaleoLeviticus</a:t>
            </a:r>
            <a:r>
              <a:rPr lang="fr-FR" baseline="30000" dirty="0"/>
              <a:t>a</a:t>
            </a:r>
            <a:endParaRPr lang="fr-FR" dirty="0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37C20FA-3B39-B8C2-B6F5-3DBD4D9882C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991" y="755192"/>
            <a:ext cx="7787596" cy="7554634"/>
          </a:xfrm>
        </p:spPr>
      </p:pic>
    </p:spTree>
    <p:extLst>
      <p:ext uri="{BB962C8B-B14F-4D97-AF65-F5344CB8AC3E}">
        <p14:creationId xmlns:p14="http://schemas.microsoft.com/office/powerpoint/2010/main" val="27172030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524000" y="1"/>
            <a:ext cx="12853115" cy="7226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49676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lèche vers le bas 1"/>
          <p:cNvSpPr/>
          <p:nvPr/>
        </p:nvSpPr>
        <p:spPr>
          <a:xfrm>
            <a:off x="772733" y="450761"/>
            <a:ext cx="1146219" cy="623337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ZoneTexte 2"/>
          <p:cNvSpPr txBox="1"/>
          <p:nvPr/>
        </p:nvSpPr>
        <p:spPr>
          <a:xfrm>
            <a:off x="2228044" y="450761"/>
            <a:ext cx="6375043" cy="103412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-1000       </a:t>
            </a:r>
          </a:p>
          <a:p>
            <a:endParaRPr lang="fr-FR" dirty="0"/>
          </a:p>
          <a:p>
            <a:endParaRPr lang="fr-FR" dirty="0"/>
          </a:p>
          <a:p>
            <a:endParaRPr lang="fr-FR" dirty="0"/>
          </a:p>
          <a:p>
            <a:r>
              <a:rPr lang="fr-FR" dirty="0"/>
              <a:t>		époque royale</a:t>
            </a:r>
          </a:p>
          <a:p>
            <a:pPr marL="285750" indent="-285750">
              <a:buFontTx/>
              <a:buChar char="-"/>
            </a:pPr>
            <a:endParaRPr lang="fr-FR" dirty="0"/>
          </a:p>
          <a:p>
            <a:endParaRPr lang="fr-FR" dirty="0"/>
          </a:p>
          <a:p>
            <a:pPr marL="285750" indent="-285750">
              <a:buFontTx/>
              <a:buChar char="-"/>
            </a:pPr>
            <a:endParaRPr lang="fr-FR" dirty="0"/>
          </a:p>
          <a:p>
            <a:r>
              <a:rPr lang="fr-FR" dirty="0"/>
              <a:t>-586 </a:t>
            </a:r>
          </a:p>
          <a:p>
            <a:r>
              <a:rPr lang="fr-FR" dirty="0"/>
              <a:t>		exil à Babylone</a:t>
            </a:r>
          </a:p>
          <a:p>
            <a:endParaRPr lang="fr-FR" dirty="0"/>
          </a:p>
          <a:p>
            <a:r>
              <a:rPr lang="fr-FR" dirty="0"/>
              <a:t>-539 </a:t>
            </a:r>
          </a:p>
          <a:p>
            <a:r>
              <a:rPr lang="fr-FR" dirty="0"/>
              <a:t>		époque perse</a:t>
            </a:r>
          </a:p>
          <a:p>
            <a:endParaRPr lang="fr-FR" dirty="0"/>
          </a:p>
          <a:p>
            <a:r>
              <a:rPr lang="fr-FR" dirty="0"/>
              <a:t>-330 </a:t>
            </a:r>
          </a:p>
          <a:p>
            <a:r>
              <a:rPr lang="fr-FR" dirty="0"/>
              <a:t>		époque hellénistique</a:t>
            </a:r>
          </a:p>
          <a:p>
            <a:pPr marL="342900" indent="-342900">
              <a:buAutoNum type="arabicPlain" startAt="330"/>
            </a:pPr>
            <a:endParaRPr lang="fr-FR" dirty="0"/>
          </a:p>
          <a:p>
            <a:pPr marL="342900" indent="-342900">
              <a:buAutoNum type="arabicPlain" startAt="330"/>
            </a:pPr>
            <a:endParaRPr lang="fr-FR" dirty="0"/>
          </a:p>
          <a:p>
            <a:r>
              <a:rPr lang="fr-FR" dirty="0"/>
              <a:t>-60 </a:t>
            </a:r>
          </a:p>
          <a:p>
            <a:r>
              <a:rPr lang="fr-FR" dirty="0"/>
              <a:t>		époque romaine		</a:t>
            </a:r>
            <a:r>
              <a:rPr lang="fr-FR" i="1" dirty="0">
                <a:solidFill>
                  <a:srgbClr val="FF0000"/>
                </a:solidFill>
              </a:rPr>
              <a:t>manuscrits 					de la mer Morte</a:t>
            </a:r>
          </a:p>
          <a:p>
            <a:r>
              <a:rPr lang="fr-FR" dirty="0"/>
              <a:t>+70 destruction du Temple de Jérusalem</a:t>
            </a:r>
          </a:p>
          <a:p>
            <a:pPr marL="285750" indent="-285750">
              <a:buFontTx/>
              <a:buChar char="-"/>
            </a:pPr>
            <a:endParaRPr lang="fr-FR" dirty="0"/>
          </a:p>
          <a:p>
            <a:pPr marL="285750" indent="-285750">
              <a:buFontTx/>
              <a:buChar char="-"/>
            </a:pPr>
            <a:endParaRPr lang="fr-FR" dirty="0"/>
          </a:p>
          <a:p>
            <a:pPr marL="285750" indent="-285750">
              <a:buFontTx/>
              <a:buChar char="-"/>
            </a:pPr>
            <a:endParaRPr lang="fr-FR" dirty="0"/>
          </a:p>
          <a:p>
            <a:pPr marL="285750" indent="-285750">
              <a:buFontTx/>
              <a:buChar char="-"/>
            </a:pPr>
            <a:endParaRPr lang="fr-FR" dirty="0"/>
          </a:p>
          <a:p>
            <a:pPr marL="285750" indent="-285750">
              <a:buFontTx/>
              <a:buChar char="-"/>
            </a:pPr>
            <a:endParaRPr lang="fr-FR" dirty="0"/>
          </a:p>
          <a:p>
            <a:pPr marL="285750" indent="-285750">
              <a:buFontTx/>
              <a:buChar char="-"/>
            </a:pPr>
            <a:endParaRPr lang="fr-FR" dirty="0"/>
          </a:p>
          <a:p>
            <a:pPr marL="285750" indent="-285750">
              <a:buFontTx/>
              <a:buChar char="-"/>
            </a:pPr>
            <a:endParaRPr lang="fr-FR" dirty="0"/>
          </a:p>
          <a:p>
            <a:pPr marL="285750" indent="-285750">
              <a:buFontTx/>
              <a:buChar char="-"/>
            </a:pPr>
            <a:endParaRPr lang="fr-FR" dirty="0"/>
          </a:p>
          <a:p>
            <a:pPr marL="285750" indent="-285750">
              <a:buFontTx/>
              <a:buChar char="-"/>
            </a:pPr>
            <a:endParaRPr lang="fr-FR" dirty="0"/>
          </a:p>
          <a:p>
            <a:pPr marL="285750" indent="-285750">
              <a:buFontTx/>
              <a:buChar char="-"/>
            </a:pPr>
            <a:endParaRPr lang="fr-FR" dirty="0"/>
          </a:p>
          <a:p>
            <a:pPr marL="285750" indent="-285750">
              <a:buFontTx/>
              <a:buChar char="-"/>
            </a:pPr>
            <a:endParaRPr lang="fr-FR" dirty="0"/>
          </a:p>
          <a:p>
            <a:pPr marL="285750" indent="-285750">
              <a:buFontTx/>
              <a:buChar char="-"/>
            </a:pPr>
            <a:endParaRPr lang="fr-FR" dirty="0"/>
          </a:p>
          <a:p>
            <a:pPr marL="285750" indent="-285750">
              <a:buFontTx/>
              <a:buChar char="-"/>
            </a:pPr>
            <a:endParaRPr lang="fr-FR" dirty="0"/>
          </a:p>
          <a:p>
            <a:pPr marL="285750" indent="-285750">
              <a:buFontTx/>
              <a:buChar char="-"/>
            </a:pPr>
            <a:endParaRPr lang="fr-FR" dirty="0"/>
          </a:p>
          <a:p>
            <a:pPr marL="285750" indent="-285750">
              <a:buFontTx/>
              <a:buChar char="-"/>
            </a:pPr>
            <a:endParaRPr lang="fr-FR" dirty="0"/>
          </a:p>
        </p:txBody>
      </p:sp>
      <p:cxnSp>
        <p:nvCxnSpPr>
          <p:cNvPr id="5" name="Connecteur droit 4"/>
          <p:cNvCxnSpPr/>
          <p:nvPr/>
        </p:nvCxnSpPr>
        <p:spPr>
          <a:xfrm>
            <a:off x="2846231" y="2859110"/>
            <a:ext cx="5383368" cy="1287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Connecteur droit 7"/>
          <p:cNvCxnSpPr/>
          <p:nvPr/>
        </p:nvCxnSpPr>
        <p:spPr>
          <a:xfrm>
            <a:off x="2846231" y="3694091"/>
            <a:ext cx="5383368" cy="1287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Connecteur droit 8"/>
          <p:cNvCxnSpPr/>
          <p:nvPr/>
        </p:nvCxnSpPr>
        <p:spPr>
          <a:xfrm>
            <a:off x="2846231" y="4516193"/>
            <a:ext cx="5383368" cy="1287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Connecteur droit 9"/>
          <p:cNvCxnSpPr/>
          <p:nvPr/>
        </p:nvCxnSpPr>
        <p:spPr>
          <a:xfrm>
            <a:off x="2846231" y="5613042"/>
            <a:ext cx="5383368" cy="1287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necteur droit 10"/>
          <p:cNvCxnSpPr/>
          <p:nvPr/>
        </p:nvCxnSpPr>
        <p:spPr>
          <a:xfrm>
            <a:off x="2936383" y="654677"/>
            <a:ext cx="5383368" cy="1287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ouble flèche verticale 3"/>
          <p:cNvSpPr/>
          <p:nvPr/>
        </p:nvSpPr>
        <p:spPr>
          <a:xfrm>
            <a:off x="6053070" y="4866067"/>
            <a:ext cx="734095" cy="1519707"/>
          </a:xfrm>
          <a:prstGeom prst="up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285826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Afficher l'image d'origin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938" y="1171575"/>
            <a:ext cx="4171950" cy="46553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4" descr="Afficher l'image d'origin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0329" y="1531144"/>
            <a:ext cx="4610100" cy="3295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7678748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5123" name="Espace réservé du contenu 3" descr="gariz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334140" y="-1"/>
            <a:ext cx="10837798" cy="7057623"/>
          </a:xfrm>
        </p:spPr>
      </p:pic>
    </p:spTree>
    <p:extLst>
      <p:ext uri="{BB962C8B-B14F-4D97-AF65-F5344CB8AC3E}">
        <p14:creationId xmlns:p14="http://schemas.microsoft.com/office/powerpoint/2010/main" val="420219241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3" descr="C:\Users\Matthieu\Pictures\2008-05-04 Garizim-Naplus-Shiloh\Garizim-Naplus-Shiloh 12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93196" y="99007"/>
            <a:ext cx="12015989" cy="67589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7286425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Image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743" y="709394"/>
            <a:ext cx="8483257" cy="55239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5340305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Matthieu\Pictures\2008-05-04 Garizim-Naplus-Shiloh\Garizim-Naplus-Shiloh 06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8680" y="1"/>
            <a:ext cx="11951954" cy="67229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1827474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3015"/>
            <a:ext cx="9543245" cy="71574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9331488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Matthieu\Pictures\2008-05-04 Garizim-Naplus-Shiloh\Garizim-Naplus-Shiloh 07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7627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2022184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6918"/>
            <a:ext cx="9144000" cy="68586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7613000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Matthieu\Pictures\2008-05-04 Garizim-Naplus-Shiloh\Garizim-Naplus-Shiloh 08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1500188"/>
            <a:ext cx="6858000" cy="3857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6054477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093" y="89397"/>
            <a:ext cx="5447763" cy="40847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3897" y="2719104"/>
            <a:ext cx="3960103" cy="39601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0654691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9D3301-3C18-43E3-DC82-3227B71666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576263"/>
            <a:ext cx="7886700" cy="2852737"/>
          </a:xfrm>
        </p:spPr>
        <p:txBody>
          <a:bodyPr>
            <a:normAutofit/>
          </a:bodyPr>
          <a:lstStyle/>
          <a:p>
            <a:r>
              <a:rPr lang="fr-FR" sz="4400" dirty="0"/>
              <a:t>3. Les documents intermédiaires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AC6D849-F18F-C421-38AA-54E86678EE5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946912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0"/>
            <a:ext cx="6035675" cy="676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1" name="ZoneTexte 2"/>
          <p:cNvSpPr txBox="1">
            <a:spLocks noChangeArrowheads="1"/>
          </p:cNvSpPr>
          <p:nvPr/>
        </p:nvSpPr>
        <p:spPr bwMode="auto">
          <a:xfrm>
            <a:off x="6804025" y="765175"/>
            <a:ext cx="1871663" cy="175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fr-FR" altLang="fr-FR"/>
              <a:t>Manuscrit Ashkar-Gilson (7</a:t>
            </a:r>
            <a:r>
              <a:rPr lang="fr-FR" altLang="fr-FR" baseline="30000"/>
              <a:t>e</a:t>
            </a:r>
            <a:r>
              <a:rPr lang="fr-FR" altLang="fr-FR"/>
              <a:t> ou 8</a:t>
            </a:r>
            <a:r>
              <a:rPr lang="fr-FR" altLang="fr-FR" baseline="30000"/>
              <a:t>e</a:t>
            </a:r>
            <a:r>
              <a:rPr lang="fr-FR" altLang="fr-FR"/>
              <a:t> s. ap. J.-C.), contenant des passages d’Ex 13.19-16.1</a:t>
            </a:r>
          </a:p>
        </p:txBody>
      </p:sp>
    </p:spTree>
    <p:extLst>
      <p:ext uri="{BB962C8B-B14F-4D97-AF65-F5344CB8AC3E}">
        <p14:creationId xmlns:p14="http://schemas.microsoft.com/office/powerpoint/2010/main" val="166120126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149850" y="-5427663"/>
            <a:ext cx="22691725" cy="25449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5489462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Afficher l'image d'origin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9225"/>
            <a:ext cx="9161463" cy="14014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3260372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8A6838B-D25F-0944-20BB-C398DAABB0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4358" y="1362498"/>
            <a:ext cx="7886700" cy="2852737"/>
          </a:xfrm>
        </p:spPr>
        <p:txBody>
          <a:bodyPr>
            <a:normAutofit/>
          </a:bodyPr>
          <a:lstStyle/>
          <a:p>
            <a:r>
              <a:rPr lang="fr-FR" sz="4800" dirty="0"/>
              <a:t>4. Avant les manuscrits de la mer Morte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8CC6CB8-CD62-7D32-DF06-55DA256EE74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444573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ext Box 1"/>
          <p:cNvSpPr txBox="1">
            <a:spLocks noChangeArrowheads="1"/>
          </p:cNvSpPr>
          <p:nvPr/>
        </p:nvSpPr>
        <p:spPr bwMode="auto">
          <a:xfrm>
            <a:off x="301625" y="228600"/>
            <a:ext cx="8534400" cy="758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b"/>
          <a:lstStyle>
            <a:lvl1pPr>
              <a:spcBef>
                <a:spcPts val="675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700">
                <a:solidFill>
                  <a:srgbClr val="000000"/>
                </a:solidFill>
                <a:latin typeface="Georgia" panose="02040502050405020303" pitchFamily="18" charset="0"/>
                <a:ea typeface="Microsoft YaHei" panose="020B0503020204020204" pitchFamily="34" charset="-122"/>
              </a:defRPr>
            </a:lvl1pPr>
            <a:lvl2pPr>
              <a:spcBef>
                <a:spcPts val="5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200">
                <a:solidFill>
                  <a:srgbClr val="646B86"/>
                </a:solidFill>
                <a:latin typeface="Georgia" panose="02040502050405020303" pitchFamily="18" charset="0"/>
                <a:ea typeface="Microsoft YaHei" panose="020B0503020204020204" pitchFamily="34" charset="-122"/>
              </a:defRPr>
            </a:lvl2pPr>
            <a:lvl3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Georgia" panose="02040502050405020303" pitchFamily="18" charset="0"/>
                <a:ea typeface="Microsoft YaHei" panose="020B0503020204020204" pitchFamily="34" charset="-122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646B86"/>
                </a:solidFill>
                <a:latin typeface="Georgia" panose="02040502050405020303" pitchFamily="18" charset="0"/>
                <a:ea typeface="Microsoft YaHei" panose="020B0503020204020204" pitchFamily="34" charset="-122"/>
              </a:defRPr>
            </a:lvl4pPr>
            <a:lvl5pPr>
              <a:spcBef>
                <a:spcPts val="4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Georgia" panose="02040502050405020303" pitchFamily="18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4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Georgia" panose="02040502050405020303" pitchFamily="18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4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Georgia" panose="02040502050405020303" pitchFamily="18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4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Georgia" panose="02040502050405020303" pitchFamily="18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4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Georgia" panose="02040502050405020303" pitchFamily="18" charset="0"/>
                <a:ea typeface="Microsoft YaHei" panose="020B0503020204020204" pitchFamily="34" charset="-122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fr-FR" altLang="fr-FR" sz="3300">
                <a:solidFill>
                  <a:srgbClr val="7B9899"/>
                </a:solidFill>
              </a:rPr>
              <a:t>Papyrus Murabba‘at 17 (8</a:t>
            </a:r>
            <a:r>
              <a:rPr lang="fr-FR" altLang="fr-FR" sz="3300" baseline="30000">
                <a:solidFill>
                  <a:srgbClr val="7B9899"/>
                </a:solidFill>
              </a:rPr>
              <a:t>e</a:t>
            </a:r>
            <a:r>
              <a:rPr lang="fr-FR" altLang="fr-FR" sz="3300">
                <a:solidFill>
                  <a:srgbClr val="7B9899"/>
                </a:solidFill>
              </a:rPr>
              <a:t> ou 7</a:t>
            </a:r>
            <a:r>
              <a:rPr lang="fr-FR" altLang="fr-FR" sz="3300" baseline="30000">
                <a:solidFill>
                  <a:srgbClr val="7B9899"/>
                </a:solidFill>
              </a:rPr>
              <a:t>e</a:t>
            </a:r>
            <a:r>
              <a:rPr lang="fr-FR" altLang="fr-FR" sz="3300">
                <a:solidFill>
                  <a:srgbClr val="7B9899"/>
                </a:solidFill>
              </a:rPr>
              <a:t> s.)</a:t>
            </a:r>
          </a:p>
        </p:txBody>
      </p:sp>
      <p:pic>
        <p:nvPicPr>
          <p:cNvPr id="3277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1806575"/>
            <a:ext cx="6048375" cy="403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7810413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ext Box 1"/>
          <p:cNvSpPr txBox="1">
            <a:spLocks noChangeArrowheads="1"/>
          </p:cNvSpPr>
          <p:nvPr/>
        </p:nvSpPr>
        <p:spPr bwMode="auto"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fr-FR" sz="4400">
                <a:solidFill>
                  <a:srgbClr val="000000"/>
                </a:solidFill>
                <a:ea typeface="Microsoft YaHei" panose="020B0503020204020204" pitchFamily="34" charset="-122"/>
              </a:rPr>
              <a:t>Bible et archéologie</a:t>
            </a:r>
          </a:p>
        </p:txBody>
      </p:sp>
      <p:sp>
        <p:nvSpPr>
          <p:cNvPr id="38915" name="Text Box 2"/>
          <p:cNvSpPr txBox="1">
            <a:spLocks noChangeArrowheads="1"/>
          </p:cNvSpPr>
          <p:nvPr/>
        </p:nvSpPr>
        <p:spPr bwMode="auto"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fr-FR" altLang="fr-FR"/>
          </a:p>
        </p:txBody>
      </p:sp>
      <p:pic>
        <p:nvPicPr>
          <p:cNvPr id="38916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14475" y="0"/>
            <a:ext cx="1217295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8917" name="Text Box 4"/>
          <p:cNvSpPr txBox="1">
            <a:spLocks noChangeArrowheads="1"/>
          </p:cNvSpPr>
          <p:nvPr/>
        </p:nvSpPr>
        <p:spPr bwMode="auto">
          <a:xfrm>
            <a:off x="-835025" y="173038"/>
            <a:ext cx="10909300" cy="1470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fr-FR" sz="3600">
                <a:solidFill>
                  <a:srgbClr val="FFFFFF"/>
                </a:solidFill>
                <a:latin typeface="Adobe Garamond Pro"/>
                <a:ea typeface="Microsoft YaHei" panose="020B0503020204020204" pitchFamily="34" charset="-122"/>
              </a:rPr>
              <a:t>Papyrus mentionnant Jérusalem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fr-FR" sz="3600">
                <a:solidFill>
                  <a:srgbClr val="FFFFFF"/>
                </a:solidFill>
                <a:latin typeface="Adobe Garamond Pro"/>
                <a:ea typeface="Microsoft YaHei" panose="020B0503020204020204" pitchFamily="34" charset="-122"/>
              </a:rPr>
              <a:t>(et probablement faux)</a:t>
            </a:r>
          </a:p>
        </p:txBody>
      </p:sp>
      <p:pic>
        <p:nvPicPr>
          <p:cNvPr id="38918" name="Espace réservé du contenu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90613" y="1643063"/>
            <a:ext cx="11422063" cy="4818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09777328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Espace réservé pour une image  4"/>
          <p:cNvPicPr>
            <a:picLocks noChangeAspect="1"/>
          </p:cNvPicPr>
          <p:nvPr/>
        </p:nvPicPr>
        <p:blipFill>
          <a:blip r:embed="rId2"/>
          <a:srcRect t="11115" b="11115"/>
          <a:stretch>
            <a:fillRect/>
          </a:stretch>
        </p:blipFill>
        <p:spPr>
          <a:xfrm>
            <a:off x="-547970" y="1174561"/>
            <a:ext cx="10370425" cy="45344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4193701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ext Box 1"/>
          <p:cNvSpPr txBox="1">
            <a:spLocks noChangeArrowheads="1"/>
          </p:cNvSpPr>
          <p:nvPr/>
        </p:nvSpPr>
        <p:spPr bwMode="auto">
          <a:xfrm>
            <a:off x="107950" y="228600"/>
            <a:ext cx="8728075" cy="758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b"/>
          <a:lstStyle>
            <a:lvl1pPr>
              <a:spcBef>
                <a:spcPts val="675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700">
                <a:solidFill>
                  <a:srgbClr val="000000"/>
                </a:solidFill>
                <a:latin typeface="Georgia" panose="02040502050405020303" pitchFamily="18" charset="0"/>
                <a:ea typeface="Microsoft YaHei" panose="020B0503020204020204" pitchFamily="34" charset="-122"/>
              </a:defRPr>
            </a:lvl1pPr>
            <a:lvl2pPr>
              <a:spcBef>
                <a:spcPts val="5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200">
                <a:solidFill>
                  <a:srgbClr val="646B86"/>
                </a:solidFill>
                <a:latin typeface="Georgia" panose="02040502050405020303" pitchFamily="18" charset="0"/>
                <a:ea typeface="Microsoft YaHei" panose="020B0503020204020204" pitchFamily="34" charset="-122"/>
              </a:defRPr>
            </a:lvl2pPr>
            <a:lvl3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Georgia" panose="02040502050405020303" pitchFamily="18" charset="0"/>
                <a:ea typeface="Microsoft YaHei" panose="020B0503020204020204" pitchFamily="34" charset="-122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646B86"/>
                </a:solidFill>
                <a:latin typeface="Georgia" panose="02040502050405020303" pitchFamily="18" charset="0"/>
                <a:ea typeface="Microsoft YaHei" panose="020B0503020204020204" pitchFamily="34" charset="-122"/>
              </a:defRPr>
            </a:lvl4pPr>
            <a:lvl5pPr>
              <a:spcBef>
                <a:spcPts val="4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Georgia" panose="02040502050405020303" pitchFamily="18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4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Georgia" panose="02040502050405020303" pitchFamily="18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4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Georgia" panose="02040502050405020303" pitchFamily="18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4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Georgia" panose="02040502050405020303" pitchFamily="18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4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Georgia" panose="02040502050405020303" pitchFamily="18" charset="0"/>
                <a:ea typeface="Microsoft YaHei" panose="020B0503020204020204" pitchFamily="34" charset="-122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fr-FR" altLang="fr-FR" sz="2800">
                <a:solidFill>
                  <a:srgbClr val="7B9899"/>
                </a:solidFill>
              </a:rPr>
              <a:t>Bulle d’Ezéchias, découverte sur l’Ophel (2015)</a:t>
            </a:r>
          </a:p>
        </p:txBody>
      </p:sp>
      <p:pic>
        <p:nvPicPr>
          <p:cNvPr id="30723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1484313"/>
            <a:ext cx="4760912" cy="4852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26682134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597525" y="-2085975"/>
            <a:ext cx="18916650" cy="1063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73597433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Text Box 1"/>
          <p:cNvSpPr txBox="1">
            <a:spLocks noChangeArrowheads="1"/>
          </p:cNvSpPr>
          <p:nvPr/>
        </p:nvSpPr>
        <p:spPr bwMode="auto">
          <a:xfrm>
            <a:off x="301625" y="228600"/>
            <a:ext cx="8534400" cy="758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b"/>
          <a:lstStyle>
            <a:lvl1pPr>
              <a:spcBef>
                <a:spcPts val="675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700">
                <a:solidFill>
                  <a:srgbClr val="000000"/>
                </a:solidFill>
                <a:latin typeface="Georgia" panose="02040502050405020303" pitchFamily="18" charset="0"/>
                <a:ea typeface="Microsoft YaHei" panose="020B0503020204020204" pitchFamily="34" charset="-122"/>
              </a:defRPr>
            </a:lvl1pPr>
            <a:lvl2pPr>
              <a:spcBef>
                <a:spcPts val="5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200">
                <a:solidFill>
                  <a:srgbClr val="646B86"/>
                </a:solidFill>
                <a:latin typeface="Georgia" panose="02040502050405020303" pitchFamily="18" charset="0"/>
                <a:ea typeface="Microsoft YaHei" panose="020B0503020204020204" pitchFamily="34" charset="-122"/>
              </a:defRPr>
            </a:lvl2pPr>
            <a:lvl3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Georgia" panose="02040502050405020303" pitchFamily="18" charset="0"/>
                <a:ea typeface="Microsoft YaHei" panose="020B0503020204020204" pitchFamily="34" charset="-122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646B86"/>
                </a:solidFill>
                <a:latin typeface="Georgia" panose="02040502050405020303" pitchFamily="18" charset="0"/>
                <a:ea typeface="Microsoft YaHei" panose="020B0503020204020204" pitchFamily="34" charset="-122"/>
              </a:defRPr>
            </a:lvl4pPr>
            <a:lvl5pPr>
              <a:spcBef>
                <a:spcPts val="4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Georgia" panose="02040502050405020303" pitchFamily="18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4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Georgia" panose="02040502050405020303" pitchFamily="18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4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Georgia" panose="02040502050405020303" pitchFamily="18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4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Georgia" panose="02040502050405020303" pitchFamily="18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4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Georgia" panose="02040502050405020303" pitchFamily="18" charset="0"/>
                <a:ea typeface="Microsoft YaHei" panose="020B0503020204020204" pitchFamily="34" charset="-122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fr-FR" altLang="fr-FR" sz="3300">
                <a:solidFill>
                  <a:srgbClr val="7B9899"/>
                </a:solidFill>
              </a:rPr>
              <a:t>Ostracon de Lachish (fin 6</a:t>
            </a:r>
            <a:r>
              <a:rPr lang="fr-FR" altLang="fr-FR" sz="3300" baseline="30000">
                <a:solidFill>
                  <a:srgbClr val="7B9899"/>
                </a:solidFill>
              </a:rPr>
              <a:t>e</a:t>
            </a:r>
            <a:r>
              <a:rPr lang="fr-FR" altLang="fr-FR" sz="3300">
                <a:solidFill>
                  <a:srgbClr val="7B9899"/>
                </a:solidFill>
              </a:rPr>
              <a:t> s.)</a:t>
            </a:r>
          </a:p>
        </p:txBody>
      </p:sp>
      <p:pic>
        <p:nvPicPr>
          <p:cNvPr id="5120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1279525"/>
            <a:ext cx="6121400" cy="5487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81185784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14475" y="0"/>
            <a:ext cx="1217295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7651" name="Text Box 2"/>
          <p:cNvSpPr txBox="1">
            <a:spLocks noChangeArrowheads="1"/>
          </p:cNvSpPr>
          <p:nvPr/>
        </p:nvSpPr>
        <p:spPr bwMode="auto">
          <a:xfrm>
            <a:off x="457200" y="227013"/>
            <a:ext cx="8229600" cy="1236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fr-FR" altLang="fr-FR"/>
          </a:p>
        </p:txBody>
      </p:sp>
      <p:pic>
        <p:nvPicPr>
          <p:cNvPr id="2765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5538" y="1463675"/>
            <a:ext cx="7561262" cy="5005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3" name="Text Box 4"/>
          <p:cNvSpPr txBox="1">
            <a:spLocks noChangeArrowheads="1"/>
          </p:cNvSpPr>
          <p:nvPr/>
        </p:nvSpPr>
        <p:spPr bwMode="auto">
          <a:xfrm>
            <a:off x="914400" y="66675"/>
            <a:ext cx="7772400" cy="1470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fr-FR" sz="2400">
                <a:solidFill>
                  <a:srgbClr val="FFFFFF"/>
                </a:solidFill>
                <a:latin typeface="Adobe Garamond Pro"/>
                <a:ea typeface="Microsoft YaHei" panose="020B0503020204020204" pitchFamily="34" charset="-122"/>
              </a:rPr>
              <a:t>Inscription trouvée lors des fouilles de l’Ophel en 2012 datée du Xe s.</a:t>
            </a:r>
          </a:p>
        </p:txBody>
      </p:sp>
    </p:spTree>
    <p:extLst>
      <p:ext uri="{BB962C8B-B14F-4D97-AF65-F5344CB8AC3E}">
        <p14:creationId xmlns:p14="http://schemas.microsoft.com/office/powerpoint/2010/main" val="3427786072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Titre 1"/>
          <p:cNvSpPr>
            <a:spLocks noGrp="1"/>
          </p:cNvSpPr>
          <p:nvPr>
            <p:ph type="title"/>
          </p:nvPr>
        </p:nvSpPr>
        <p:spPr>
          <a:xfrm>
            <a:off x="1277541" y="998935"/>
            <a:ext cx="6172200" cy="857250"/>
          </a:xfrm>
        </p:spPr>
        <p:txBody>
          <a:bodyPr/>
          <a:lstStyle/>
          <a:p>
            <a:pPr algn="ctr" eaLnBrk="1" hangingPunct="1"/>
            <a:r>
              <a:rPr lang="fr-FR" altLang="fr-FR" dirty="0"/>
              <a:t> </a:t>
            </a:r>
            <a:r>
              <a:rPr lang="fr-FR" altLang="fr-FR" dirty="0" err="1"/>
              <a:t>Siloam</a:t>
            </a:r>
            <a:r>
              <a:rPr lang="fr-FR" altLang="fr-FR" dirty="0"/>
              <a:t> tunnel</a:t>
            </a:r>
          </a:p>
        </p:txBody>
      </p:sp>
      <p:pic>
        <p:nvPicPr>
          <p:cNvPr id="55299" name="Espace réservé du contenu 3" descr="Israel 127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45345" y="1688307"/>
            <a:ext cx="7665244" cy="4312444"/>
          </a:xfrm>
        </p:spPr>
      </p:pic>
    </p:spTree>
    <p:extLst>
      <p:ext uri="{BB962C8B-B14F-4D97-AF65-F5344CB8AC3E}">
        <p14:creationId xmlns:p14="http://schemas.microsoft.com/office/powerpoint/2010/main" val="1277071612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6323" name="Espace réservé du contenu 3" descr="cité de David 009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277541" y="3105150"/>
            <a:ext cx="4361259" cy="2458641"/>
          </a:xfrm>
        </p:spPr>
      </p:pic>
      <p:pic>
        <p:nvPicPr>
          <p:cNvPr id="56324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2544" y="1509713"/>
            <a:ext cx="2800350" cy="428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360">
                <a:solidFill>
                  <a:srgbClr val="80808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56506450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ext Box 1"/>
          <p:cNvSpPr txBox="1">
            <a:spLocks noChangeArrowheads="1"/>
          </p:cNvSpPr>
          <p:nvPr/>
        </p:nvSpPr>
        <p:spPr bwMode="auto">
          <a:xfrm>
            <a:off x="301625" y="228600"/>
            <a:ext cx="8534400" cy="758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b"/>
          <a:lstStyle>
            <a:lvl1pPr>
              <a:spcBef>
                <a:spcPts val="675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700">
                <a:solidFill>
                  <a:srgbClr val="000000"/>
                </a:solidFill>
                <a:latin typeface="Georgia" panose="02040502050405020303" pitchFamily="18" charset="0"/>
                <a:ea typeface="Microsoft YaHei" panose="020B0503020204020204" pitchFamily="34" charset="-122"/>
              </a:defRPr>
            </a:lvl1pPr>
            <a:lvl2pPr>
              <a:spcBef>
                <a:spcPts val="5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200">
                <a:solidFill>
                  <a:srgbClr val="646B86"/>
                </a:solidFill>
                <a:latin typeface="Georgia" panose="02040502050405020303" pitchFamily="18" charset="0"/>
                <a:ea typeface="Microsoft YaHei" panose="020B0503020204020204" pitchFamily="34" charset="-122"/>
              </a:defRPr>
            </a:lvl2pPr>
            <a:lvl3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Georgia" panose="02040502050405020303" pitchFamily="18" charset="0"/>
                <a:ea typeface="Microsoft YaHei" panose="020B0503020204020204" pitchFamily="34" charset="-122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646B86"/>
                </a:solidFill>
                <a:latin typeface="Georgia" panose="02040502050405020303" pitchFamily="18" charset="0"/>
                <a:ea typeface="Microsoft YaHei" panose="020B0503020204020204" pitchFamily="34" charset="-122"/>
              </a:defRPr>
            </a:lvl4pPr>
            <a:lvl5pPr>
              <a:spcBef>
                <a:spcPts val="4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Georgia" panose="02040502050405020303" pitchFamily="18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4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Georgia" panose="02040502050405020303" pitchFamily="18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4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Georgia" panose="02040502050405020303" pitchFamily="18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4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Georgia" panose="02040502050405020303" pitchFamily="18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4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Georgia" panose="02040502050405020303" pitchFamily="18" charset="0"/>
                <a:ea typeface="Microsoft YaHei" panose="020B0503020204020204" pitchFamily="34" charset="-122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fr-FR" altLang="fr-FR" sz="3300">
                <a:solidFill>
                  <a:srgbClr val="7B9899"/>
                </a:solidFill>
              </a:rPr>
              <a:t>Inscription de Siloé (c. 700)</a:t>
            </a:r>
          </a:p>
        </p:txBody>
      </p:sp>
      <p:pic>
        <p:nvPicPr>
          <p:cNvPr id="4915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28775"/>
            <a:ext cx="9229725" cy="4311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0931724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ext Box 1"/>
          <p:cNvSpPr txBox="1">
            <a:spLocks noChangeArrowheads="1"/>
          </p:cNvSpPr>
          <p:nvPr/>
        </p:nvSpPr>
        <p:spPr bwMode="auto">
          <a:xfrm>
            <a:off x="5940425" y="765175"/>
            <a:ext cx="2895600" cy="758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b"/>
          <a:lstStyle>
            <a:lvl1pPr>
              <a:spcBef>
                <a:spcPts val="675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700">
                <a:solidFill>
                  <a:srgbClr val="000000"/>
                </a:solidFill>
                <a:latin typeface="Georgia" panose="02040502050405020303" pitchFamily="18" charset="0"/>
                <a:ea typeface="Microsoft YaHei" panose="020B0503020204020204" pitchFamily="34" charset="-122"/>
              </a:defRPr>
            </a:lvl1pPr>
            <a:lvl2pPr>
              <a:spcBef>
                <a:spcPts val="5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200">
                <a:solidFill>
                  <a:srgbClr val="646B86"/>
                </a:solidFill>
                <a:latin typeface="Georgia" panose="02040502050405020303" pitchFamily="18" charset="0"/>
                <a:ea typeface="Microsoft YaHei" panose="020B0503020204020204" pitchFamily="34" charset="-122"/>
              </a:defRPr>
            </a:lvl2pPr>
            <a:lvl3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Georgia" panose="02040502050405020303" pitchFamily="18" charset="0"/>
                <a:ea typeface="Microsoft YaHei" panose="020B0503020204020204" pitchFamily="34" charset="-122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646B86"/>
                </a:solidFill>
                <a:latin typeface="Georgia" panose="02040502050405020303" pitchFamily="18" charset="0"/>
                <a:ea typeface="Microsoft YaHei" panose="020B0503020204020204" pitchFamily="34" charset="-122"/>
              </a:defRPr>
            </a:lvl4pPr>
            <a:lvl5pPr>
              <a:spcBef>
                <a:spcPts val="45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Georgia" panose="02040502050405020303" pitchFamily="18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ts val="4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Georgia" panose="02040502050405020303" pitchFamily="18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ts val="4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Georgia" panose="02040502050405020303" pitchFamily="18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ts val="4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Georgia" panose="02040502050405020303" pitchFamily="18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ts val="45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Georgia" panose="02040502050405020303" pitchFamily="18" charset="0"/>
                <a:ea typeface="Microsoft YaHei" panose="020B0503020204020204" pitchFamily="34" charset="-122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fr-FR" altLang="fr-FR" sz="3000">
                <a:solidFill>
                  <a:srgbClr val="7B9899"/>
                </a:solidFill>
              </a:rPr>
              <a:t>Inscriptions de Deir Alla </a:t>
            </a:r>
            <a:br>
              <a:rPr lang="fr-FR" altLang="fr-FR" sz="3000">
                <a:solidFill>
                  <a:srgbClr val="7B9899"/>
                </a:solidFill>
              </a:rPr>
            </a:br>
            <a:r>
              <a:rPr lang="fr-FR" altLang="fr-FR" sz="3000">
                <a:solidFill>
                  <a:srgbClr val="7B9899"/>
                </a:solidFill>
              </a:rPr>
              <a:t>(début 8</a:t>
            </a:r>
            <a:r>
              <a:rPr lang="fr-FR" altLang="fr-FR" sz="3000" baseline="30000">
                <a:solidFill>
                  <a:srgbClr val="7B9899"/>
                </a:solidFill>
              </a:rPr>
              <a:t>e</a:t>
            </a:r>
            <a:r>
              <a:rPr lang="fr-FR" altLang="fr-FR" sz="3000">
                <a:solidFill>
                  <a:srgbClr val="7B9899"/>
                </a:solidFill>
              </a:rPr>
              <a:t> s.)</a:t>
            </a:r>
          </a:p>
        </p:txBody>
      </p:sp>
      <p:pic>
        <p:nvPicPr>
          <p:cNvPr id="3686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867400" cy="4498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6868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1175" y="3176588"/>
            <a:ext cx="7362825" cy="36814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7188800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5910" y="-24468"/>
            <a:ext cx="8242479" cy="6882468"/>
          </a:xfrm>
        </p:spPr>
      </p:pic>
      <p:pic>
        <p:nvPicPr>
          <p:cNvPr id="7" name="Espace réservé du contenu 3" descr="deir all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889419" y="0"/>
            <a:ext cx="6474449" cy="6946841"/>
          </a:xfrm>
          <a:prstGeom prst="rect">
            <a:avLst/>
          </a:prstGeom>
        </p:spPr>
      </p:pic>
      <p:sp>
        <p:nvSpPr>
          <p:cNvPr id="6" name="Espace réservé du contenu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534712" y="5579448"/>
            <a:ext cx="2896000" cy="758952"/>
          </a:xfrm>
        </p:spPr>
        <p:txBody>
          <a:bodyPr>
            <a:noAutofit/>
          </a:bodyPr>
          <a:lstStyle/>
          <a:p>
            <a:r>
              <a:rPr lang="fr-FR" sz="3200" dirty="0"/>
              <a:t>Deir ‘Alla inscriptions </a:t>
            </a:r>
            <a:br>
              <a:rPr lang="fr-FR" sz="3200" dirty="0"/>
            </a:br>
            <a:r>
              <a:rPr lang="fr-FR" sz="3200" dirty="0"/>
              <a:t>(8th c. B.C.E.) </a:t>
            </a:r>
          </a:p>
        </p:txBody>
      </p:sp>
    </p:spTree>
    <p:extLst>
      <p:ext uri="{BB962C8B-B14F-4D97-AF65-F5344CB8AC3E}">
        <p14:creationId xmlns:p14="http://schemas.microsoft.com/office/powerpoint/2010/main" val="2099675508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6213" y="0"/>
            <a:ext cx="621792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1609858"/>
            <a:ext cx="5988676" cy="2369714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ZoneTexte 3"/>
          <p:cNvSpPr txBox="1"/>
          <p:nvPr/>
        </p:nvSpPr>
        <p:spPr>
          <a:xfrm>
            <a:off x="6774288" y="4726547"/>
            <a:ext cx="206061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err="1"/>
              <a:t>Ketef</a:t>
            </a:r>
            <a:r>
              <a:rPr lang="en-GB" sz="2400" b="1" dirty="0"/>
              <a:t> </a:t>
            </a:r>
            <a:r>
              <a:rPr lang="en-GB" sz="2400" b="1" dirty="0" err="1"/>
              <a:t>Hinnom</a:t>
            </a:r>
            <a:r>
              <a:rPr lang="en-GB" sz="2400" b="1" dirty="0"/>
              <a:t> amulet No2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6091707" y="1751525"/>
            <a:ext cx="3219718" cy="1836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400"/>
              </a:lnSpc>
            </a:pPr>
            <a:r>
              <a:rPr lang="en-GB" sz="2000" dirty="0"/>
              <a:t>[...] may YHWH bless you, </a:t>
            </a:r>
          </a:p>
          <a:p>
            <a:pPr>
              <a:lnSpc>
                <a:spcPts val="3400"/>
              </a:lnSpc>
            </a:pPr>
            <a:r>
              <a:rPr lang="en-GB" sz="2000" dirty="0"/>
              <a:t>may he keep you,</a:t>
            </a:r>
          </a:p>
          <a:p>
            <a:pPr>
              <a:lnSpc>
                <a:spcPts val="3400"/>
              </a:lnSpc>
            </a:pPr>
            <a:r>
              <a:rPr lang="en-GB" sz="2000" dirty="0"/>
              <a:t>may YH[WH] make his face shine [upon] you</a:t>
            </a:r>
          </a:p>
        </p:txBody>
      </p:sp>
    </p:spTree>
    <p:extLst>
      <p:ext uri="{BB962C8B-B14F-4D97-AF65-F5344CB8AC3E}">
        <p14:creationId xmlns:p14="http://schemas.microsoft.com/office/powerpoint/2010/main" val="3034481342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62ADBB1-4FF5-7813-AA7D-00B77D5CB8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842167"/>
            <a:ext cx="7886700" cy="2852737"/>
          </a:xfrm>
        </p:spPr>
        <p:txBody>
          <a:bodyPr>
            <a:normAutofit/>
          </a:bodyPr>
          <a:lstStyle/>
          <a:p>
            <a:r>
              <a:rPr lang="fr-FR" sz="4400" dirty="0"/>
              <a:t>5. La comparaison des manuscrits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D9D33C7-E61F-0CA2-A946-77EB558A287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2899385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3563" y="476250"/>
            <a:ext cx="8256587" cy="638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5" name="ZoneTexte 2"/>
          <p:cNvSpPr txBox="1">
            <a:spLocks noChangeArrowheads="1"/>
          </p:cNvSpPr>
          <p:nvPr/>
        </p:nvSpPr>
        <p:spPr bwMode="auto">
          <a:xfrm>
            <a:off x="1331913" y="0"/>
            <a:ext cx="65532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2400">
                <a:latin typeface="Calibri" pitchFamily="34" charset="0"/>
              </a:rPr>
              <a:t>Codex Vaticanus</a:t>
            </a:r>
          </a:p>
        </p:txBody>
      </p:sp>
    </p:spTree>
    <p:extLst>
      <p:ext uri="{BB962C8B-B14F-4D97-AF65-F5344CB8AC3E}">
        <p14:creationId xmlns:p14="http://schemas.microsoft.com/office/powerpoint/2010/main" val="363115285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60702" y="1104274"/>
            <a:ext cx="6480175" cy="564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9" name="ZoneTexte 3"/>
          <p:cNvSpPr txBox="1">
            <a:spLocks noChangeArrowheads="1"/>
          </p:cNvSpPr>
          <p:nvPr/>
        </p:nvSpPr>
        <p:spPr bwMode="auto">
          <a:xfrm>
            <a:off x="515155" y="103031"/>
            <a:ext cx="8216721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fr-FR" sz="2400" dirty="0">
                <a:latin typeface="Calibri" pitchFamily="34" charset="0"/>
              </a:rPr>
              <a:t>Codex </a:t>
            </a:r>
            <a:r>
              <a:rPr lang="fr-FR" sz="2400" i="1" dirty="0" err="1">
                <a:latin typeface="Calibri" pitchFamily="34" charset="0"/>
              </a:rPr>
              <a:t>Vaticanus</a:t>
            </a:r>
            <a:r>
              <a:rPr lang="fr-FR" sz="2400" dirty="0">
                <a:latin typeface="Calibri" pitchFamily="34" charset="0"/>
              </a:rPr>
              <a:t> (4</a:t>
            </a:r>
            <a:r>
              <a:rPr lang="fr-FR" sz="2400" baseline="30000" dirty="0">
                <a:latin typeface="Calibri" pitchFamily="34" charset="0"/>
              </a:rPr>
              <a:t>e</a:t>
            </a:r>
            <a:r>
              <a:rPr lang="fr-FR" sz="2400" dirty="0">
                <a:latin typeface="Calibri" pitchFamily="34" charset="0"/>
              </a:rPr>
              <a:t> s. de notre ère)</a:t>
            </a:r>
          </a:p>
          <a:p>
            <a:pPr algn="ctr"/>
            <a:r>
              <a:rPr lang="fr-FR" sz="2400" dirty="0">
                <a:latin typeface="Calibri" pitchFamily="34" charset="0"/>
              </a:rPr>
              <a:t>Contient la traduction grecque de l’Ancien Testament (Septante) </a:t>
            </a:r>
          </a:p>
        </p:txBody>
      </p:sp>
    </p:spTree>
    <p:extLst>
      <p:ext uri="{BB962C8B-B14F-4D97-AF65-F5344CB8AC3E}">
        <p14:creationId xmlns:p14="http://schemas.microsoft.com/office/powerpoint/2010/main" val="581990229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fr-FR" sz="2400" dirty="0"/>
              <a:t>Psaume 145</a:t>
            </a:r>
          </a:p>
        </p:txBody>
      </p:sp>
      <p:graphicFrame>
        <p:nvGraphicFramePr>
          <p:cNvPr id="4" name="Espace réservé du contenu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1170474"/>
              </p:ext>
            </p:extLst>
          </p:nvPr>
        </p:nvGraphicFramePr>
        <p:xfrm>
          <a:off x="179388" y="1236371"/>
          <a:ext cx="8964488" cy="402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822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4822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31443">
                <a:tc>
                  <a:txBody>
                    <a:bodyPr/>
                    <a:lstStyle/>
                    <a:p>
                      <a:pPr algn="ctr"/>
                      <a:r>
                        <a:rPr lang="fr-FR" sz="1800" noProof="0" dirty="0" err="1"/>
                        <a:t>Segond</a:t>
                      </a:r>
                      <a:r>
                        <a:rPr lang="fr-FR" sz="1800" noProof="0" dirty="0"/>
                        <a:t> 1979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800" noProof="0"/>
                        <a:t>Bible</a:t>
                      </a:r>
                      <a:r>
                        <a:rPr lang="fr-FR" sz="1800" baseline="0" noProof="0"/>
                        <a:t> de Jérusalem (TOB, Semeur)</a:t>
                      </a:r>
                      <a:endParaRPr lang="fr-FR" sz="1800" noProof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sz="1800" kern="1200" baseline="300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10</a:t>
                      </a:r>
                      <a:r>
                        <a:rPr lang="fr-FR" sz="1800" kern="12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Toutes tes </a:t>
                      </a:r>
                      <a:r>
                        <a:rPr lang="fr-FR" sz="1800" kern="1200" noProof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oeuvres</a:t>
                      </a:r>
                      <a:r>
                        <a:rPr lang="fr-FR" sz="1800" kern="12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te loueront, ô Éternel ! </a:t>
                      </a:r>
                    </a:p>
                    <a:p>
                      <a:r>
                        <a:rPr lang="fr-FR" sz="1800" kern="12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Et tes fidèles te béniront.</a:t>
                      </a:r>
                    </a:p>
                    <a:p>
                      <a:r>
                        <a:rPr lang="fr-FR" sz="1800" kern="12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fr-FR" sz="1800" kern="1200" baseline="300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11</a:t>
                      </a:r>
                      <a:r>
                        <a:rPr lang="fr-FR" sz="1800" kern="12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Ils diront la gloire de ton règne, </a:t>
                      </a:r>
                    </a:p>
                    <a:p>
                      <a:r>
                        <a:rPr lang="fr-FR" sz="1800" kern="12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Et ils proclameront ta puissance,</a:t>
                      </a:r>
                    </a:p>
                    <a:p>
                      <a:r>
                        <a:rPr lang="fr-FR" sz="1800" kern="12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fr-FR" sz="1800" kern="1200" baseline="300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12</a:t>
                      </a:r>
                      <a:r>
                        <a:rPr lang="fr-FR" sz="1800" kern="12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Pour faire connaître aux fils de l'homme ta puissance</a:t>
                      </a:r>
                    </a:p>
                    <a:p>
                      <a:r>
                        <a:rPr lang="fr-FR" sz="1800" kern="12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Et la splendeur glorieuse de ton règne.</a:t>
                      </a:r>
                    </a:p>
                    <a:p>
                      <a:r>
                        <a:rPr lang="fr-FR" sz="1800" kern="12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fr-FR" sz="1800" kern="1200" baseline="300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13</a:t>
                      </a:r>
                      <a:r>
                        <a:rPr lang="fr-FR" sz="1800" kern="12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Ton règne est un règne de tous les siècles,</a:t>
                      </a:r>
                    </a:p>
                    <a:p>
                      <a:r>
                        <a:rPr lang="fr-FR" sz="1800" kern="12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Et ta domination subsiste dans tous les âges.</a:t>
                      </a:r>
                    </a:p>
                    <a:p>
                      <a:endParaRPr lang="fr-FR" sz="1800" kern="1200" noProof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fr-FR" sz="1800" kern="1200" noProof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fr-FR" sz="1800" kern="12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fr-FR" sz="1800" kern="1200" baseline="300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14</a:t>
                      </a:r>
                      <a:r>
                        <a:rPr lang="fr-FR" sz="1800" kern="12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L'Éternel soutient tous ceux qui tombent, Et il redresse tous ceux qui sont courbés.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800" kern="1200" baseline="300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10</a:t>
                      </a:r>
                      <a:r>
                        <a:rPr lang="fr-FR" sz="1800" kern="12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Que toutes tes œuvres te rendent grâce, Yahvé, que tes amis te bénissent;</a:t>
                      </a:r>
                    </a:p>
                    <a:p>
                      <a:r>
                        <a:rPr lang="fr-FR" sz="1800" kern="12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fr-FR" sz="1800" kern="1200" baseline="300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11</a:t>
                      </a:r>
                      <a:r>
                        <a:rPr lang="fr-FR" sz="1800" kern="12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qu'ils disent la gloire de ton règne, </a:t>
                      </a:r>
                    </a:p>
                    <a:p>
                      <a:r>
                        <a:rPr lang="fr-FR" sz="1800" kern="12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qu'ils parlent de ta prouesse,</a:t>
                      </a:r>
                    </a:p>
                    <a:p>
                      <a:r>
                        <a:rPr lang="fr-FR" sz="1800" kern="12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fr-FR" sz="1800" kern="1200" baseline="300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12</a:t>
                      </a:r>
                      <a:r>
                        <a:rPr lang="fr-FR" sz="1800" kern="12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pour faire savoir aux fils d'Adam tes prouesses, </a:t>
                      </a:r>
                    </a:p>
                    <a:p>
                      <a:r>
                        <a:rPr lang="fr-FR" sz="1800" kern="12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la splendeur de gloire de ton règne!</a:t>
                      </a:r>
                    </a:p>
                    <a:p>
                      <a:r>
                        <a:rPr lang="fr-FR" sz="1800" kern="12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fr-FR" sz="1800" kern="1200" baseline="300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13</a:t>
                      </a:r>
                      <a:r>
                        <a:rPr lang="fr-FR" sz="1800" kern="12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Ton règne, un règne pour tous les siècles, </a:t>
                      </a:r>
                    </a:p>
                    <a:p>
                      <a:r>
                        <a:rPr lang="fr-FR" sz="1800" kern="12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ton empire, pour les âges des âges! </a:t>
                      </a:r>
                    </a:p>
                    <a:p>
                      <a:r>
                        <a:rPr lang="fr-FR" sz="1800" b="1" i="1" kern="1200" baseline="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fr-FR" sz="1800" b="1" i="1" kern="12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Yahvé est vérité en toutes ses paroles, amour en toutes ses œuvres;</a:t>
                      </a:r>
                    </a:p>
                    <a:p>
                      <a:r>
                        <a:rPr lang="fr-FR" sz="1800" kern="12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fr-FR" sz="1800" kern="1200" baseline="300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14</a:t>
                      </a:r>
                      <a:r>
                        <a:rPr lang="fr-FR" sz="1800" kern="12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Yahvé retient tous ceux qui tombent, redresse tous ceux qui sont courbés.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63270713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fr-FR" dirty="0"/>
              <a:t>Rouleau des Psaumes de la grotte 11</a:t>
            </a:r>
            <a:br>
              <a:rPr lang="fr-FR" dirty="0"/>
            </a:br>
            <a:r>
              <a:rPr lang="fr-FR" dirty="0"/>
              <a:t>(11QPs</a:t>
            </a:r>
            <a:r>
              <a:rPr lang="fr-FR" baseline="30000" dirty="0"/>
              <a:t>a</a:t>
            </a:r>
            <a:r>
              <a:rPr lang="fr-FR" dirty="0"/>
              <a:t>)</a:t>
            </a:r>
          </a:p>
        </p:txBody>
      </p:sp>
      <p:pic>
        <p:nvPicPr>
          <p:cNvPr id="35843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-166688" y="1773238"/>
            <a:ext cx="9310688" cy="3100387"/>
          </a:xfrm>
        </p:spPr>
      </p:pic>
    </p:spTree>
    <p:extLst>
      <p:ext uri="{BB962C8B-B14F-4D97-AF65-F5344CB8AC3E}">
        <p14:creationId xmlns:p14="http://schemas.microsoft.com/office/powerpoint/2010/main" val="3005948689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EC09C71-C75F-F330-7E31-3440834CC8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3806D7E-7F7E-1310-1C49-32721C43BB6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224" y="1326817"/>
            <a:ext cx="8845551" cy="4204366"/>
          </a:xfrm>
        </p:spPr>
      </p:pic>
    </p:spTree>
    <p:extLst>
      <p:ext uri="{BB962C8B-B14F-4D97-AF65-F5344CB8AC3E}">
        <p14:creationId xmlns:p14="http://schemas.microsoft.com/office/powerpoint/2010/main" val="2104458072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fr-FR" sz="2400" dirty="0"/>
              <a:t>Psaume 145</a:t>
            </a:r>
          </a:p>
        </p:txBody>
      </p:sp>
      <p:graphicFrame>
        <p:nvGraphicFramePr>
          <p:cNvPr id="4" name="Espace réservé du contenu 3"/>
          <p:cNvGraphicFramePr>
            <a:graphicFrameLocks noGrp="1"/>
          </p:cNvGraphicFramePr>
          <p:nvPr>
            <p:ph idx="1"/>
          </p:nvPr>
        </p:nvGraphicFramePr>
        <p:xfrm>
          <a:off x="179388" y="1196975"/>
          <a:ext cx="8964488" cy="4302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822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4822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FR" sz="1800" noProof="0" dirty="0" err="1"/>
                        <a:t>Segond</a:t>
                      </a:r>
                      <a:r>
                        <a:rPr lang="fr-FR" sz="1800" noProof="0" dirty="0"/>
                        <a:t> 1979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800" noProof="0"/>
                        <a:t>Bible</a:t>
                      </a:r>
                      <a:r>
                        <a:rPr lang="fr-FR" sz="1800" baseline="0" noProof="0"/>
                        <a:t> de Jérusalem (TOB, Semeur)</a:t>
                      </a:r>
                      <a:endParaRPr lang="fr-FR" sz="1800" noProof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sz="1800" kern="1200" baseline="300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10</a:t>
                      </a:r>
                      <a:r>
                        <a:rPr lang="fr-FR" sz="1800" kern="12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fr-FR" sz="1800" b="1" kern="12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</a:t>
                      </a:r>
                      <a:r>
                        <a:rPr lang="fr-FR" sz="1800" kern="12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Toutes tes </a:t>
                      </a:r>
                      <a:r>
                        <a:rPr lang="fr-FR" sz="1800" kern="1200" noProof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oeuvres</a:t>
                      </a:r>
                      <a:r>
                        <a:rPr lang="fr-FR" sz="1800" kern="12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te loueront, ô Éternel ! </a:t>
                      </a:r>
                    </a:p>
                    <a:p>
                      <a:r>
                        <a:rPr lang="fr-FR" sz="1800" kern="12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Et tes fidèles te béniront.</a:t>
                      </a:r>
                    </a:p>
                    <a:p>
                      <a:r>
                        <a:rPr lang="fr-FR" sz="1800" kern="12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fr-FR" sz="1800" kern="1200" baseline="300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11</a:t>
                      </a:r>
                      <a:r>
                        <a:rPr lang="fr-FR" sz="1800" kern="12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fr-FR" sz="1800" b="1" kern="12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</a:t>
                      </a:r>
                      <a:r>
                        <a:rPr lang="fr-FR" sz="1800" kern="12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Ils diront la gloire de ton règne, </a:t>
                      </a:r>
                    </a:p>
                    <a:p>
                      <a:r>
                        <a:rPr lang="fr-FR" sz="1800" kern="12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Et ils proclameront ta puissance,</a:t>
                      </a:r>
                    </a:p>
                    <a:p>
                      <a:r>
                        <a:rPr lang="fr-FR" sz="1800" kern="12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fr-FR" sz="1800" kern="1200" baseline="300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12</a:t>
                      </a:r>
                      <a:r>
                        <a:rPr lang="fr-FR" sz="1800" kern="12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fr-FR" sz="1800" b="1" kern="12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</a:t>
                      </a:r>
                      <a:r>
                        <a:rPr lang="fr-FR" sz="1800" kern="12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Pour faire connaître aux fils de l'homme ta puissance</a:t>
                      </a:r>
                    </a:p>
                    <a:p>
                      <a:r>
                        <a:rPr lang="fr-FR" sz="1800" kern="12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Et la splendeur glorieuse de ton règne.</a:t>
                      </a:r>
                    </a:p>
                    <a:p>
                      <a:r>
                        <a:rPr lang="fr-FR" sz="1800" kern="12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fr-FR" sz="1800" kern="1200" baseline="300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13</a:t>
                      </a:r>
                      <a:r>
                        <a:rPr lang="fr-FR" sz="1800" kern="12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fr-FR" sz="1800" b="1" kern="12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</a:t>
                      </a:r>
                      <a:r>
                        <a:rPr lang="fr-FR" sz="1800" kern="12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Ton règne est un règne de tous les siècles,</a:t>
                      </a:r>
                    </a:p>
                    <a:p>
                      <a:r>
                        <a:rPr lang="fr-FR" sz="1800" kern="12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Et ta domination subsiste dans tous les âges.</a:t>
                      </a:r>
                    </a:p>
                    <a:p>
                      <a:endParaRPr lang="fr-FR" sz="1800" kern="1200" noProof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fr-FR" sz="1800" kern="1200" noProof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fr-FR" sz="1800" kern="12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fr-FR" sz="1800" kern="1200" baseline="300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14</a:t>
                      </a:r>
                      <a:r>
                        <a:rPr lang="fr-FR" sz="1800" kern="12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fr-FR" sz="1800" b="1" kern="12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</a:t>
                      </a:r>
                      <a:r>
                        <a:rPr lang="fr-FR" sz="1800" kern="12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L'Éternel soutient tous ceux qui tombent, Et il redresse tous ceux qui sont courbés.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800" kern="1200" baseline="300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10</a:t>
                      </a:r>
                      <a:r>
                        <a:rPr lang="fr-FR" sz="1800" kern="12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fr-FR" sz="1800" b="1" kern="12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</a:t>
                      </a:r>
                      <a:r>
                        <a:rPr lang="fr-FR" sz="1800" kern="12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Que toutes tes </a:t>
                      </a:r>
                      <a:r>
                        <a:rPr lang="fr-FR" sz="1800" kern="1200" noProof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oeuvres</a:t>
                      </a:r>
                      <a:r>
                        <a:rPr lang="fr-FR" sz="1800" kern="12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te rendent grâce, Yahvé, que tes amis te bénissent;</a:t>
                      </a:r>
                    </a:p>
                    <a:p>
                      <a:r>
                        <a:rPr lang="fr-FR" sz="1800" kern="12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fr-FR" sz="1800" kern="1200" baseline="300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11</a:t>
                      </a:r>
                      <a:r>
                        <a:rPr lang="fr-FR" sz="1800" kern="12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fr-FR" sz="1800" b="1" kern="12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</a:t>
                      </a:r>
                      <a:r>
                        <a:rPr lang="fr-FR" sz="1800" kern="12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qu'ils disent la gloire de ton règne, </a:t>
                      </a:r>
                    </a:p>
                    <a:p>
                      <a:r>
                        <a:rPr lang="fr-FR" sz="1800" kern="12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qu'ils parlent de ta prouesse,</a:t>
                      </a:r>
                    </a:p>
                    <a:p>
                      <a:r>
                        <a:rPr lang="fr-FR" sz="1800" kern="12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fr-FR" sz="1800" kern="1200" baseline="300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12</a:t>
                      </a:r>
                      <a:r>
                        <a:rPr lang="fr-FR" sz="1800" kern="12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fr-FR" sz="1800" b="1" kern="12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</a:t>
                      </a:r>
                      <a:r>
                        <a:rPr lang="fr-FR" sz="1800" kern="12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pour faire savoir aux fils d'Adam tes prouesses, </a:t>
                      </a:r>
                    </a:p>
                    <a:p>
                      <a:r>
                        <a:rPr lang="fr-FR" sz="1800" kern="12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la splendeur de gloire de ton règne!</a:t>
                      </a:r>
                    </a:p>
                    <a:p>
                      <a:r>
                        <a:rPr lang="fr-FR" sz="1800" kern="12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fr-FR" sz="1800" kern="1200" baseline="300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13</a:t>
                      </a:r>
                      <a:r>
                        <a:rPr lang="fr-FR" sz="1800" kern="12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fr-FR" sz="1800" b="1" kern="12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</a:t>
                      </a:r>
                      <a:r>
                        <a:rPr lang="fr-FR" sz="1800" kern="12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Ton règne, un règne pour tous les siècles, </a:t>
                      </a:r>
                    </a:p>
                    <a:p>
                      <a:r>
                        <a:rPr lang="fr-FR" sz="1800" kern="12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ton empire, pour les âges des âges! </a:t>
                      </a:r>
                    </a:p>
                    <a:p>
                      <a:r>
                        <a:rPr lang="fr-FR" sz="1800" b="1" i="1" kern="12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 Yahvé est vérité en toutes ses paroles, amour en toutes ses </a:t>
                      </a:r>
                      <a:r>
                        <a:rPr lang="fr-FR" sz="1800" b="1" i="1" kern="1200" noProof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oeuvres</a:t>
                      </a:r>
                      <a:r>
                        <a:rPr lang="fr-FR" sz="1800" b="1" i="1" kern="12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;</a:t>
                      </a:r>
                    </a:p>
                    <a:p>
                      <a:r>
                        <a:rPr lang="fr-FR" sz="1800" kern="12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fr-FR" sz="1800" kern="1200" baseline="300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14</a:t>
                      </a:r>
                      <a:r>
                        <a:rPr lang="fr-FR" sz="1800" kern="12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fr-FR" sz="1800" b="1" kern="12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</a:t>
                      </a:r>
                      <a:r>
                        <a:rPr lang="fr-FR" sz="1800" kern="1200" noProof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Yahvé retient tous ceux qui tombent, redresse tous ceux qui sont courbés.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" name="ZoneTexte 1"/>
          <p:cNvSpPr txBox="1"/>
          <p:nvPr/>
        </p:nvSpPr>
        <p:spPr>
          <a:xfrm>
            <a:off x="4584879" y="5847008"/>
            <a:ext cx="415987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Le « plus » au v. 13 est attesté dans la Septante et dans un manuscrit de la mer Morte</a:t>
            </a:r>
          </a:p>
        </p:txBody>
      </p:sp>
    </p:spTree>
    <p:extLst>
      <p:ext uri="{BB962C8B-B14F-4D97-AF65-F5344CB8AC3E}">
        <p14:creationId xmlns:p14="http://schemas.microsoft.com/office/powerpoint/2010/main" val="1476548428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98275" y="0"/>
            <a:ext cx="7886700" cy="1325563"/>
          </a:xfrm>
        </p:spPr>
        <p:txBody>
          <a:bodyPr>
            <a:normAutofit/>
          </a:bodyPr>
          <a:lstStyle/>
          <a:p>
            <a:pPr algn="ctr"/>
            <a:r>
              <a:rPr lang="fr-FR" sz="2800" dirty="0"/>
              <a:t>Début de l’histoire de Gédéon </a:t>
            </a:r>
            <a:br>
              <a:rPr lang="fr-FR" sz="2800" dirty="0"/>
            </a:br>
            <a:r>
              <a:rPr lang="fr-FR" sz="2800" i="1" dirty="0"/>
              <a:t>Livre des Juges</a:t>
            </a:r>
            <a:r>
              <a:rPr lang="fr-FR" sz="2800" dirty="0"/>
              <a:t>, chapitre 6, dans le texte hébreu traditionnel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35466" y="898346"/>
            <a:ext cx="8412319" cy="5438060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fr-FR" sz="2400" dirty="0"/>
          </a:p>
          <a:p>
            <a:pPr marL="0" indent="0">
              <a:buNone/>
            </a:pPr>
            <a:r>
              <a:rPr lang="fr-FR" sz="2400" dirty="0"/>
              <a:t>6 Ainsi, Israël fut très affaibli à cause de </a:t>
            </a:r>
            <a:r>
              <a:rPr lang="fr-FR" sz="2400" dirty="0" err="1"/>
              <a:t>Madiân</a:t>
            </a:r>
            <a:r>
              <a:rPr lang="fr-FR" sz="2400" dirty="0"/>
              <a:t>; et les fils d'Israël crièrent vers le SEIGNEUR. 7 Or, comme les fils d'Israël criaient vers le SEIGNEUR à cause de </a:t>
            </a:r>
            <a:r>
              <a:rPr lang="fr-FR" sz="2400" dirty="0" err="1"/>
              <a:t>Madiân</a:t>
            </a:r>
            <a:r>
              <a:rPr lang="fr-FR" sz="2400" dirty="0"/>
              <a:t>,</a:t>
            </a:r>
          </a:p>
          <a:p>
            <a:pPr marL="0" indent="0">
              <a:buNone/>
            </a:pPr>
            <a:r>
              <a:rPr lang="fr-FR" sz="2400" dirty="0"/>
              <a:t> 8 le SEIGNEUR envoya aux fils d'Israël un prophète qui leur dit: «Ainsi parle le SEIGNEUR, Dieu d'Israël: C'est moi qui vous ai fait monter d'Égypte et qui vous ai fait sortir de la maison de servitude. 9 Je vous ai délivrés de la main des Égyptiens et de tous ceux qui vous opprimaient; je les ai chassés devant vous et je vous ai donné leur pays. 10 Je vous ai dit: ‹Je suis le SEIGNEUR, votre Dieu. Vous ne craindrez pas les dieux des Amorites dont vous habitez le pays!› Mais vous n'avez pas écouté ma voix!»</a:t>
            </a:r>
          </a:p>
          <a:p>
            <a:pPr marL="0" indent="0">
              <a:buNone/>
            </a:pPr>
            <a:r>
              <a:rPr lang="fr-FR" sz="2400" dirty="0"/>
              <a:t> 11 L'ange du SEIGNEUR vint s'asseoir sous le térébinthe d'</a:t>
            </a:r>
            <a:r>
              <a:rPr lang="fr-FR" sz="2400" dirty="0" err="1"/>
              <a:t>Ofra</a:t>
            </a:r>
            <a:r>
              <a:rPr lang="fr-FR" sz="2400" dirty="0"/>
              <a:t>, qui appartenait à </a:t>
            </a:r>
            <a:r>
              <a:rPr lang="fr-FR" sz="2400" dirty="0" err="1"/>
              <a:t>Yoash</a:t>
            </a:r>
            <a:r>
              <a:rPr lang="fr-FR" sz="2400" dirty="0"/>
              <a:t>, du clan d'</a:t>
            </a:r>
            <a:r>
              <a:rPr lang="fr-FR" sz="2400" dirty="0" err="1"/>
              <a:t>Avièzer</a:t>
            </a:r>
            <a:r>
              <a:rPr lang="fr-FR" sz="2400" dirty="0"/>
              <a:t>. Gédéon, son fils, était en train de battre le blé dans le pressoir pour le soustraire à </a:t>
            </a:r>
            <a:r>
              <a:rPr lang="fr-FR" sz="2400" dirty="0" err="1"/>
              <a:t>Madiân</a:t>
            </a:r>
            <a:r>
              <a:rPr lang="fr-FR" sz="2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00440949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98275" y="0"/>
            <a:ext cx="7886700" cy="1325563"/>
          </a:xfrm>
        </p:spPr>
        <p:txBody>
          <a:bodyPr>
            <a:normAutofit/>
          </a:bodyPr>
          <a:lstStyle/>
          <a:p>
            <a:pPr algn="ctr"/>
            <a:r>
              <a:rPr lang="fr-FR" sz="2800" dirty="0"/>
              <a:t>Début de l’histoire de Gédéon </a:t>
            </a:r>
            <a:br>
              <a:rPr lang="fr-FR" sz="2800" dirty="0"/>
            </a:br>
            <a:r>
              <a:rPr lang="fr-FR" sz="2800" i="1" dirty="0"/>
              <a:t>Livre des Juges</a:t>
            </a:r>
            <a:r>
              <a:rPr lang="fr-FR" sz="2800" dirty="0"/>
              <a:t>, chapitre 6, dans un manuscrit de la mer Morte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35466" y="898346"/>
            <a:ext cx="8412319" cy="5438060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fr-FR" sz="2400" dirty="0"/>
          </a:p>
          <a:p>
            <a:pPr marL="0" indent="0">
              <a:buNone/>
            </a:pPr>
            <a:r>
              <a:rPr lang="fr-FR" sz="2400" dirty="0"/>
              <a:t>6 Ainsi, Israël fut très affaibli à cause de </a:t>
            </a:r>
            <a:r>
              <a:rPr lang="fr-FR" sz="2400" dirty="0" err="1"/>
              <a:t>Madiân</a:t>
            </a:r>
            <a:r>
              <a:rPr lang="fr-FR" sz="2400" dirty="0"/>
              <a:t>; et les fils d'Israël crièrent vers le SEIGNEUR. 7 Et les fils d'Israël crièrent vers le SEIGNEUR à cause de </a:t>
            </a:r>
            <a:r>
              <a:rPr lang="fr-FR" sz="2400" dirty="0" err="1"/>
              <a:t>Madiân</a:t>
            </a:r>
            <a:r>
              <a:rPr lang="fr-FR" sz="2400" dirty="0"/>
              <a:t>,</a:t>
            </a:r>
          </a:p>
          <a:p>
            <a:pPr marL="0" indent="0">
              <a:buNone/>
            </a:pPr>
            <a:endParaRPr lang="fr-FR" sz="2400" dirty="0"/>
          </a:p>
          <a:p>
            <a:pPr marL="0" indent="0">
              <a:buNone/>
            </a:pPr>
            <a:endParaRPr lang="fr-FR" sz="2400" dirty="0"/>
          </a:p>
          <a:p>
            <a:pPr marL="0" indent="0">
              <a:buNone/>
            </a:pPr>
            <a:endParaRPr lang="fr-FR" sz="2400" dirty="0"/>
          </a:p>
          <a:p>
            <a:pPr marL="0" indent="0">
              <a:buNone/>
            </a:pPr>
            <a:endParaRPr lang="fr-FR" sz="2400" dirty="0"/>
          </a:p>
          <a:p>
            <a:pPr marL="0" indent="0">
              <a:buNone/>
            </a:pPr>
            <a:endParaRPr lang="fr-FR" sz="2400" dirty="0"/>
          </a:p>
          <a:p>
            <a:pPr marL="0" indent="0">
              <a:buNone/>
            </a:pPr>
            <a:endParaRPr lang="fr-FR" sz="2400" dirty="0"/>
          </a:p>
          <a:p>
            <a:pPr marL="0" indent="0">
              <a:buNone/>
            </a:pPr>
            <a:r>
              <a:rPr lang="fr-FR" sz="2400" dirty="0"/>
              <a:t>11 et l'ange du SEIGNEUR vint s'asseoir sous le térébinthe d'</a:t>
            </a:r>
            <a:r>
              <a:rPr lang="fr-FR" sz="2400" dirty="0" err="1"/>
              <a:t>Ofra</a:t>
            </a:r>
            <a:r>
              <a:rPr lang="fr-FR" sz="2400" dirty="0"/>
              <a:t>, qui appartenait à </a:t>
            </a:r>
            <a:r>
              <a:rPr lang="fr-FR" sz="2400" dirty="0" err="1"/>
              <a:t>Yoash</a:t>
            </a:r>
            <a:r>
              <a:rPr lang="fr-FR" sz="2400" dirty="0"/>
              <a:t>, du clan d'</a:t>
            </a:r>
            <a:r>
              <a:rPr lang="fr-FR" sz="2400" dirty="0" err="1"/>
              <a:t>Avièzer</a:t>
            </a:r>
            <a:r>
              <a:rPr lang="fr-FR" sz="2400" dirty="0"/>
              <a:t>. Gédéon, son fils, était en train de battre le blé dans le pressoir pour le soustraire à </a:t>
            </a:r>
            <a:r>
              <a:rPr lang="fr-FR" sz="2400" dirty="0" err="1"/>
              <a:t>Madiân</a:t>
            </a:r>
            <a:r>
              <a:rPr lang="fr-FR" sz="2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33533512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201222">
            <a:off x="-4636817" y="-1758157"/>
            <a:ext cx="17469658" cy="9821888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5386811" y="2643612"/>
            <a:ext cx="360327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>
                <a:solidFill>
                  <a:schemeClr val="bg1"/>
                </a:solidFill>
              </a:rPr>
              <a:t>Et les fils d’Is[</a:t>
            </a:r>
            <a:r>
              <a:rPr lang="fr-FR" sz="1400" dirty="0" err="1">
                <a:solidFill>
                  <a:schemeClr val="bg1"/>
                </a:solidFill>
              </a:rPr>
              <a:t>rael</a:t>
            </a:r>
            <a:r>
              <a:rPr lang="fr-FR" sz="1400" dirty="0">
                <a:solidFill>
                  <a:schemeClr val="bg1"/>
                </a:solidFill>
              </a:rPr>
              <a:t>] crièrent [au] Seigneur (v. 7)</a:t>
            </a:r>
          </a:p>
          <a:p>
            <a:endParaRPr lang="fr-FR" sz="1400" dirty="0">
              <a:solidFill>
                <a:schemeClr val="bg1"/>
              </a:solidFill>
            </a:endParaRPr>
          </a:p>
          <a:p>
            <a:r>
              <a:rPr lang="fr-FR" sz="1400" dirty="0">
                <a:solidFill>
                  <a:schemeClr val="bg1"/>
                </a:solidFill>
              </a:rPr>
              <a:t>[sous le térébinthe] qui était à </a:t>
            </a:r>
            <a:r>
              <a:rPr lang="fr-FR" sz="1400" dirty="0" err="1">
                <a:solidFill>
                  <a:schemeClr val="bg1"/>
                </a:solidFill>
              </a:rPr>
              <a:t>Ophra</a:t>
            </a:r>
            <a:r>
              <a:rPr lang="fr-FR" sz="1400" dirty="0">
                <a:solidFill>
                  <a:schemeClr val="bg1"/>
                </a:solidFill>
              </a:rPr>
              <a:t>…. (v. 11)</a:t>
            </a:r>
          </a:p>
        </p:txBody>
      </p:sp>
      <p:cxnSp>
        <p:nvCxnSpPr>
          <p:cNvPr id="7" name="Connecteur droit avec flèche 6"/>
          <p:cNvCxnSpPr/>
          <p:nvPr/>
        </p:nvCxnSpPr>
        <p:spPr>
          <a:xfrm>
            <a:off x="5069941" y="2770360"/>
            <a:ext cx="371192" cy="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Connecteur droit avec flèche 7"/>
          <p:cNvCxnSpPr/>
          <p:nvPr/>
        </p:nvCxnSpPr>
        <p:spPr>
          <a:xfrm>
            <a:off x="5069941" y="3248685"/>
            <a:ext cx="371192" cy="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ZoneTexte 8"/>
          <p:cNvSpPr txBox="1"/>
          <p:nvPr/>
        </p:nvSpPr>
        <p:spPr>
          <a:xfrm>
            <a:off x="371192" y="1690689"/>
            <a:ext cx="129464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chemeClr val="bg1"/>
                </a:solidFill>
              </a:rPr>
              <a:t>Fragment </a:t>
            </a:r>
          </a:p>
          <a:p>
            <a:r>
              <a:rPr lang="fr-FR" dirty="0">
                <a:solidFill>
                  <a:schemeClr val="bg1"/>
                </a:solidFill>
              </a:rPr>
              <a:t>4Q49</a:t>
            </a:r>
          </a:p>
          <a:p>
            <a:r>
              <a:rPr lang="fr-FR" dirty="0">
                <a:solidFill>
                  <a:schemeClr val="bg1"/>
                </a:solidFill>
              </a:rPr>
              <a:t>(1</a:t>
            </a:r>
            <a:r>
              <a:rPr lang="fr-FR" baseline="30000" dirty="0">
                <a:solidFill>
                  <a:schemeClr val="bg1"/>
                </a:solidFill>
              </a:rPr>
              <a:t>er</a:t>
            </a:r>
            <a:r>
              <a:rPr lang="fr-FR" dirty="0">
                <a:solidFill>
                  <a:schemeClr val="bg1"/>
                </a:solidFill>
              </a:rPr>
              <a:t> siècle avant notre ère)</a:t>
            </a:r>
          </a:p>
        </p:txBody>
      </p:sp>
    </p:spTree>
    <p:extLst>
      <p:ext uri="{BB962C8B-B14F-4D97-AF65-F5344CB8AC3E}">
        <p14:creationId xmlns:p14="http://schemas.microsoft.com/office/powerpoint/2010/main" val="1999929216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ZoneTexte 1"/>
          <p:cNvSpPr txBox="1">
            <a:spLocks noChangeArrowheads="1"/>
          </p:cNvSpPr>
          <p:nvPr/>
        </p:nvSpPr>
        <p:spPr bwMode="auto">
          <a:xfrm>
            <a:off x="2250281" y="1107282"/>
            <a:ext cx="388739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>
                <a:latin typeface="Calibri" pitchFamily="34" charset="0"/>
              </a:rPr>
              <a:t>BHS= Biblia Hebraica Stuttgartensia </a:t>
            </a:r>
          </a:p>
        </p:txBody>
      </p:sp>
      <p:pic>
        <p:nvPicPr>
          <p:cNvPr id="512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99599" y="998936"/>
            <a:ext cx="1554956" cy="23217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99599" y="3590925"/>
            <a:ext cx="1620440" cy="22681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8" name="Connecteur droit avec flèche 7"/>
          <p:cNvCxnSpPr/>
          <p:nvPr/>
        </p:nvCxnSpPr>
        <p:spPr>
          <a:xfrm rot="5400000" flipH="1" flipV="1">
            <a:off x="5544145" y="2186583"/>
            <a:ext cx="756047" cy="647700"/>
          </a:xfrm>
          <a:prstGeom prst="straightConnector1">
            <a:avLst/>
          </a:prstGeom>
          <a:ln w="508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Connecteur droit avec flèche 9"/>
          <p:cNvCxnSpPr/>
          <p:nvPr/>
        </p:nvCxnSpPr>
        <p:spPr>
          <a:xfrm rot="16200000" flipH="1">
            <a:off x="5597723" y="3915371"/>
            <a:ext cx="648891" cy="647700"/>
          </a:xfrm>
          <a:prstGeom prst="straightConnector1">
            <a:avLst/>
          </a:prstGeom>
          <a:ln w="508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12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92105" y="2025255"/>
            <a:ext cx="1869281" cy="29694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36943530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13645" y="233856"/>
            <a:ext cx="4608523" cy="64463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7" name="ZoneTexte 2"/>
          <p:cNvSpPr txBox="1">
            <a:spLocks noChangeArrowheads="1"/>
          </p:cNvSpPr>
          <p:nvPr/>
        </p:nvSpPr>
        <p:spPr bwMode="auto">
          <a:xfrm>
            <a:off x="6961736" y="2672954"/>
            <a:ext cx="124182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dirty="0">
                <a:latin typeface="Calibri" pitchFamily="34" charset="0"/>
              </a:rPr>
              <a:t>Texte</a:t>
            </a:r>
          </a:p>
        </p:txBody>
      </p:sp>
      <p:sp>
        <p:nvSpPr>
          <p:cNvPr id="6148" name="ZoneTexte 3"/>
          <p:cNvSpPr txBox="1">
            <a:spLocks noChangeArrowheads="1"/>
          </p:cNvSpPr>
          <p:nvPr/>
        </p:nvSpPr>
        <p:spPr bwMode="auto">
          <a:xfrm>
            <a:off x="6532793" y="5426869"/>
            <a:ext cx="1835944" cy="7848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1500" dirty="0">
                <a:latin typeface="Calibri" pitchFamily="34" charset="0"/>
              </a:rPr>
              <a:t>Notes signalant des variantes </a:t>
            </a:r>
          </a:p>
          <a:p>
            <a:r>
              <a:rPr lang="fr-FR" sz="1500" dirty="0">
                <a:latin typeface="Calibri" pitchFamily="34" charset="0"/>
              </a:rPr>
              <a:t>(« apparat critique »)</a:t>
            </a:r>
          </a:p>
        </p:txBody>
      </p:sp>
      <p:cxnSp>
        <p:nvCxnSpPr>
          <p:cNvPr id="6" name="Connecteur droit avec flèche 5"/>
          <p:cNvCxnSpPr/>
          <p:nvPr/>
        </p:nvCxnSpPr>
        <p:spPr>
          <a:xfrm rot="10800000">
            <a:off x="5660743" y="2850578"/>
            <a:ext cx="1133475" cy="119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Connecteur droit avec flèche 7"/>
          <p:cNvCxnSpPr/>
          <p:nvPr/>
        </p:nvCxnSpPr>
        <p:spPr>
          <a:xfrm rot="10800000">
            <a:off x="5754442" y="5818093"/>
            <a:ext cx="647700" cy="1191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01712500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62908" y="610848"/>
            <a:ext cx="4765182" cy="61898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987750"/>
            <a:ext cx="4490417" cy="5057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2" name="ZoneTexte 6"/>
          <p:cNvSpPr txBox="1">
            <a:spLocks noChangeArrowheads="1"/>
          </p:cNvSpPr>
          <p:nvPr/>
        </p:nvSpPr>
        <p:spPr bwMode="auto">
          <a:xfrm>
            <a:off x="1601986" y="262335"/>
            <a:ext cx="594002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dirty="0">
                <a:latin typeface="Calibri" pitchFamily="34" charset="0"/>
              </a:rPr>
              <a:t>Nouvelle édition en cours : la BHQ= </a:t>
            </a:r>
            <a:r>
              <a:rPr lang="fr-FR" dirty="0" err="1">
                <a:latin typeface="Calibri" pitchFamily="34" charset="0"/>
              </a:rPr>
              <a:t>Biblia</a:t>
            </a:r>
            <a:r>
              <a:rPr lang="fr-FR" dirty="0">
                <a:latin typeface="Calibri" pitchFamily="34" charset="0"/>
              </a:rPr>
              <a:t> </a:t>
            </a:r>
            <a:r>
              <a:rPr lang="fr-FR" dirty="0" err="1">
                <a:latin typeface="Calibri" pitchFamily="34" charset="0"/>
              </a:rPr>
              <a:t>Hebraica</a:t>
            </a:r>
            <a:r>
              <a:rPr lang="fr-FR" dirty="0">
                <a:latin typeface="Calibri" pitchFamily="34" charset="0"/>
              </a:rPr>
              <a:t> </a:t>
            </a:r>
            <a:r>
              <a:rPr lang="fr-FR" dirty="0" err="1">
                <a:latin typeface="Calibri" pitchFamily="34" charset="0"/>
              </a:rPr>
              <a:t>Quinta</a:t>
            </a:r>
            <a:endParaRPr lang="fr-FR" dirty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2789819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268</TotalTime>
  <Words>1198</Words>
  <Application>Microsoft Macintosh PowerPoint</Application>
  <PresentationFormat>Affichage à l'écran (4:3)</PresentationFormat>
  <Paragraphs>160</Paragraphs>
  <Slides>66</Slides>
  <Notes>8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66</vt:i4>
      </vt:variant>
    </vt:vector>
  </HeadingPairs>
  <TitlesOfParts>
    <vt:vector size="73" baseType="lpstr">
      <vt:lpstr>Adobe Garamond Pro</vt:lpstr>
      <vt:lpstr>Arial</vt:lpstr>
      <vt:lpstr>Calibri</vt:lpstr>
      <vt:lpstr>Calibri Light</vt:lpstr>
      <vt:lpstr>Georgia</vt:lpstr>
      <vt:lpstr>Times New Roman</vt:lpstr>
      <vt:lpstr>Thème Office</vt:lpstr>
      <vt:lpstr>Comment les textes bibliques ont-ils été écrits et recopiés?</vt:lpstr>
      <vt:lpstr>1. Les manuscrits médiévaux</vt:lpstr>
      <vt:lpstr>The square script</vt:lpstr>
      <vt:lpstr>Présentation PowerPoint</vt:lpstr>
      <vt:lpstr>Présentation PowerPoint</vt:lpstr>
      <vt:lpstr>Présentation PowerPoint</vt:lpstr>
      <vt:lpstr>Présentation PowerPoint</vt:lpstr>
      <vt:lpstr>2. Les manuscrits de la mer Morte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Rouleau des Psaumes de la grotte 11 (11QPsa)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11QpaleoLeviticusa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3. Les documents intermédiaires</vt:lpstr>
      <vt:lpstr>Présentation PowerPoint</vt:lpstr>
      <vt:lpstr>Présentation PowerPoint</vt:lpstr>
      <vt:lpstr>Présentation PowerPoint</vt:lpstr>
      <vt:lpstr>4. Avant les manuscrits de la mer Morte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 Siloam tunnel</vt:lpstr>
      <vt:lpstr>Présentation PowerPoint</vt:lpstr>
      <vt:lpstr>Présentation PowerPoint</vt:lpstr>
      <vt:lpstr>Présentation PowerPoint</vt:lpstr>
      <vt:lpstr>Deir ‘Alla inscriptions  (8th c. B.C.E.) </vt:lpstr>
      <vt:lpstr>Présentation PowerPoint</vt:lpstr>
      <vt:lpstr>5. La comparaison des manuscrits</vt:lpstr>
      <vt:lpstr>Présentation PowerPoint</vt:lpstr>
      <vt:lpstr>Présentation PowerPoint</vt:lpstr>
      <vt:lpstr>Psaume 145</vt:lpstr>
      <vt:lpstr>Rouleau des Psaumes de la grotte 11 (11QPsa)</vt:lpstr>
      <vt:lpstr>Présentation PowerPoint</vt:lpstr>
      <vt:lpstr>Psaume 145</vt:lpstr>
      <vt:lpstr>Début de l’histoire de Gédéon  Livre des Juges, chapitre 6, dans le texte hébreu traditionnel</vt:lpstr>
      <vt:lpstr>Début de l’histoire de Gédéon  Livre des Juges, chapitre 6, dans un manuscrit de la mer Morte</vt:lpstr>
      <vt:lpstr>Présentation PowerPoint</vt:lpstr>
      <vt:lpstr>Présentation PowerPoint</vt:lpstr>
      <vt:lpstr>Présentation PowerPoint</vt:lpstr>
      <vt:lpstr>Présentation PowerPoint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Partie C: Transmission</dc:title>
  <dc:creator>Matthieu Richelle</dc:creator>
  <cp:lastModifiedBy>Matthieu Richelle</cp:lastModifiedBy>
  <cp:revision>21</cp:revision>
  <dcterms:created xsi:type="dcterms:W3CDTF">2018-01-10T09:33:24Z</dcterms:created>
  <dcterms:modified xsi:type="dcterms:W3CDTF">2023-03-09T20:51:45Z</dcterms:modified>
</cp:coreProperties>
</file>