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662" r:id="rId2"/>
    <p:sldMasterId id="2147483664" r:id="rId3"/>
    <p:sldMasterId id="2147483666" r:id="rId4"/>
    <p:sldMasterId id="2147483668" r:id="rId5"/>
    <p:sldMasterId id="2147483701" r:id="rId6"/>
    <p:sldMasterId id="2147483673" r:id="rId7"/>
    <p:sldMasterId id="2147483675" r:id="rId8"/>
    <p:sldMasterId id="2147483693" r:id="rId9"/>
    <p:sldMasterId id="2147483695" r:id="rId10"/>
    <p:sldMasterId id="2147483679" r:id="rId11"/>
    <p:sldMasterId id="2147483681" r:id="rId12"/>
    <p:sldMasterId id="2147483685" r:id="rId13"/>
    <p:sldMasterId id="2147483683" r:id="rId14"/>
    <p:sldMasterId id="2147483687" r:id="rId15"/>
    <p:sldMasterId id="2147483689" r:id="rId16"/>
    <p:sldMasterId id="2147483691" r:id="rId17"/>
    <p:sldMasterId id="2147483714" r:id="rId18"/>
  </p:sldMasterIdLst>
  <p:sldIdLst>
    <p:sldId id="310" r:id="rId19"/>
    <p:sldId id="292" r:id="rId20"/>
    <p:sldId id="302" r:id="rId21"/>
    <p:sldId id="316" r:id="rId22"/>
    <p:sldId id="320" r:id="rId23"/>
    <p:sldId id="317" r:id="rId24"/>
    <p:sldId id="321" r:id="rId25"/>
    <p:sldId id="318" r:id="rId26"/>
    <p:sldId id="319" r:id="rId27"/>
    <p:sldId id="322" r:id="rId28"/>
    <p:sldId id="323" r:id="rId29"/>
    <p:sldId id="324" r:id="rId30"/>
    <p:sldId id="329" r:id="rId31"/>
    <p:sldId id="325" r:id="rId32"/>
    <p:sldId id="326" r:id="rId33"/>
    <p:sldId id="327" r:id="rId34"/>
    <p:sldId id="328" r:id="rId35"/>
    <p:sldId id="330" r:id="rId36"/>
    <p:sldId id="271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0030"/>
    <a:srgbClr val="A11733"/>
    <a:srgbClr val="D82332"/>
    <a:srgbClr val="88005D"/>
    <a:srgbClr val="76AD1C"/>
    <a:srgbClr val="76800D"/>
    <a:srgbClr val="00214E"/>
    <a:srgbClr val="B3DBF3"/>
    <a:srgbClr val="5DB3E6"/>
    <a:srgbClr val="9A9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viewProps" Target="viewProps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6734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215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117064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08062" y="2068082"/>
            <a:ext cx="8135937" cy="4789918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1619672" y="4869160"/>
            <a:ext cx="4932548" cy="1548172"/>
          </a:xfrm>
          <a:prstGeom prst="rect">
            <a:avLst/>
          </a:prstGeom>
          <a:solidFill>
            <a:srgbClr val="B50030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692002" y="5096487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692002" y="553971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218028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0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2617713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0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  <p:sp>
        <p:nvSpPr>
          <p:cNvPr id="7" name="Espace réservé pour une image  2"/>
          <p:cNvSpPr>
            <a:spLocks noGrp="1"/>
          </p:cNvSpPr>
          <p:nvPr>
            <p:ph type="pic" sz="quarter" idx="19"/>
          </p:nvPr>
        </p:nvSpPr>
        <p:spPr>
          <a:xfrm>
            <a:off x="7878763" y="427290"/>
            <a:ext cx="843756" cy="837948"/>
          </a:xfrm>
          <a:prstGeom prst="rect">
            <a:avLst/>
          </a:prstGeom>
        </p:spPr>
        <p:txBody>
          <a:bodyPr/>
          <a:lstStyle>
            <a:lvl1pPr marL="179388" indent="-179388">
              <a:defRPr sz="1400"/>
            </a:lvl1pPr>
          </a:lstStyle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2550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023786" y="2988654"/>
            <a:ext cx="7332358" cy="10193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3680794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1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1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</p:spTree>
    <p:extLst>
      <p:ext uri="{BB962C8B-B14F-4D97-AF65-F5344CB8AC3E}">
        <p14:creationId xmlns:p14="http://schemas.microsoft.com/office/powerpoint/2010/main" val="1214936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946150" y="2073275"/>
            <a:ext cx="7832725" cy="4160838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Body Arial Regular corps 24 pts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Aperum</a:t>
            </a:r>
            <a:r>
              <a:rPr lang="fr-BE" dirty="0"/>
              <a:t> </a:t>
            </a:r>
            <a:r>
              <a:rPr lang="fr-BE" dirty="0" err="1"/>
              <a:t>rero</a:t>
            </a:r>
            <a:r>
              <a:rPr lang="fr-BE" dirty="0"/>
              <a:t> con </a:t>
            </a:r>
            <a:r>
              <a:rPr lang="fr-BE" dirty="0" err="1"/>
              <a:t>pedi</a:t>
            </a:r>
            <a:r>
              <a:rPr lang="fr-BE" dirty="0"/>
              <a:t> </a:t>
            </a:r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voloren</a:t>
            </a:r>
            <a:r>
              <a:rPr lang="fr-BE" dirty="0"/>
              <a:t> </a:t>
            </a:r>
            <a:r>
              <a:rPr lang="fr-BE" dirty="0" err="1"/>
              <a:t>imaionsequi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Untoria</a:t>
            </a:r>
            <a:r>
              <a:rPr lang="fr-BE" dirty="0"/>
              <a:t> </a:t>
            </a:r>
            <a:r>
              <a:rPr lang="fr-BE" dirty="0" err="1"/>
              <a:t>eremquo</a:t>
            </a:r>
            <a:r>
              <a:rPr lang="fr-BE" dirty="0"/>
              <a:t> </a:t>
            </a:r>
            <a:r>
              <a:rPr lang="fr-BE" dirty="0" err="1"/>
              <a:t>ssimi</a:t>
            </a:r>
            <a:r>
              <a:rPr lang="fr-BE" dirty="0"/>
              <a:t>, </a:t>
            </a:r>
            <a:r>
              <a:rPr lang="fr-BE" dirty="0" err="1"/>
              <a:t>consequ</a:t>
            </a:r>
            <a:r>
              <a:rPr lang="fr-BE" dirty="0"/>
              <a:t> </a:t>
            </a:r>
            <a:r>
              <a:rPr lang="fr-BE" dirty="0" err="1"/>
              <a:t>aspiderum</a:t>
            </a:r>
            <a:r>
              <a:rPr lang="fr-BE" dirty="0"/>
              <a:t> </a:t>
            </a:r>
            <a:r>
              <a:rPr lang="fr-BE" dirty="0" err="1"/>
              <a:t>facipsunt</a:t>
            </a:r>
            <a:r>
              <a:rPr lang="fr-BE" dirty="0"/>
              <a:t> </a:t>
            </a:r>
            <a:r>
              <a:rPr lang="fr-BE" dirty="0" err="1"/>
              <a:t>fuga</a:t>
            </a:r>
            <a:r>
              <a:rPr lang="fr-BE" dirty="0"/>
              <a:t>. </a:t>
            </a:r>
            <a:r>
              <a:rPr lang="fr-BE" dirty="0" err="1"/>
              <a:t>Bero</a:t>
            </a:r>
            <a:r>
              <a:rPr lang="fr-BE" dirty="0"/>
              <a:t> ide </a:t>
            </a:r>
            <a:r>
              <a:rPr lang="fr-BE" dirty="0" err="1"/>
              <a:t>porepera</a:t>
            </a:r>
            <a:r>
              <a:rPr lang="fr-BE" dirty="0"/>
              <a:t> </a:t>
            </a:r>
            <a:r>
              <a:rPr lang="fr-BE" dirty="0" err="1"/>
              <a:t>quam</a:t>
            </a:r>
            <a:r>
              <a:rPr lang="fr-BE" dirty="0"/>
              <a:t> </a:t>
            </a:r>
            <a:r>
              <a:rPr lang="fr-BE" dirty="0" err="1"/>
              <a:t>doluptur</a:t>
            </a:r>
            <a:r>
              <a:rPr lang="fr-BE" dirty="0"/>
              <a:t>?</a:t>
            </a:r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54970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5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048336"/>
            <a:ext cx="3600000" cy="4402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Quos</a:t>
            </a:r>
            <a:r>
              <a:rPr lang="fr-BE" dirty="0"/>
              <a:t> </a:t>
            </a:r>
            <a:r>
              <a:rPr lang="fr-BE" dirty="0" err="1"/>
              <a:t>sam</a:t>
            </a:r>
            <a:r>
              <a:rPr lang="fr-BE" dirty="0"/>
              <a:t> </a:t>
            </a:r>
            <a:r>
              <a:rPr lang="fr-BE" dirty="0" err="1"/>
              <a:t>aut</a:t>
            </a:r>
            <a:r>
              <a:rPr lang="fr-BE" dirty="0"/>
              <a:t> </a:t>
            </a:r>
            <a:r>
              <a:rPr lang="fr-BE" dirty="0" err="1"/>
              <a:t>quidusam</a:t>
            </a:r>
            <a:r>
              <a:rPr lang="fr-BE" dirty="0"/>
              <a:t>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6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5040000" y="2048336"/>
            <a:ext cx="3600000" cy="4402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 startAt="4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3481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10"/>
          <p:cNvSpPr>
            <a:spLocks noGrp="1"/>
          </p:cNvSpPr>
          <p:nvPr>
            <p:ph type="pic" sz="quarter" idx="10"/>
          </p:nvPr>
        </p:nvSpPr>
        <p:spPr>
          <a:xfrm>
            <a:off x="1008000" y="2048336"/>
            <a:ext cx="3456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4680012" y="2048336"/>
            <a:ext cx="3456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29548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1"/>
          <p:cNvSpPr>
            <a:spLocks noGrp="1"/>
          </p:cNvSpPr>
          <p:nvPr>
            <p:ph type="pic" sz="quarter" idx="10"/>
          </p:nvPr>
        </p:nvSpPr>
        <p:spPr>
          <a:xfrm>
            <a:off x="1006475" y="2178242"/>
            <a:ext cx="3327397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4679391" y="2176674"/>
            <a:ext cx="3327397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1007604" y="4344497"/>
            <a:ext cx="3327397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4680012" y="4346257"/>
            <a:ext cx="3327397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9468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827584" y="2048336"/>
            <a:ext cx="7855373" cy="411696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6958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4644000" y="2120792"/>
            <a:ext cx="3528000" cy="404240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827584" y="3355782"/>
            <a:ext cx="3537959" cy="157242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Musdandis</a:t>
            </a:r>
            <a:r>
              <a:rPr lang="fr-BE" dirty="0"/>
              <a:t> </a:t>
            </a:r>
            <a:r>
              <a:rPr lang="fr-BE" dirty="0" err="1"/>
              <a:t>dolentia</a:t>
            </a:r>
            <a:r>
              <a:rPr lang="fr-BE" dirty="0"/>
              <a:t> qui </a:t>
            </a:r>
            <a:r>
              <a:rPr lang="fr-BE" dirty="0" err="1"/>
              <a:t>ditat</a:t>
            </a:r>
            <a:endParaRPr lang="fr-BE" dirty="0"/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89951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3"/>
          <p:cNvSpPr>
            <a:spLocks noGrp="1"/>
          </p:cNvSpPr>
          <p:nvPr>
            <p:ph type="pic" sz="quarter" idx="10"/>
          </p:nvPr>
        </p:nvSpPr>
        <p:spPr>
          <a:xfrm>
            <a:off x="1499839" y="1857628"/>
            <a:ext cx="3288343" cy="2112536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3"/>
          <p:cNvSpPr>
            <a:spLocks noGrp="1"/>
          </p:cNvSpPr>
          <p:nvPr>
            <p:ph type="pic" sz="quarter" idx="11"/>
          </p:nvPr>
        </p:nvSpPr>
        <p:spPr>
          <a:xfrm>
            <a:off x="5033464" y="4196056"/>
            <a:ext cx="3288343" cy="2112536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5033464" y="1854028"/>
            <a:ext cx="3288343" cy="2112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</a:t>
            </a:r>
            <a:r>
              <a:rPr lang="fr-BE" dirty="0" err="1"/>
              <a:t>rectem</a:t>
            </a:r>
            <a:r>
              <a:rPr lang="fr-BE" dirty="0"/>
              <a:t>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99380" y="4194312"/>
            <a:ext cx="3288343" cy="211204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rectem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8491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023786" y="2988654"/>
            <a:ext cx="7332358" cy="933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044255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449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30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088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351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275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55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128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222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506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360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8574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71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57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388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192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743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587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3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23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883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105726" y="2768516"/>
            <a:ext cx="4932548" cy="1548172"/>
          </a:xfrm>
        </p:spPr>
        <p:txBody>
          <a:bodyPr/>
          <a:lstStyle/>
          <a:p>
            <a:endParaRPr lang="fr-BE" dirty="0"/>
          </a:p>
          <a:p>
            <a:pPr algn="ctr"/>
            <a:r>
              <a:rPr lang="fr-BE" sz="4800" dirty="0">
                <a:solidFill>
                  <a:schemeClr val="bg1"/>
                </a:solidFill>
              </a:rPr>
              <a:t>Jacob</a:t>
            </a:r>
            <a:endParaRPr lang="fr-BE" dirty="0">
              <a:solidFill>
                <a:schemeClr val="bg1"/>
              </a:solidFill>
            </a:endParaRPr>
          </a:p>
          <a:p>
            <a:endParaRPr lang="fr-BE" dirty="0">
              <a:solidFill>
                <a:schemeClr val="bg1"/>
              </a:solidFill>
            </a:endParaRPr>
          </a:p>
          <a:p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3930279" y="5107914"/>
            <a:ext cx="5213721" cy="431800"/>
          </a:xfrm>
        </p:spPr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Unité pastorale Val Duchesse</a:t>
            </a:r>
          </a:p>
          <a:p>
            <a:r>
              <a:rPr lang="fr-BE" dirty="0">
                <a:solidFill>
                  <a:schemeClr val="tx1"/>
                </a:solidFill>
              </a:rPr>
              <a:t>3 mai 2022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3789744" y="5741420"/>
            <a:ext cx="4691706" cy="431800"/>
          </a:xfrm>
        </p:spPr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	</a:t>
            </a:r>
          </a:p>
          <a:p>
            <a:pPr algn="r"/>
            <a:r>
              <a:rPr lang="fr-BE" dirty="0">
                <a:solidFill>
                  <a:schemeClr val="tx1"/>
                </a:solidFill>
              </a:rPr>
              <a:t>Matthieu Richelle</a:t>
            </a:r>
          </a:p>
        </p:txBody>
      </p:sp>
    </p:spTree>
    <p:extLst>
      <p:ext uri="{BB962C8B-B14F-4D97-AF65-F5344CB8AC3E}">
        <p14:creationId xmlns:p14="http://schemas.microsoft.com/office/powerpoint/2010/main" val="349043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13B5C9-D7CE-B3B9-ED65-57921FD4E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212"/>
            <a:ext cx="9339578" cy="35035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A29061-50EB-3E4B-B2DE-20C6608C51EE}"/>
              </a:ext>
            </a:extLst>
          </p:cNvPr>
          <p:cNvSpPr txBox="1"/>
          <p:nvPr/>
        </p:nvSpPr>
        <p:spPr>
          <a:xfrm>
            <a:off x="1613647" y="1385047"/>
            <a:ext cx="6548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Structure du cycle de Jacob (Genèse 25-35)</a:t>
            </a:r>
          </a:p>
        </p:txBody>
      </p:sp>
    </p:spTree>
    <p:extLst>
      <p:ext uri="{BB962C8B-B14F-4D97-AF65-F5344CB8AC3E}">
        <p14:creationId xmlns:p14="http://schemas.microsoft.com/office/powerpoint/2010/main" val="2880096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946150" y="2432270"/>
            <a:ext cx="7832725" cy="4160838"/>
          </a:xfrm>
        </p:spPr>
        <p:txBody>
          <a:bodyPr/>
          <a:lstStyle/>
          <a:p>
            <a:r>
              <a:rPr lang="fr-BE" dirty="0"/>
              <a:t>Situation analogue à celle d’Abraham et Sara; rôle de la prière ici</a:t>
            </a:r>
          </a:p>
          <a:p>
            <a:r>
              <a:rPr lang="fr-BE" dirty="0"/>
              <a:t>Oracle </a:t>
            </a:r>
          </a:p>
          <a:p>
            <a:r>
              <a:rPr lang="fr-BE" dirty="0"/>
              <a:t>Préférences des parents</a:t>
            </a:r>
          </a:p>
          <a:p>
            <a:r>
              <a:rPr lang="fr-BE" dirty="0"/>
              <a:t>Jacob et le droit d’aînesse (</a:t>
            </a:r>
            <a:r>
              <a:rPr lang="fr-BE" i="1" dirty="0" err="1"/>
              <a:t>bekora</a:t>
            </a:r>
            <a:r>
              <a:rPr lang="fr-BE" dirty="0"/>
              <a:t>) d’Esaü</a:t>
            </a:r>
          </a:p>
          <a:p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4E3F73-8AF8-C253-5331-FB623B594956}"/>
              </a:ext>
            </a:extLst>
          </p:cNvPr>
          <p:cNvSpPr txBox="1"/>
          <p:nvPr/>
        </p:nvSpPr>
        <p:spPr>
          <a:xfrm>
            <a:off x="1882588" y="1404993"/>
            <a:ext cx="53788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Partie A: Famille de Jacob</a:t>
            </a:r>
          </a:p>
          <a:p>
            <a:pPr algn="ctr"/>
            <a:r>
              <a:rPr lang="fr-FR" sz="2800" dirty="0"/>
              <a:t>(</a:t>
            </a:r>
            <a:r>
              <a:rPr lang="fr-FR" sz="2800" dirty="0" err="1"/>
              <a:t>Gn</a:t>
            </a:r>
            <a:r>
              <a:rPr lang="fr-FR" sz="2800" dirty="0"/>
              <a:t> 25,19-34)</a:t>
            </a:r>
          </a:p>
        </p:txBody>
      </p:sp>
    </p:spTree>
    <p:extLst>
      <p:ext uri="{BB962C8B-B14F-4D97-AF65-F5344CB8AC3E}">
        <p14:creationId xmlns:p14="http://schemas.microsoft.com/office/powerpoint/2010/main" val="344476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946148" y="2697162"/>
            <a:ext cx="7832725" cy="4160838"/>
          </a:xfrm>
        </p:spPr>
        <p:txBody>
          <a:bodyPr/>
          <a:lstStyle/>
          <a:p>
            <a:r>
              <a:rPr lang="fr-BE" dirty="0"/>
              <a:t>La famille s’étend</a:t>
            </a:r>
          </a:p>
          <a:p>
            <a:r>
              <a:rPr lang="fr-BE" dirty="0"/>
              <a:t>Changement de nom (v. 10): Jacob &gt; Israël</a:t>
            </a:r>
          </a:p>
          <a:p>
            <a:r>
              <a:rPr lang="fr-BE" dirty="0"/>
              <a:t>Promesse de Dieu à Jacob (v. 11-12): fait écho à l’oracle de A</a:t>
            </a:r>
          </a:p>
          <a:p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4E3F73-8AF8-C253-5331-FB623B594956}"/>
              </a:ext>
            </a:extLst>
          </p:cNvPr>
          <p:cNvSpPr txBox="1"/>
          <p:nvPr/>
        </p:nvSpPr>
        <p:spPr>
          <a:xfrm>
            <a:off x="2052074" y="1443756"/>
            <a:ext cx="53788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Partie A’: Famille de Jacob</a:t>
            </a:r>
          </a:p>
          <a:p>
            <a:pPr algn="ctr"/>
            <a:r>
              <a:rPr lang="fr-FR" sz="2800" dirty="0"/>
              <a:t>(</a:t>
            </a:r>
            <a:r>
              <a:rPr lang="fr-FR" sz="2800" dirty="0" err="1"/>
              <a:t>Gn</a:t>
            </a:r>
            <a:r>
              <a:rPr lang="fr-FR" sz="2800" dirty="0"/>
              <a:t> 35)</a:t>
            </a:r>
          </a:p>
        </p:txBody>
      </p:sp>
    </p:spTree>
    <p:extLst>
      <p:ext uri="{BB962C8B-B14F-4D97-AF65-F5344CB8AC3E}">
        <p14:creationId xmlns:p14="http://schemas.microsoft.com/office/powerpoint/2010/main" val="4165748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13B5C9-D7CE-B3B9-ED65-57921FD4E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212"/>
            <a:ext cx="9339578" cy="35035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A29061-50EB-3E4B-B2DE-20C6608C51EE}"/>
              </a:ext>
            </a:extLst>
          </p:cNvPr>
          <p:cNvSpPr txBox="1"/>
          <p:nvPr/>
        </p:nvSpPr>
        <p:spPr>
          <a:xfrm>
            <a:off x="1613647" y="1385047"/>
            <a:ext cx="6548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Structure du cycle de Jacob (Genèse 25-35)</a:t>
            </a:r>
          </a:p>
        </p:txBody>
      </p:sp>
    </p:spTree>
    <p:extLst>
      <p:ext uri="{BB962C8B-B14F-4D97-AF65-F5344CB8AC3E}">
        <p14:creationId xmlns:p14="http://schemas.microsoft.com/office/powerpoint/2010/main" val="3208972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946150" y="2669633"/>
            <a:ext cx="7832725" cy="4160838"/>
          </a:xfrm>
        </p:spPr>
        <p:txBody>
          <a:bodyPr/>
          <a:lstStyle/>
          <a:p>
            <a:r>
              <a:rPr lang="fr-BE" dirty="0"/>
              <a:t>B (chap. 26): alliance avec les Philistins</a:t>
            </a:r>
          </a:p>
          <a:p>
            <a:r>
              <a:rPr lang="fr-BE" dirty="0"/>
              <a:t>B’ (chap. 34): le viol de Dina par un </a:t>
            </a:r>
            <a:r>
              <a:rPr lang="fr-BE" dirty="0" err="1"/>
              <a:t>Hivvite</a:t>
            </a:r>
            <a:endParaRPr lang="fr-BE" dirty="0"/>
          </a:p>
          <a:p>
            <a:r>
              <a:rPr lang="fr-BE" dirty="0"/>
              <a:t>Poursuite d’un thème déjà rencontré dans le cycle d’Abraham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4E3F73-8AF8-C253-5331-FB623B594956}"/>
              </a:ext>
            </a:extLst>
          </p:cNvPr>
          <p:cNvSpPr txBox="1"/>
          <p:nvPr/>
        </p:nvSpPr>
        <p:spPr>
          <a:xfrm>
            <a:off x="1532965" y="1425388"/>
            <a:ext cx="641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Parties B et B’: contacts avec des étrangers</a:t>
            </a:r>
          </a:p>
        </p:txBody>
      </p:sp>
    </p:spTree>
    <p:extLst>
      <p:ext uri="{BB962C8B-B14F-4D97-AF65-F5344CB8AC3E}">
        <p14:creationId xmlns:p14="http://schemas.microsoft.com/office/powerpoint/2010/main" val="4278618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13B5C9-D7CE-B3B9-ED65-57921FD4E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212"/>
            <a:ext cx="9339578" cy="35035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A29061-50EB-3E4B-B2DE-20C6608C51EE}"/>
              </a:ext>
            </a:extLst>
          </p:cNvPr>
          <p:cNvSpPr txBox="1"/>
          <p:nvPr/>
        </p:nvSpPr>
        <p:spPr>
          <a:xfrm>
            <a:off x="1613647" y="1385047"/>
            <a:ext cx="6548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Structure du cycle de Jacob (Genèse 25-35)</a:t>
            </a:r>
          </a:p>
        </p:txBody>
      </p:sp>
    </p:spTree>
    <p:extLst>
      <p:ext uri="{BB962C8B-B14F-4D97-AF65-F5344CB8AC3E}">
        <p14:creationId xmlns:p14="http://schemas.microsoft.com/office/powerpoint/2010/main" val="2977513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946150" y="2669633"/>
            <a:ext cx="7832725" cy="4160838"/>
          </a:xfrm>
        </p:spPr>
        <p:txBody>
          <a:bodyPr/>
          <a:lstStyle/>
          <a:p>
            <a:r>
              <a:rPr lang="fr-BE" dirty="0"/>
              <a:t>Jacob dérobe la bénédiction (</a:t>
            </a:r>
            <a:r>
              <a:rPr lang="fr-BE" i="1" dirty="0" err="1"/>
              <a:t>bekara</a:t>
            </a:r>
            <a:r>
              <a:rPr lang="fr-BE" dirty="0"/>
              <a:t>) d’Esaü (cette fois, parce que Isaac a faim)</a:t>
            </a:r>
          </a:p>
          <a:p>
            <a:r>
              <a:rPr lang="fr-BE" dirty="0"/>
              <a:t>Parole d’Esaü au v. 36: </a:t>
            </a:r>
          </a:p>
          <a:p>
            <a:pPr marL="0" indent="0">
              <a:buNone/>
            </a:pPr>
            <a:r>
              <a:rPr lang="fr-BE" dirty="0"/>
              <a:t>« Est-ce parce qu’il s’appelle Jacob (</a:t>
            </a:r>
            <a:r>
              <a:rPr lang="fr-BE" i="1" dirty="0" err="1"/>
              <a:t>ya‘aqov</a:t>
            </a:r>
            <a:r>
              <a:rPr lang="fr-BE" dirty="0"/>
              <a:t>) que, par deux fois, il m’a supplanté (</a:t>
            </a:r>
            <a:r>
              <a:rPr lang="fr-BE" i="1" dirty="0" err="1"/>
              <a:t>waya‘qeveni</a:t>
            </a:r>
            <a:r>
              <a:rPr lang="fr-BE" dirty="0"/>
              <a:t>) ? </a:t>
            </a:r>
          </a:p>
          <a:p>
            <a:pPr marL="0" indent="0">
              <a:buNone/>
            </a:pPr>
            <a:r>
              <a:rPr lang="fr-BE" dirty="0"/>
              <a:t>Il a capté mon droit d’aînesse (</a:t>
            </a:r>
            <a:r>
              <a:rPr lang="fr-BE" i="1" dirty="0" err="1"/>
              <a:t>bekora</a:t>
            </a:r>
            <a:r>
              <a:rPr lang="fr-BE" dirty="0"/>
              <a:t>) et voici que maintenant il a capté ma bénédiction (</a:t>
            </a:r>
            <a:r>
              <a:rPr lang="fr-BE" i="1" dirty="0" err="1"/>
              <a:t>beraka</a:t>
            </a:r>
            <a:r>
              <a:rPr lang="fr-BE" dirty="0"/>
              <a:t>) ».</a:t>
            </a:r>
          </a:p>
          <a:p>
            <a:endParaRPr lang="fr-BE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4E3F73-8AF8-C253-5331-FB623B594956}"/>
              </a:ext>
            </a:extLst>
          </p:cNvPr>
          <p:cNvSpPr txBox="1"/>
          <p:nvPr/>
        </p:nvSpPr>
        <p:spPr>
          <a:xfrm>
            <a:off x="1532965" y="1425388"/>
            <a:ext cx="6414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Partie C: Rupture avec Esaü </a:t>
            </a:r>
          </a:p>
          <a:p>
            <a:pPr algn="ctr"/>
            <a:r>
              <a:rPr lang="fr-FR" sz="2800" dirty="0"/>
              <a:t>(</a:t>
            </a:r>
            <a:r>
              <a:rPr lang="fr-FR" sz="2800" dirty="0" err="1"/>
              <a:t>Gn</a:t>
            </a:r>
            <a:r>
              <a:rPr lang="fr-FR" sz="2800" dirty="0"/>
              <a:t> 27)</a:t>
            </a:r>
          </a:p>
        </p:txBody>
      </p:sp>
    </p:spTree>
    <p:extLst>
      <p:ext uri="{BB962C8B-B14F-4D97-AF65-F5344CB8AC3E}">
        <p14:creationId xmlns:p14="http://schemas.microsoft.com/office/powerpoint/2010/main" val="2777525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946150" y="2505440"/>
            <a:ext cx="7832725" cy="4160838"/>
          </a:xfrm>
        </p:spPr>
        <p:txBody>
          <a:bodyPr/>
          <a:lstStyle/>
          <a:p>
            <a:pPr lvl="0"/>
            <a:r>
              <a:rPr lang="fr-FR" dirty="0"/>
              <a:t>Dans C, Isaac souhaite que ses frères se prosternent devant Jacob (27.29); dans C’, Jacob se prosterne devant Esaü (33.3)</a:t>
            </a:r>
            <a:endParaRPr lang="fr-BE" dirty="0"/>
          </a:p>
          <a:p>
            <a:pPr lvl="0"/>
            <a:r>
              <a:rPr lang="fr-FR" dirty="0"/>
              <a:t>Dans C, Jacob usurpe la bénédiction; dans C’, Jacob donne sa bénédiction à Esaü (33.10 « accepte ma bénédiction »)</a:t>
            </a:r>
          </a:p>
          <a:p>
            <a:pPr marL="0" lv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4E3F73-8AF8-C253-5331-FB623B594956}"/>
              </a:ext>
            </a:extLst>
          </p:cNvPr>
          <p:cNvSpPr txBox="1"/>
          <p:nvPr/>
        </p:nvSpPr>
        <p:spPr>
          <a:xfrm>
            <a:off x="1532965" y="1425388"/>
            <a:ext cx="6414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Partie C’: Réconciliation avec Esaü </a:t>
            </a:r>
          </a:p>
          <a:p>
            <a:pPr algn="ctr"/>
            <a:r>
              <a:rPr lang="fr-FR" sz="2800" dirty="0"/>
              <a:t>(</a:t>
            </a:r>
            <a:r>
              <a:rPr lang="fr-FR" sz="2800" dirty="0" err="1"/>
              <a:t>Gn</a:t>
            </a:r>
            <a:r>
              <a:rPr lang="fr-FR" sz="2800" dirty="0"/>
              <a:t> 33)</a:t>
            </a:r>
          </a:p>
        </p:txBody>
      </p:sp>
    </p:spTree>
    <p:extLst>
      <p:ext uri="{BB962C8B-B14F-4D97-AF65-F5344CB8AC3E}">
        <p14:creationId xmlns:p14="http://schemas.microsoft.com/office/powerpoint/2010/main" val="346549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13B5C9-D7CE-B3B9-ED65-57921FD4E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212"/>
            <a:ext cx="9339578" cy="35035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A29061-50EB-3E4B-B2DE-20C6608C51EE}"/>
              </a:ext>
            </a:extLst>
          </p:cNvPr>
          <p:cNvSpPr txBox="1"/>
          <p:nvPr/>
        </p:nvSpPr>
        <p:spPr>
          <a:xfrm>
            <a:off x="1613647" y="1385047"/>
            <a:ext cx="6548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Structure du cycle de Jacob (Genèse 25-35)</a:t>
            </a:r>
          </a:p>
        </p:txBody>
      </p:sp>
    </p:spTree>
    <p:extLst>
      <p:ext uri="{BB962C8B-B14F-4D97-AF65-F5344CB8AC3E}">
        <p14:creationId xmlns:p14="http://schemas.microsoft.com/office/powerpoint/2010/main" val="1219254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946150" y="2505440"/>
            <a:ext cx="7832725" cy="4160838"/>
          </a:xfrm>
        </p:spPr>
        <p:txBody>
          <a:bodyPr/>
          <a:lstStyle/>
          <a:p>
            <a:pPr marL="0" indent="0">
              <a:buNone/>
            </a:pPr>
            <a:r>
              <a:rPr lang="fr-BE" dirty="0"/>
              <a:t>2 traditions sur le départ de Jacob:</a:t>
            </a:r>
          </a:p>
          <a:p>
            <a:pPr marL="457200" indent="-457200">
              <a:buAutoNum type="arabicParenBoth"/>
            </a:pPr>
            <a:r>
              <a:rPr lang="fr-BE" dirty="0"/>
              <a:t>Esaü désire tuer Jacob; Rébecca dit à Jacob d’aller séjourner chez Laban</a:t>
            </a:r>
          </a:p>
          <a:p>
            <a:pPr marL="457200" indent="-457200">
              <a:buAutoNum type="arabicParenBoth"/>
            </a:pPr>
            <a:r>
              <a:rPr lang="fr-BE" dirty="0"/>
              <a:t>Pour éviter que Jacob épouse une étrangère, ses parents l’envoient trouver une femme parmi les filles de Laban</a:t>
            </a:r>
          </a:p>
          <a:p>
            <a:pPr marL="457200" indent="-457200">
              <a:buAutoNum type="arabicParenBoth"/>
            </a:pPr>
            <a:endParaRPr lang="fr-BE" dirty="0"/>
          </a:p>
          <a:p>
            <a:pPr marL="0" indent="0">
              <a:buNone/>
            </a:pPr>
            <a:r>
              <a:rPr lang="fr-BE" dirty="0"/>
              <a:t>Effet sur le grand dessein de la Promesse: un départ de 20 ans de la « terre promise »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4E3F73-8AF8-C253-5331-FB623B594956}"/>
              </a:ext>
            </a:extLst>
          </p:cNvPr>
          <p:cNvSpPr txBox="1"/>
          <p:nvPr/>
        </p:nvSpPr>
        <p:spPr>
          <a:xfrm>
            <a:off x="1532965" y="1425388"/>
            <a:ext cx="6414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Partie D: départ dans la crainte</a:t>
            </a:r>
          </a:p>
          <a:p>
            <a:pPr algn="ctr"/>
            <a:r>
              <a:rPr lang="fr-FR" sz="2800" dirty="0" err="1"/>
              <a:t>Gn</a:t>
            </a:r>
            <a:r>
              <a:rPr lang="fr-FR" sz="2800" dirty="0"/>
              <a:t> 27,41-28,9 </a:t>
            </a:r>
          </a:p>
        </p:txBody>
      </p:sp>
    </p:spTree>
    <p:extLst>
      <p:ext uri="{BB962C8B-B14F-4D97-AF65-F5344CB8AC3E}">
        <p14:creationId xmlns:p14="http://schemas.microsoft.com/office/powerpoint/2010/main" val="3702329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946150" y="2505440"/>
            <a:ext cx="7832725" cy="41608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Jacob prie (v. 10-13)</a:t>
            </a:r>
            <a:endParaRPr lang="fr-BE" dirty="0"/>
          </a:p>
          <a:p>
            <a:pPr marL="0" indent="0">
              <a:buNone/>
            </a:pPr>
            <a:r>
              <a:rPr lang="fr-BE" dirty="0"/>
              <a:t>Jeu de mots sur le terme « face » (v. 21):</a:t>
            </a:r>
          </a:p>
          <a:p>
            <a:pPr lvl="0"/>
            <a:r>
              <a:rPr lang="fr-FR" dirty="0"/>
              <a:t>« Il se disait en effet: J’adoucirai son humeur (litt. je couvrirai sa </a:t>
            </a:r>
            <a:r>
              <a:rPr lang="fr-FR" b="1" u="sng" dirty="0"/>
              <a:t>face</a:t>
            </a:r>
            <a:r>
              <a:rPr lang="fr-FR" dirty="0"/>
              <a:t>) en me faisant précéder de ce présent: après quoi je le verrai en </a:t>
            </a:r>
            <a:r>
              <a:rPr lang="fr-FR" b="1" u="sng" dirty="0"/>
              <a:t>face</a:t>
            </a:r>
            <a:r>
              <a:rPr lang="fr-FR" dirty="0"/>
              <a:t> et peut-être me fera-t-il bon accueil (litt. relèvera-t-il ma </a:t>
            </a:r>
            <a:r>
              <a:rPr lang="fr-FR" b="1" u="sng" dirty="0"/>
              <a:t>face</a:t>
            </a:r>
            <a:r>
              <a:rPr lang="fr-FR" dirty="0"/>
              <a:t>)</a:t>
            </a:r>
          </a:p>
          <a:p>
            <a:pPr lvl="0"/>
            <a:r>
              <a:rPr lang="fr-FR" dirty="0"/>
              <a:t>Finalement Jacob va rencontrer Dieu à </a:t>
            </a:r>
            <a:r>
              <a:rPr lang="fr-FR" dirty="0" err="1"/>
              <a:t>Penuel</a:t>
            </a:r>
            <a:r>
              <a:rPr lang="fr-FR" dirty="0"/>
              <a:t>, « </a:t>
            </a:r>
            <a:r>
              <a:rPr lang="fr-FR" b="1" dirty="0"/>
              <a:t>face</a:t>
            </a:r>
            <a:r>
              <a:rPr lang="fr-FR" dirty="0"/>
              <a:t> de Dieu »</a:t>
            </a:r>
          </a:p>
          <a:p>
            <a:pPr marL="0" lvl="0" indent="0">
              <a:buNone/>
            </a:pPr>
            <a:r>
              <a:rPr lang="fr-FR" i="1" dirty="0"/>
              <a:t>C’est après cette rencontre avec Dieu que Jacob va se réconcilier avec son frère</a:t>
            </a:r>
          </a:p>
          <a:p>
            <a:pPr lvl="0"/>
            <a:endParaRPr lang="fr-FR" i="1" dirty="0"/>
          </a:p>
          <a:p>
            <a:pPr marL="0" lv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4E3F73-8AF8-C253-5331-FB623B594956}"/>
              </a:ext>
            </a:extLst>
          </p:cNvPr>
          <p:cNvSpPr txBox="1"/>
          <p:nvPr/>
        </p:nvSpPr>
        <p:spPr>
          <a:xfrm>
            <a:off x="1532965" y="1425388"/>
            <a:ext cx="6414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Partie D’: retour dans la crainte</a:t>
            </a:r>
          </a:p>
          <a:p>
            <a:pPr algn="ctr"/>
            <a:r>
              <a:rPr lang="fr-FR" sz="2800" dirty="0"/>
              <a:t>(</a:t>
            </a:r>
            <a:r>
              <a:rPr lang="fr-FR" sz="2800" dirty="0" err="1"/>
              <a:t>Gn</a:t>
            </a:r>
            <a:r>
              <a:rPr lang="fr-FR" sz="2800" dirty="0"/>
              <a:t> 32,4-22)</a:t>
            </a:r>
          </a:p>
        </p:txBody>
      </p:sp>
    </p:spTree>
    <p:extLst>
      <p:ext uri="{BB962C8B-B14F-4D97-AF65-F5344CB8AC3E}">
        <p14:creationId xmlns:p14="http://schemas.microsoft.com/office/powerpoint/2010/main" val="2498869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62881AF-D74D-2044-23C5-8BEA6EF13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3CF1A6-0263-C39D-8289-5DD705FA77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0E54B4-6020-E1CD-9F0F-152F939D74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6150" y="1452282"/>
            <a:ext cx="7832725" cy="4781831"/>
          </a:xfrm>
        </p:spPr>
        <p:txBody>
          <a:bodyPr/>
          <a:lstStyle/>
          <a:p>
            <a:pPr lvl="0"/>
            <a:r>
              <a:rPr lang="fr-FR" dirty="0"/>
              <a:t>2 traductions possibles du v. 29 : </a:t>
            </a:r>
            <a:endParaRPr lang="fr-BE" dirty="0"/>
          </a:p>
          <a:p>
            <a:pPr marL="0" lvl="0" indent="0">
              <a:buNone/>
            </a:pPr>
            <a:r>
              <a:rPr lang="fr-FR" sz="1800" dirty="0"/>
              <a:t>« ….plus Jacob mais Israël, car tu as lutté avec Dieu et des hommes, et tu l’as emporté » (NBS)</a:t>
            </a:r>
            <a:endParaRPr lang="fr-BE" sz="1800" dirty="0"/>
          </a:p>
          <a:p>
            <a:pPr marL="0" indent="0">
              <a:buNone/>
            </a:pPr>
            <a:r>
              <a:rPr lang="fr-FR" sz="1800" dirty="0"/>
              <a:t>«  ….plus </a:t>
            </a:r>
            <a:r>
              <a:rPr lang="fr-FR" sz="1800" i="1" dirty="0"/>
              <a:t>Jacob </a:t>
            </a:r>
            <a:r>
              <a:rPr lang="fr-FR" sz="1800" dirty="0"/>
              <a:t>mais </a:t>
            </a:r>
            <a:r>
              <a:rPr lang="fr-FR" sz="1800" i="1" dirty="0"/>
              <a:t>Israël</a:t>
            </a:r>
            <a:r>
              <a:rPr lang="fr-FR" sz="1800" dirty="0"/>
              <a:t>, car </a:t>
            </a:r>
            <a:r>
              <a:rPr lang="fr-FR" sz="1800" i="1" dirty="0"/>
              <a:t>tu as</a:t>
            </a:r>
            <a:r>
              <a:rPr lang="fr-FR" sz="1800" dirty="0"/>
              <a:t> </a:t>
            </a:r>
            <a:r>
              <a:rPr lang="fr-FR" sz="1800" i="1" dirty="0"/>
              <a:t>lutté avec Dieu,</a:t>
            </a:r>
            <a:r>
              <a:rPr lang="fr-FR" sz="1800" dirty="0"/>
              <a:t> et avec des hommes </a:t>
            </a:r>
            <a:r>
              <a:rPr lang="fr-FR" sz="1800" i="1" dirty="0"/>
              <a:t>tu l’as emporté</a:t>
            </a:r>
            <a:r>
              <a:rPr lang="fr-FR" sz="1800" dirty="0"/>
              <a:t> » (Septante)</a:t>
            </a:r>
          </a:p>
          <a:p>
            <a:pPr marL="0" indent="0">
              <a:buNone/>
            </a:pPr>
            <a:r>
              <a:rPr lang="fr-FR" sz="1800" dirty="0"/>
              <a:t>« …. plus Jacob mais Israël, car tu as lutté avec Dieu et des hommes et tu l’as emporté » (TOB)</a:t>
            </a:r>
            <a:endParaRPr lang="fr-BE" sz="1800" dirty="0"/>
          </a:p>
          <a:p>
            <a:r>
              <a:rPr lang="fr-FR" dirty="0"/>
              <a:t>Jacob = (Dieu) a protégé</a:t>
            </a:r>
          </a:p>
          <a:p>
            <a:r>
              <a:rPr lang="fr-FR" dirty="0"/>
              <a:t>Israël = Dieu combat</a:t>
            </a:r>
          </a:p>
          <a:p>
            <a:r>
              <a:rPr lang="fr-FR" i="1" dirty="0"/>
              <a:t>En tout cas, lien entre rapport à Dieu et rapport aux humains</a:t>
            </a:r>
          </a:p>
        </p:txBody>
      </p:sp>
    </p:spTree>
    <p:extLst>
      <p:ext uri="{BB962C8B-B14F-4D97-AF65-F5344CB8AC3E}">
        <p14:creationId xmlns:p14="http://schemas.microsoft.com/office/powerpoint/2010/main" val="3507524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13B5C9-D7CE-B3B9-ED65-57921FD4E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212"/>
            <a:ext cx="9339578" cy="35035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A29061-50EB-3E4B-B2DE-20C6608C51EE}"/>
              </a:ext>
            </a:extLst>
          </p:cNvPr>
          <p:cNvSpPr txBox="1"/>
          <p:nvPr/>
        </p:nvSpPr>
        <p:spPr>
          <a:xfrm>
            <a:off x="1613647" y="1385047"/>
            <a:ext cx="6548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Structure du cycle de Jacob (Genèse 25-35)</a:t>
            </a:r>
          </a:p>
        </p:txBody>
      </p:sp>
    </p:spTree>
    <p:extLst>
      <p:ext uri="{BB962C8B-B14F-4D97-AF65-F5344CB8AC3E}">
        <p14:creationId xmlns:p14="http://schemas.microsoft.com/office/powerpoint/2010/main" val="2195691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946150" y="2922299"/>
            <a:ext cx="7832725" cy="4160838"/>
          </a:xfrm>
        </p:spPr>
        <p:txBody>
          <a:bodyPr/>
          <a:lstStyle/>
          <a:p>
            <a:r>
              <a:rPr lang="fr-BE" dirty="0"/>
              <a:t>L’échelle de Jacob</a:t>
            </a:r>
          </a:p>
          <a:p>
            <a:r>
              <a:rPr lang="fr-BE" dirty="0"/>
              <a:t>Brève rencontre avec des anges à </a:t>
            </a:r>
            <a:r>
              <a:rPr lang="fr-BE" dirty="0" err="1"/>
              <a:t>Manahaïm</a:t>
            </a:r>
            <a:endParaRPr lang="fr-BE" dirty="0"/>
          </a:p>
          <a:p>
            <a:endParaRPr lang="fr-BE" dirty="0"/>
          </a:p>
          <a:p>
            <a:pPr>
              <a:buFont typeface="Wingdings" pitchFamily="2" charset="2"/>
              <a:buChar char="Ø"/>
            </a:pPr>
            <a:r>
              <a:rPr lang="fr-BE" dirty="0"/>
              <a:t>ces situations ramènent Jacob à la dimension verticale (spirituelle)</a:t>
            </a:r>
          </a:p>
          <a:p>
            <a:pPr>
              <a:buFont typeface="Wingdings" pitchFamily="2" charset="2"/>
              <a:buChar char="Ø"/>
            </a:pPr>
            <a:r>
              <a:rPr lang="fr-BE" dirty="0"/>
              <a:t>or Jacob en avait besoin (28,20-22)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4E3F73-8AF8-C253-5331-FB623B594956}"/>
              </a:ext>
            </a:extLst>
          </p:cNvPr>
          <p:cNvSpPr txBox="1"/>
          <p:nvPr/>
        </p:nvSpPr>
        <p:spPr>
          <a:xfrm>
            <a:off x="1532965" y="1425388"/>
            <a:ext cx="6414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Parties E et E’ : rencontres avec des anges</a:t>
            </a:r>
          </a:p>
          <a:p>
            <a:pPr algn="ctr"/>
            <a:r>
              <a:rPr lang="fr-FR" sz="2800" dirty="0"/>
              <a:t>(</a:t>
            </a:r>
            <a:r>
              <a:rPr lang="fr-FR" sz="2800" dirty="0" err="1"/>
              <a:t>Gn</a:t>
            </a:r>
            <a:r>
              <a:rPr lang="fr-FR" sz="2800" dirty="0"/>
              <a:t> 28,10-22 et 32,2-3)</a:t>
            </a:r>
          </a:p>
        </p:txBody>
      </p:sp>
    </p:spTree>
    <p:extLst>
      <p:ext uri="{BB962C8B-B14F-4D97-AF65-F5344CB8AC3E}">
        <p14:creationId xmlns:p14="http://schemas.microsoft.com/office/powerpoint/2010/main" val="1200867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13B5C9-D7CE-B3B9-ED65-57921FD4E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212"/>
            <a:ext cx="9339578" cy="35035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A29061-50EB-3E4B-B2DE-20C6608C51EE}"/>
              </a:ext>
            </a:extLst>
          </p:cNvPr>
          <p:cNvSpPr txBox="1"/>
          <p:nvPr/>
        </p:nvSpPr>
        <p:spPr>
          <a:xfrm>
            <a:off x="1613647" y="1385047"/>
            <a:ext cx="6548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Structure du cycle de Jacob (Genèse 25-35)</a:t>
            </a:r>
          </a:p>
        </p:txBody>
      </p:sp>
    </p:spTree>
    <p:extLst>
      <p:ext uri="{BB962C8B-B14F-4D97-AF65-F5344CB8AC3E}">
        <p14:creationId xmlns:p14="http://schemas.microsoft.com/office/powerpoint/2010/main" val="509334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850951" y="3002981"/>
            <a:ext cx="7832725" cy="4160838"/>
          </a:xfrm>
        </p:spPr>
        <p:txBody>
          <a:bodyPr/>
          <a:lstStyle/>
          <a:p>
            <a:r>
              <a:rPr lang="fr-BE" dirty="0"/>
              <a:t>Laban: </a:t>
            </a:r>
            <a:r>
              <a:rPr lang="fr-FR" dirty="0"/>
              <a:t>« cela ne se fait pas, en ce lieu, de donner la cadette avant l’aînée » (29,26)</a:t>
            </a:r>
            <a:endParaRPr lang="fr-BE" dirty="0"/>
          </a:p>
          <a:p>
            <a:pPr lvl="0"/>
            <a:r>
              <a:rPr lang="fr-FR" dirty="0"/>
              <a:t>« Jacob trompa le cœur de Laban l’Araméen, en s’enfuyant sans rien dire » (31,20)</a:t>
            </a:r>
          </a:p>
          <a:p>
            <a:pPr lvl="0"/>
            <a:r>
              <a:rPr lang="fr-FR" dirty="0"/>
              <a:t>Dieu veille (30,22; 31,11-13, 24)</a:t>
            </a: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24E3F73-8AF8-C253-5331-FB623B594956}"/>
              </a:ext>
            </a:extLst>
          </p:cNvPr>
          <p:cNvSpPr txBox="1"/>
          <p:nvPr/>
        </p:nvSpPr>
        <p:spPr>
          <a:xfrm>
            <a:off x="1532965" y="1425388"/>
            <a:ext cx="64142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Parties F, G et F’: Jacob trompe Laban qui trompe Jacob qui s’enrichit</a:t>
            </a:r>
          </a:p>
          <a:p>
            <a:pPr algn="ctr"/>
            <a:r>
              <a:rPr lang="fr-FR" sz="2800" dirty="0"/>
              <a:t>(</a:t>
            </a:r>
            <a:r>
              <a:rPr lang="fr-FR" sz="2800" dirty="0" err="1"/>
              <a:t>Gn</a:t>
            </a:r>
            <a:r>
              <a:rPr lang="fr-FR" sz="2800" dirty="0"/>
              <a:t> 29-31)</a:t>
            </a:r>
          </a:p>
        </p:txBody>
      </p:sp>
    </p:spTree>
    <p:extLst>
      <p:ext uri="{BB962C8B-B14F-4D97-AF65-F5344CB8AC3E}">
        <p14:creationId xmlns:p14="http://schemas.microsoft.com/office/powerpoint/2010/main" val="240855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13B5C9-D7CE-B3B9-ED65-57921FD4E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212"/>
            <a:ext cx="9339578" cy="35035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A29061-50EB-3E4B-B2DE-20C6608C51EE}"/>
              </a:ext>
            </a:extLst>
          </p:cNvPr>
          <p:cNvSpPr txBox="1"/>
          <p:nvPr/>
        </p:nvSpPr>
        <p:spPr>
          <a:xfrm>
            <a:off x="1613647" y="1385047"/>
            <a:ext cx="6548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Structure du cycle de Jacob (Genèse 25-35)</a:t>
            </a:r>
          </a:p>
        </p:txBody>
      </p:sp>
    </p:spTree>
    <p:extLst>
      <p:ext uri="{BB962C8B-B14F-4D97-AF65-F5344CB8AC3E}">
        <p14:creationId xmlns:p14="http://schemas.microsoft.com/office/powerpoint/2010/main" val="1180632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BE" dirty="0"/>
              <a:t>Merci!</a:t>
            </a:r>
          </a:p>
        </p:txBody>
      </p:sp>
    </p:spTree>
    <p:extLst>
      <p:ext uri="{BB962C8B-B14F-4D97-AF65-F5344CB8AC3E}">
        <p14:creationId xmlns:p14="http://schemas.microsoft.com/office/powerpoint/2010/main" val="3027176542"/>
      </p:ext>
    </p:extLst>
  </p:cSld>
  <p:clrMapOvr>
    <a:masterClrMapping/>
  </p:clrMapOvr>
</p:sld>
</file>

<file path=ppt/theme/theme1.xml><?xml version="1.0" encoding="utf-8"?>
<a:theme xmlns:a="http://schemas.openxmlformats.org/drawingml/2006/main" name="17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0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1069</TotalTime>
  <Words>731</Words>
  <Application>Microsoft Macintosh PowerPoint</Application>
  <PresentationFormat>Affichage à l'écran (4:3)</PresentationFormat>
  <Paragraphs>74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19</vt:i4>
      </vt:variant>
    </vt:vector>
  </HeadingPairs>
  <TitlesOfParts>
    <vt:vector size="40" baseType="lpstr">
      <vt:lpstr>Arial</vt:lpstr>
      <vt:lpstr>Calibri</vt:lpstr>
      <vt:lpstr>Wingdings</vt:lpstr>
      <vt:lpstr>17_Conception personnalisée</vt:lpstr>
      <vt:lpstr>Conception personnalisée</vt:lpstr>
      <vt:lpstr>1_Conception personnalisée</vt:lpstr>
      <vt:lpstr>2_Conception personnalisée</vt:lpstr>
      <vt:lpstr>3_Conception personnalisée</vt:lpstr>
      <vt:lpstr>7_Conception personnalisée</vt:lpstr>
      <vt:lpstr>5_Conception personnalisée</vt:lpstr>
      <vt:lpstr>6_Conception personnalisée</vt:lpstr>
      <vt:lpstr>15_Conception personnalisée</vt:lpstr>
      <vt:lpstr>16_Conception personnalisée</vt:lpstr>
      <vt:lpstr>8_Conception personnalisée</vt:lpstr>
      <vt:lpstr>9_Conception personnalisée</vt:lpstr>
      <vt:lpstr>11_Conception personnalisée</vt:lpstr>
      <vt:lpstr>10_Conception personnalisée</vt:lpstr>
      <vt:lpstr>12_Conception personnalisée</vt:lpstr>
      <vt:lpstr>13_Conception personnalisée</vt:lpstr>
      <vt:lpstr>14_Conception personnalisée</vt:lpstr>
      <vt:lpstr>18_Conception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Université Catholique de Louvain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Mélissa Nyamabu</dc:creator>
  <cp:lastModifiedBy>Matthieu Richelle</cp:lastModifiedBy>
  <cp:revision>90</cp:revision>
  <dcterms:created xsi:type="dcterms:W3CDTF">2018-06-29T12:50:19Z</dcterms:created>
  <dcterms:modified xsi:type="dcterms:W3CDTF">2022-05-03T17:31:51Z</dcterms:modified>
</cp:coreProperties>
</file>