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sldIdLst>
    <p:sldId id="256" r:id="rId2"/>
    <p:sldId id="289" r:id="rId3"/>
    <p:sldId id="258" r:id="rId4"/>
    <p:sldId id="303" r:id="rId5"/>
    <p:sldId id="305" r:id="rId6"/>
    <p:sldId id="307" r:id="rId7"/>
    <p:sldId id="306" r:id="rId8"/>
    <p:sldId id="300" r:id="rId9"/>
    <p:sldId id="291" r:id="rId10"/>
    <p:sldId id="292" r:id="rId11"/>
    <p:sldId id="295" r:id="rId12"/>
    <p:sldId id="298" r:id="rId13"/>
    <p:sldId id="296" r:id="rId14"/>
    <p:sldId id="297" r:id="rId15"/>
    <p:sldId id="304" r:id="rId16"/>
    <p:sldId id="301" r:id="rId17"/>
    <p:sldId id="302" r:id="rId18"/>
    <p:sldId id="290" r:id="rId19"/>
    <p:sldId id="311" r:id="rId20"/>
    <p:sldId id="260" r:id="rId21"/>
    <p:sldId id="309" r:id="rId22"/>
    <p:sldId id="310" r:id="rId23"/>
    <p:sldId id="261" r:id="rId24"/>
    <p:sldId id="262" r:id="rId25"/>
    <p:sldId id="263" r:id="rId26"/>
    <p:sldId id="308" r:id="rId27"/>
    <p:sldId id="264" r:id="rId28"/>
    <p:sldId id="265" r:id="rId29"/>
    <p:sldId id="266" r:id="rId30"/>
    <p:sldId id="270" r:id="rId31"/>
    <p:sldId id="267" r:id="rId32"/>
    <p:sldId id="268" r:id="rId33"/>
    <p:sldId id="269" r:id="rId34"/>
    <p:sldId id="271" r:id="rId35"/>
    <p:sldId id="312" r:id="rId36"/>
    <p:sldId id="272" r:id="rId37"/>
    <p:sldId id="273" r:id="rId38"/>
    <p:sldId id="274" r:id="rId39"/>
    <p:sldId id="276" r:id="rId40"/>
    <p:sldId id="277" r:id="rId41"/>
    <p:sldId id="278" r:id="rId42"/>
    <p:sldId id="279" r:id="rId43"/>
    <p:sldId id="280" r:id="rId44"/>
    <p:sldId id="281"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31"/>
    <p:restoredTop sz="95126"/>
  </p:normalViewPr>
  <p:slideViewPr>
    <p:cSldViewPr snapToGrid="0" snapToObjects="1">
      <p:cViewPr varScale="1">
        <p:scale>
          <a:sx n="95" d="100"/>
          <a:sy n="95" d="100"/>
        </p:scale>
        <p:origin x="1336"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AF115-4B6C-4545-9456-D87A2D3C9D91}" type="datetimeFigureOut">
              <a:rPr lang="fr-FR" smtClean="0"/>
              <a:t>30/11/2021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6689D-1B4A-A444-B88F-5720D4DFC2F5}" type="slidenum">
              <a:rPr lang="fr-FR" smtClean="0"/>
              <a:t>‹N°›</a:t>
            </a:fld>
            <a:endParaRPr lang="fr-FR"/>
          </a:p>
        </p:txBody>
      </p:sp>
    </p:spTree>
    <p:extLst>
      <p:ext uri="{BB962C8B-B14F-4D97-AF65-F5344CB8AC3E}">
        <p14:creationId xmlns:p14="http://schemas.microsoft.com/office/powerpoint/2010/main" val="2977149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122C017-BB1B-4957-A885-606D6C612E65}" type="slidenum">
              <a:rPr lang="fr-FR" smtClean="0"/>
              <a:pPr/>
              <a:t>12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4AF0F0FA-293A-E148-9288-19C46EF14FA9}"/>
              </a:ext>
            </a:extLst>
          </p:cNvPr>
          <p:cNvSpPr>
            <a:spLocks noGrp="1" noChangeArrowheads="1"/>
          </p:cNvSpPr>
          <p:nvPr>
            <p:ph type="sldNum"/>
          </p:nvPr>
        </p:nvSpPr>
        <p:spPr>
          <a:ln/>
        </p:spPr>
        <p:txBody>
          <a:bodyPr/>
          <a:lstStyle/>
          <a:p>
            <a:fld id="{54A2F4F9-2853-4143-8EDF-514AE9821C25}" type="slidenum">
              <a:rPr lang="fr-FR" altLang="fr-FR"/>
              <a:pPr/>
              <a:t>20</a:t>
            </a:fld>
            <a:endParaRPr lang="fr-FR" altLang="fr-FR"/>
          </a:p>
        </p:txBody>
      </p:sp>
      <p:sp>
        <p:nvSpPr>
          <p:cNvPr id="38913" name="Text Box 1">
            <a:extLst>
              <a:ext uri="{FF2B5EF4-FFF2-40B4-BE49-F238E27FC236}">
                <a16:creationId xmlns:a16="http://schemas.microsoft.com/office/drawing/2014/main" id="{B3FC8C76-BFAF-8644-98E1-DDF5925FB211}"/>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Text Box 2">
            <a:extLst>
              <a:ext uri="{FF2B5EF4-FFF2-40B4-BE49-F238E27FC236}">
                <a16:creationId xmlns:a16="http://schemas.microsoft.com/office/drawing/2014/main" id="{5B37F32A-1352-D14E-BEB8-84F85925864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C85E1670-95EA-3443-B5C2-B09E3BDD0F3D}"/>
              </a:ext>
            </a:extLst>
          </p:cNvPr>
          <p:cNvSpPr>
            <a:spLocks noGrp="1" noChangeArrowheads="1"/>
          </p:cNvSpPr>
          <p:nvPr>
            <p:ph type="sldNum"/>
          </p:nvPr>
        </p:nvSpPr>
        <p:spPr>
          <a:ln/>
        </p:spPr>
        <p:txBody>
          <a:bodyPr/>
          <a:lstStyle/>
          <a:p>
            <a:fld id="{3AF87127-89B3-104B-BF11-927A3E820CDD}" type="slidenum">
              <a:rPr lang="fr-FR" altLang="fr-FR"/>
              <a:pPr/>
              <a:t>23</a:t>
            </a:fld>
            <a:endParaRPr lang="fr-FR" altLang="fr-FR"/>
          </a:p>
        </p:txBody>
      </p:sp>
      <p:sp>
        <p:nvSpPr>
          <p:cNvPr id="39937" name="Text Box 1">
            <a:extLst>
              <a:ext uri="{FF2B5EF4-FFF2-40B4-BE49-F238E27FC236}">
                <a16:creationId xmlns:a16="http://schemas.microsoft.com/office/drawing/2014/main" id="{3E843047-FCA1-CA4F-9043-3A143B3D4F2D}"/>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Text Box 2">
            <a:extLst>
              <a:ext uri="{FF2B5EF4-FFF2-40B4-BE49-F238E27FC236}">
                <a16:creationId xmlns:a16="http://schemas.microsoft.com/office/drawing/2014/main" id="{CD6E01C6-11B2-B147-B6D8-814D1C134ADB}"/>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00089B16-D7AE-C540-8264-4079D691B12C}"/>
              </a:ext>
            </a:extLst>
          </p:cNvPr>
          <p:cNvSpPr>
            <a:spLocks noGrp="1" noChangeArrowheads="1"/>
          </p:cNvSpPr>
          <p:nvPr>
            <p:ph type="sldNum"/>
          </p:nvPr>
        </p:nvSpPr>
        <p:spPr>
          <a:ln/>
        </p:spPr>
        <p:txBody>
          <a:bodyPr/>
          <a:lstStyle/>
          <a:p>
            <a:fld id="{4D11EA1F-FC41-5147-9165-4208DF9A336A}" type="slidenum">
              <a:rPr lang="fr-FR" altLang="fr-FR"/>
              <a:pPr/>
              <a:t>24</a:t>
            </a:fld>
            <a:endParaRPr lang="fr-FR" altLang="fr-FR"/>
          </a:p>
        </p:txBody>
      </p:sp>
      <p:sp>
        <p:nvSpPr>
          <p:cNvPr id="40961" name="Text Box 1">
            <a:extLst>
              <a:ext uri="{FF2B5EF4-FFF2-40B4-BE49-F238E27FC236}">
                <a16:creationId xmlns:a16="http://schemas.microsoft.com/office/drawing/2014/main" id="{9DA2B365-A88F-D446-9AC6-E591DF5169FB}"/>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Text Box 2">
            <a:extLst>
              <a:ext uri="{FF2B5EF4-FFF2-40B4-BE49-F238E27FC236}">
                <a16:creationId xmlns:a16="http://schemas.microsoft.com/office/drawing/2014/main" id="{DB7AF9CE-5089-4C41-AC0A-992F620926F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A692A98B-7F49-9343-8287-BC377DC247CD}"/>
              </a:ext>
            </a:extLst>
          </p:cNvPr>
          <p:cNvSpPr>
            <a:spLocks noGrp="1" noChangeArrowheads="1"/>
          </p:cNvSpPr>
          <p:nvPr>
            <p:ph type="sldNum"/>
          </p:nvPr>
        </p:nvSpPr>
        <p:spPr>
          <a:ln/>
        </p:spPr>
        <p:txBody>
          <a:bodyPr/>
          <a:lstStyle/>
          <a:p>
            <a:fld id="{6E71DC4F-E143-A240-A9EE-913222346F63}" type="slidenum">
              <a:rPr lang="fr-FR" altLang="fr-FR"/>
              <a:pPr/>
              <a:t>25</a:t>
            </a:fld>
            <a:endParaRPr lang="fr-FR" altLang="fr-FR"/>
          </a:p>
        </p:txBody>
      </p:sp>
      <p:sp>
        <p:nvSpPr>
          <p:cNvPr id="41985" name="Text Box 1">
            <a:extLst>
              <a:ext uri="{FF2B5EF4-FFF2-40B4-BE49-F238E27FC236}">
                <a16:creationId xmlns:a16="http://schemas.microsoft.com/office/drawing/2014/main" id="{D58C2669-7BA9-3145-8D90-935EFC1D30D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Text Box 2">
            <a:extLst>
              <a:ext uri="{FF2B5EF4-FFF2-40B4-BE49-F238E27FC236}">
                <a16:creationId xmlns:a16="http://schemas.microsoft.com/office/drawing/2014/main" id="{5C6BA885-BD35-1248-8067-D394F4199CA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5A0312E5-0833-944E-B3E9-FF467B6EA7DC}"/>
              </a:ext>
            </a:extLst>
          </p:cNvPr>
          <p:cNvSpPr>
            <a:spLocks noGrp="1" noChangeArrowheads="1"/>
          </p:cNvSpPr>
          <p:nvPr>
            <p:ph type="sldNum"/>
          </p:nvPr>
        </p:nvSpPr>
        <p:spPr>
          <a:ln/>
        </p:spPr>
        <p:txBody>
          <a:bodyPr/>
          <a:lstStyle/>
          <a:p>
            <a:fld id="{1DFBE6BB-8312-194D-A742-EB6DE5047B1C}" type="slidenum">
              <a:rPr lang="fr-FR" altLang="fr-FR"/>
              <a:pPr/>
              <a:t>27</a:t>
            </a:fld>
            <a:endParaRPr lang="fr-FR" altLang="fr-FR"/>
          </a:p>
        </p:txBody>
      </p:sp>
      <p:sp>
        <p:nvSpPr>
          <p:cNvPr id="43009" name="Text Box 1">
            <a:extLst>
              <a:ext uri="{FF2B5EF4-FFF2-40B4-BE49-F238E27FC236}">
                <a16:creationId xmlns:a16="http://schemas.microsoft.com/office/drawing/2014/main" id="{E9E1884D-DCCB-794C-BFC5-90CB9FDE18B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Text Box 2">
            <a:extLst>
              <a:ext uri="{FF2B5EF4-FFF2-40B4-BE49-F238E27FC236}">
                <a16:creationId xmlns:a16="http://schemas.microsoft.com/office/drawing/2014/main" id="{A89CF8A1-1D73-4D4E-8413-AEF6B85D4A2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17EC8598-0578-4946-A116-323A3E9FE504}"/>
              </a:ext>
            </a:extLst>
          </p:cNvPr>
          <p:cNvSpPr>
            <a:spLocks noGrp="1" noChangeArrowheads="1"/>
          </p:cNvSpPr>
          <p:nvPr>
            <p:ph type="sldNum"/>
          </p:nvPr>
        </p:nvSpPr>
        <p:spPr>
          <a:ln/>
        </p:spPr>
        <p:txBody>
          <a:bodyPr/>
          <a:lstStyle/>
          <a:p>
            <a:fld id="{28443520-4DDB-0D4B-980A-328059002B2A}" type="slidenum">
              <a:rPr lang="fr-FR" altLang="fr-FR"/>
              <a:pPr/>
              <a:t>28</a:t>
            </a:fld>
            <a:endParaRPr lang="fr-FR" altLang="fr-FR"/>
          </a:p>
        </p:txBody>
      </p:sp>
      <p:sp>
        <p:nvSpPr>
          <p:cNvPr id="44033" name="Text Box 1">
            <a:extLst>
              <a:ext uri="{FF2B5EF4-FFF2-40B4-BE49-F238E27FC236}">
                <a16:creationId xmlns:a16="http://schemas.microsoft.com/office/drawing/2014/main" id="{B701229C-B7EF-C540-98BA-81FA539AE435}"/>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Text Box 2">
            <a:extLst>
              <a:ext uri="{FF2B5EF4-FFF2-40B4-BE49-F238E27FC236}">
                <a16:creationId xmlns:a16="http://schemas.microsoft.com/office/drawing/2014/main" id="{76786648-9DEC-FB42-8EAC-3A56C62CE82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E813B06D-480F-284C-83A9-00D25727D4E4}"/>
              </a:ext>
            </a:extLst>
          </p:cNvPr>
          <p:cNvSpPr>
            <a:spLocks noGrp="1" noChangeArrowheads="1"/>
          </p:cNvSpPr>
          <p:nvPr>
            <p:ph type="sldNum"/>
          </p:nvPr>
        </p:nvSpPr>
        <p:spPr>
          <a:ln/>
        </p:spPr>
        <p:txBody>
          <a:bodyPr/>
          <a:lstStyle/>
          <a:p>
            <a:fld id="{1C63D9C3-A75B-254E-9172-23691205CC5D}" type="slidenum">
              <a:rPr lang="fr-FR" altLang="fr-FR"/>
              <a:pPr/>
              <a:t>29</a:t>
            </a:fld>
            <a:endParaRPr lang="fr-FR" altLang="fr-FR"/>
          </a:p>
        </p:txBody>
      </p:sp>
      <p:sp>
        <p:nvSpPr>
          <p:cNvPr id="45057" name="Text Box 1">
            <a:extLst>
              <a:ext uri="{FF2B5EF4-FFF2-40B4-BE49-F238E27FC236}">
                <a16:creationId xmlns:a16="http://schemas.microsoft.com/office/drawing/2014/main" id="{C33547BB-8C40-3345-AA00-3309777F839D}"/>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Text Box 2">
            <a:extLst>
              <a:ext uri="{FF2B5EF4-FFF2-40B4-BE49-F238E27FC236}">
                <a16:creationId xmlns:a16="http://schemas.microsoft.com/office/drawing/2014/main" id="{EA0BF6A5-14C8-AC45-88CB-620C4CB364E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F3C96D46-823F-784E-B50A-5A882585CB15}"/>
              </a:ext>
            </a:extLst>
          </p:cNvPr>
          <p:cNvSpPr>
            <a:spLocks noGrp="1" noChangeArrowheads="1"/>
          </p:cNvSpPr>
          <p:nvPr>
            <p:ph type="sldNum"/>
          </p:nvPr>
        </p:nvSpPr>
        <p:spPr>
          <a:ln/>
        </p:spPr>
        <p:txBody>
          <a:bodyPr/>
          <a:lstStyle/>
          <a:p>
            <a:fld id="{D49F2F1E-3958-DF48-B5C6-C5481F627123}" type="slidenum">
              <a:rPr lang="fr-FR" altLang="fr-FR"/>
              <a:pPr/>
              <a:t>30</a:t>
            </a:fld>
            <a:endParaRPr lang="fr-FR" altLang="fr-FR"/>
          </a:p>
        </p:txBody>
      </p:sp>
      <p:sp>
        <p:nvSpPr>
          <p:cNvPr id="49153" name="Text Box 1">
            <a:extLst>
              <a:ext uri="{FF2B5EF4-FFF2-40B4-BE49-F238E27FC236}">
                <a16:creationId xmlns:a16="http://schemas.microsoft.com/office/drawing/2014/main" id="{F9109E8B-A3A7-2148-B385-6E7E985D636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Text Box 2">
            <a:extLst>
              <a:ext uri="{FF2B5EF4-FFF2-40B4-BE49-F238E27FC236}">
                <a16:creationId xmlns:a16="http://schemas.microsoft.com/office/drawing/2014/main" id="{C4FA3537-E9C3-234B-8B5A-14520BEE88A7}"/>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DCA456C2-CFB1-F645-92D1-3C185E79252D}"/>
              </a:ext>
            </a:extLst>
          </p:cNvPr>
          <p:cNvSpPr>
            <a:spLocks noGrp="1" noChangeArrowheads="1"/>
          </p:cNvSpPr>
          <p:nvPr>
            <p:ph type="sldNum"/>
          </p:nvPr>
        </p:nvSpPr>
        <p:spPr>
          <a:ln/>
        </p:spPr>
        <p:txBody>
          <a:bodyPr/>
          <a:lstStyle/>
          <a:p>
            <a:fld id="{31088E70-6B23-FC49-9E0C-2D20BF805DC0}" type="slidenum">
              <a:rPr lang="fr-FR" altLang="fr-FR"/>
              <a:pPr/>
              <a:t>31</a:t>
            </a:fld>
            <a:endParaRPr lang="fr-FR" altLang="fr-FR"/>
          </a:p>
        </p:txBody>
      </p:sp>
      <p:sp>
        <p:nvSpPr>
          <p:cNvPr id="46081" name="Text Box 1">
            <a:extLst>
              <a:ext uri="{FF2B5EF4-FFF2-40B4-BE49-F238E27FC236}">
                <a16:creationId xmlns:a16="http://schemas.microsoft.com/office/drawing/2014/main" id="{FCD38240-95AE-FD4B-8F88-0BF0E5B73558}"/>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Text Box 2">
            <a:extLst>
              <a:ext uri="{FF2B5EF4-FFF2-40B4-BE49-F238E27FC236}">
                <a16:creationId xmlns:a16="http://schemas.microsoft.com/office/drawing/2014/main" id="{C61982D1-75BD-B043-8DE4-E55A00B6411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53012D70-1029-9B4A-8795-140F4F99242F}"/>
              </a:ext>
            </a:extLst>
          </p:cNvPr>
          <p:cNvSpPr>
            <a:spLocks noGrp="1" noChangeArrowheads="1"/>
          </p:cNvSpPr>
          <p:nvPr>
            <p:ph type="sldNum"/>
          </p:nvPr>
        </p:nvSpPr>
        <p:spPr>
          <a:ln/>
        </p:spPr>
        <p:txBody>
          <a:bodyPr/>
          <a:lstStyle/>
          <a:p>
            <a:fld id="{23AB8367-E4C0-6F41-8632-9B2E3817F0B8}" type="slidenum">
              <a:rPr lang="fr-FR" altLang="fr-FR"/>
              <a:pPr/>
              <a:t>32</a:t>
            </a:fld>
            <a:endParaRPr lang="fr-FR" altLang="fr-FR"/>
          </a:p>
        </p:txBody>
      </p:sp>
      <p:sp>
        <p:nvSpPr>
          <p:cNvPr id="47105" name="Text Box 1">
            <a:extLst>
              <a:ext uri="{FF2B5EF4-FFF2-40B4-BE49-F238E27FC236}">
                <a16:creationId xmlns:a16="http://schemas.microsoft.com/office/drawing/2014/main" id="{5F7C5B2E-868A-6D4E-B0AC-07DC348BB8F7}"/>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Text Box 2">
            <a:extLst>
              <a:ext uri="{FF2B5EF4-FFF2-40B4-BE49-F238E27FC236}">
                <a16:creationId xmlns:a16="http://schemas.microsoft.com/office/drawing/2014/main" id="{31D6A129-E6DD-3947-A038-8E738531C8B8}"/>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32AC9A4B-B959-5C41-8A0B-1073D4B60852}"/>
              </a:ext>
            </a:extLst>
          </p:cNvPr>
          <p:cNvSpPr>
            <a:spLocks noGrp="1" noChangeArrowheads="1"/>
          </p:cNvSpPr>
          <p:nvPr>
            <p:ph type="sldNum"/>
          </p:nvPr>
        </p:nvSpPr>
        <p:spPr>
          <a:ln/>
        </p:spPr>
        <p:txBody>
          <a:bodyPr/>
          <a:lstStyle/>
          <a:p>
            <a:fld id="{06E5D51B-2D04-7840-A05D-B8CECBA3B147}" type="slidenum">
              <a:rPr lang="fr-FR" altLang="fr-FR"/>
              <a:pPr/>
              <a:t>33</a:t>
            </a:fld>
            <a:endParaRPr lang="fr-FR" altLang="fr-FR"/>
          </a:p>
        </p:txBody>
      </p:sp>
      <p:sp>
        <p:nvSpPr>
          <p:cNvPr id="48129" name="Text Box 1">
            <a:extLst>
              <a:ext uri="{FF2B5EF4-FFF2-40B4-BE49-F238E27FC236}">
                <a16:creationId xmlns:a16="http://schemas.microsoft.com/office/drawing/2014/main" id="{A33914D2-940D-2E4A-BEE0-17043045B14F}"/>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Text Box 2">
            <a:extLst>
              <a:ext uri="{FF2B5EF4-FFF2-40B4-BE49-F238E27FC236}">
                <a16:creationId xmlns:a16="http://schemas.microsoft.com/office/drawing/2014/main" id="{9411EAF0-E1EA-5948-98DF-4C980D2AAE8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C695B4FD-2B03-1844-8A22-D94EABC78FB3}"/>
              </a:ext>
            </a:extLst>
          </p:cNvPr>
          <p:cNvSpPr>
            <a:spLocks noGrp="1" noChangeArrowheads="1"/>
          </p:cNvSpPr>
          <p:nvPr>
            <p:ph type="sldNum"/>
          </p:nvPr>
        </p:nvSpPr>
        <p:spPr>
          <a:ln/>
        </p:spPr>
        <p:txBody>
          <a:bodyPr/>
          <a:lstStyle/>
          <a:p>
            <a:fld id="{215A317B-0955-924A-8280-E2D3FC5F3FA6}" type="slidenum">
              <a:rPr lang="fr-FR" altLang="fr-FR"/>
              <a:pPr/>
              <a:t>34</a:t>
            </a:fld>
            <a:endParaRPr lang="fr-FR" altLang="fr-FR"/>
          </a:p>
        </p:txBody>
      </p:sp>
      <p:sp>
        <p:nvSpPr>
          <p:cNvPr id="50177" name="Text Box 1">
            <a:extLst>
              <a:ext uri="{FF2B5EF4-FFF2-40B4-BE49-F238E27FC236}">
                <a16:creationId xmlns:a16="http://schemas.microsoft.com/office/drawing/2014/main" id="{A28B2923-8007-A849-B909-870BDF5640C5}"/>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Text Box 2">
            <a:extLst>
              <a:ext uri="{FF2B5EF4-FFF2-40B4-BE49-F238E27FC236}">
                <a16:creationId xmlns:a16="http://schemas.microsoft.com/office/drawing/2014/main" id="{66513CE1-3366-124C-B13F-042AFF8F68F8}"/>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9FCFCEC4-AF82-6A44-B7A6-FDE74476CDFB}"/>
              </a:ext>
            </a:extLst>
          </p:cNvPr>
          <p:cNvSpPr>
            <a:spLocks noGrp="1" noChangeArrowheads="1"/>
          </p:cNvSpPr>
          <p:nvPr>
            <p:ph type="sldNum"/>
          </p:nvPr>
        </p:nvSpPr>
        <p:spPr>
          <a:ln/>
        </p:spPr>
        <p:txBody>
          <a:bodyPr/>
          <a:lstStyle/>
          <a:p>
            <a:fld id="{EFF13E59-AEDC-144E-A889-2FC2618AC457}" type="slidenum">
              <a:rPr lang="fr-FR" altLang="fr-FR"/>
              <a:pPr/>
              <a:t>36</a:t>
            </a:fld>
            <a:endParaRPr lang="fr-FR" altLang="fr-FR"/>
          </a:p>
        </p:txBody>
      </p:sp>
      <p:sp>
        <p:nvSpPr>
          <p:cNvPr id="51201" name="Text Box 1">
            <a:extLst>
              <a:ext uri="{FF2B5EF4-FFF2-40B4-BE49-F238E27FC236}">
                <a16:creationId xmlns:a16="http://schemas.microsoft.com/office/drawing/2014/main" id="{0B22B5EC-5B48-6D4B-B127-1034C7706CA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Text Box 2">
            <a:extLst>
              <a:ext uri="{FF2B5EF4-FFF2-40B4-BE49-F238E27FC236}">
                <a16:creationId xmlns:a16="http://schemas.microsoft.com/office/drawing/2014/main" id="{25579B14-ADAD-0541-9C42-BF0713BE6B47}"/>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8CB7EA73-5073-E541-87D3-37D67F57147F}"/>
              </a:ext>
            </a:extLst>
          </p:cNvPr>
          <p:cNvSpPr>
            <a:spLocks noGrp="1" noChangeArrowheads="1"/>
          </p:cNvSpPr>
          <p:nvPr>
            <p:ph type="sldNum"/>
          </p:nvPr>
        </p:nvSpPr>
        <p:spPr>
          <a:ln/>
        </p:spPr>
        <p:txBody>
          <a:bodyPr/>
          <a:lstStyle/>
          <a:p>
            <a:fld id="{2BFD0E61-48E5-B24C-A2D8-AD7176348838}" type="slidenum">
              <a:rPr lang="fr-FR" altLang="fr-FR"/>
              <a:pPr/>
              <a:t>37</a:t>
            </a:fld>
            <a:endParaRPr lang="fr-FR" altLang="fr-FR"/>
          </a:p>
        </p:txBody>
      </p:sp>
      <p:sp>
        <p:nvSpPr>
          <p:cNvPr id="52225" name="Text Box 1">
            <a:extLst>
              <a:ext uri="{FF2B5EF4-FFF2-40B4-BE49-F238E27FC236}">
                <a16:creationId xmlns:a16="http://schemas.microsoft.com/office/drawing/2014/main" id="{D7B75685-DBC1-A54C-B94B-BCA00D53D33C}"/>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Text Box 2">
            <a:extLst>
              <a:ext uri="{FF2B5EF4-FFF2-40B4-BE49-F238E27FC236}">
                <a16:creationId xmlns:a16="http://schemas.microsoft.com/office/drawing/2014/main" id="{B0B9B912-226C-C949-8409-6BF3824D38AF}"/>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F675DA61-50E3-494E-9637-2F9C1F52C9A5}"/>
              </a:ext>
            </a:extLst>
          </p:cNvPr>
          <p:cNvSpPr>
            <a:spLocks noGrp="1" noChangeArrowheads="1"/>
          </p:cNvSpPr>
          <p:nvPr>
            <p:ph type="sldNum"/>
          </p:nvPr>
        </p:nvSpPr>
        <p:spPr>
          <a:ln/>
        </p:spPr>
        <p:txBody>
          <a:bodyPr/>
          <a:lstStyle/>
          <a:p>
            <a:fld id="{DEC90234-AD36-9647-89B5-B278AF0499E5}" type="slidenum">
              <a:rPr lang="fr-FR" altLang="fr-FR"/>
              <a:pPr/>
              <a:t>38</a:t>
            </a:fld>
            <a:endParaRPr lang="fr-FR" altLang="fr-FR"/>
          </a:p>
        </p:txBody>
      </p:sp>
      <p:sp>
        <p:nvSpPr>
          <p:cNvPr id="53249" name="Text Box 1">
            <a:extLst>
              <a:ext uri="{FF2B5EF4-FFF2-40B4-BE49-F238E27FC236}">
                <a16:creationId xmlns:a16="http://schemas.microsoft.com/office/drawing/2014/main" id="{1E568E9B-F9E4-D341-A139-9EB64C362F7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Text Box 2">
            <a:extLst>
              <a:ext uri="{FF2B5EF4-FFF2-40B4-BE49-F238E27FC236}">
                <a16:creationId xmlns:a16="http://schemas.microsoft.com/office/drawing/2014/main" id="{12A30F19-91E2-2245-A716-A723209AD61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24F26009-DF7E-6F4A-97AC-BDF148F0CFF7}"/>
              </a:ext>
            </a:extLst>
          </p:cNvPr>
          <p:cNvSpPr>
            <a:spLocks noGrp="1" noChangeArrowheads="1"/>
          </p:cNvSpPr>
          <p:nvPr>
            <p:ph type="sldNum"/>
          </p:nvPr>
        </p:nvSpPr>
        <p:spPr>
          <a:ln/>
        </p:spPr>
        <p:txBody>
          <a:bodyPr/>
          <a:lstStyle/>
          <a:p>
            <a:fld id="{38C88D75-8EE1-4444-9257-B3C2234B8DAA}" type="slidenum">
              <a:rPr lang="fr-FR" altLang="fr-FR"/>
              <a:pPr/>
              <a:t>39</a:t>
            </a:fld>
            <a:endParaRPr lang="fr-FR" altLang="fr-FR"/>
          </a:p>
        </p:txBody>
      </p:sp>
      <p:sp>
        <p:nvSpPr>
          <p:cNvPr id="55297" name="Text Box 1">
            <a:extLst>
              <a:ext uri="{FF2B5EF4-FFF2-40B4-BE49-F238E27FC236}">
                <a16:creationId xmlns:a16="http://schemas.microsoft.com/office/drawing/2014/main" id="{7BCFBE2D-5AC1-2B4C-BE1B-6B09CF967CEF}"/>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Text Box 2">
            <a:extLst>
              <a:ext uri="{FF2B5EF4-FFF2-40B4-BE49-F238E27FC236}">
                <a16:creationId xmlns:a16="http://schemas.microsoft.com/office/drawing/2014/main" id="{BEA9459B-5B2E-0E48-B27C-86E8CECB52C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D5862314-D985-E841-8FAB-742A75DE1E8D}"/>
              </a:ext>
            </a:extLst>
          </p:cNvPr>
          <p:cNvSpPr>
            <a:spLocks noGrp="1" noChangeArrowheads="1"/>
          </p:cNvSpPr>
          <p:nvPr>
            <p:ph type="sldNum"/>
          </p:nvPr>
        </p:nvSpPr>
        <p:spPr>
          <a:ln/>
        </p:spPr>
        <p:txBody>
          <a:bodyPr/>
          <a:lstStyle/>
          <a:p>
            <a:fld id="{00647D89-A8E6-8144-9753-D3094EAF92D4}" type="slidenum">
              <a:rPr lang="fr-FR" altLang="fr-FR"/>
              <a:pPr/>
              <a:t>40</a:t>
            </a:fld>
            <a:endParaRPr lang="fr-FR" altLang="fr-FR"/>
          </a:p>
        </p:txBody>
      </p:sp>
      <p:sp>
        <p:nvSpPr>
          <p:cNvPr id="56321" name="Text Box 1">
            <a:extLst>
              <a:ext uri="{FF2B5EF4-FFF2-40B4-BE49-F238E27FC236}">
                <a16:creationId xmlns:a16="http://schemas.microsoft.com/office/drawing/2014/main" id="{9913801E-B072-FF46-8D4E-ECA6DAF35791}"/>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Text Box 2">
            <a:extLst>
              <a:ext uri="{FF2B5EF4-FFF2-40B4-BE49-F238E27FC236}">
                <a16:creationId xmlns:a16="http://schemas.microsoft.com/office/drawing/2014/main" id="{A4F95918-AF4F-394D-9BA0-5B4B3680F30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4964C8B0-64DA-E64A-8FD8-A2F9C0A6F64A}"/>
              </a:ext>
            </a:extLst>
          </p:cNvPr>
          <p:cNvSpPr>
            <a:spLocks noGrp="1" noChangeArrowheads="1"/>
          </p:cNvSpPr>
          <p:nvPr>
            <p:ph type="sldNum"/>
          </p:nvPr>
        </p:nvSpPr>
        <p:spPr>
          <a:ln/>
        </p:spPr>
        <p:txBody>
          <a:bodyPr/>
          <a:lstStyle/>
          <a:p>
            <a:fld id="{7824FEF8-9E37-3F4E-A440-3BFB802EA8D7}" type="slidenum">
              <a:rPr lang="fr-FR" altLang="fr-FR"/>
              <a:pPr/>
              <a:t>41</a:t>
            </a:fld>
            <a:endParaRPr lang="fr-FR" altLang="fr-FR"/>
          </a:p>
        </p:txBody>
      </p:sp>
      <p:sp>
        <p:nvSpPr>
          <p:cNvPr id="57345" name="Text Box 1">
            <a:extLst>
              <a:ext uri="{FF2B5EF4-FFF2-40B4-BE49-F238E27FC236}">
                <a16:creationId xmlns:a16="http://schemas.microsoft.com/office/drawing/2014/main" id="{8AABD0E6-9BDA-D142-875E-A0AB0B1BE58D}"/>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Text Box 2">
            <a:extLst>
              <a:ext uri="{FF2B5EF4-FFF2-40B4-BE49-F238E27FC236}">
                <a16:creationId xmlns:a16="http://schemas.microsoft.com/office/drawing/2014/main" id="{667ECFDB-94D3-7F4E-B2EA-589DA1AEFADE}"/>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A1EE2FE9-63AF-2445-A5E5-907A27299750}"/>
              </a:ext>
            </a:extLst>
          </p:cNvPr>
          <p:cNvSpPr>
            <a:spLocks noGrp="1" noChangeArrowheads="1"/>
          </p:cNvSpPr>
          <p:nvPr>
            <p:ph type="sldNum"/>
          </p:nvPr>
        </p:nvSpPr>
        <p:spPr>
          <a:ln/>
        </p:spPr>
        <p:txBody>
          <a:bodyPr/>
          <a:lstStyle/>
          <a:p>
            <a:fld id="{6D6A587E-0638-104F-922F-CE1660383593}" type="slidenum">
              <a:rPr lang="fr-FR" altLang="fr-FR"/>
              <a:pPr/>
              <a:t>42</a:t>
            </a:fld>
            <a:endParaRPr lang="fr-FR" altLang="fr-FR"/>
          </a:p>
        </p:txBody>
      </p:sp>
      <p:sp>
        <p:nvSpPr>
          <p:cNvPr id="58369" name="Text Box 1">
            <a:extLst>
              <a:ext uri="{FF2B5EF4-FFF2-40B4-BE49-F238E27FC236}">
                <a16:creationId xmlns:a16="http://schemas.microsoft.com/office/drawing/2014/main" id="{BA145618-8CEE-184F-A499-A36563EDCAA8}"/>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Text Box 2">
            <a:extLst>
              <a:ext uri="{FF2B5EF4-FFF2-40B4-BE49-F238E27FC236}">
                <a16:creationId xmlns:a16="http://schemas.microsoft.com/office/drawing/2014/main" id="{94F68086-0348-DC45-B145-E7A31B6753F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BA9D3FEE-EEE2-1846-8326-48CD50681902}"/>
              </a:ext>
            </a:extLst>
          </p:cNvPr>
          <p:cNvSpPr>
            <a:spLocks noGrp="1" noChangeArrowheads="1"/>
          </p:cNvSpPr>
          <p:nvPr>
            <p:ph type="sldNum"/>
          </p:nvPr>
        </p:nvSpPr>
        <p:spPr>
          <a:ln/>
        </p:spPr>
        <p:txBody>
          <a:bodyPr/>
          <a:lstStyle/>
          <a:p>
            <a:fld id="{7A746E56-D9F8-264B-B1E8-E9650CC7C180}" type="slidenum">
              <a:rPr lang="fr-FR" altLang="fr-FR"/>
              <a:pPr/>
              <a:t>43</a:t>
            </a:fld>
            <a:endParaRPr lang="fr-FR" altLang="fr-FR"/>
          </a:p>
        </p:txBody>
      </p:sp>
      <p:sp>
        <p:nvSpPr>
          <p:cNvPr id="59393" name="Text Box 1">
            <a:extLst>
              <a:ext uri="{FF2B5EF4-FFF2-40B4-BE49-F238E27FC236}">
                <a16:creationId xmlns:a16="http://schemas.microsoft.com/office/drawing/2014/main" id="{D3CA49F1-B6B0-364E-AFAE-91AE6AA4F34E}"/>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Text Box 2">
            <a:extLst>
              <a:ext uri="{FF2B5EF4-FFF2-40B4-BE49-F238E27FC236}">
                <a16:creationId xmlns:a16="http://schemas.microsoft.com/office/drawing/2014/main" id="{F5A03C32-1437-D042-968D-957C80B93E2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146F3EFB-6285-7F4C-AD4C-1E3D3241E851}"/>
              </a:ext>
            </a:extLst>
          </p:cNvPr>
          <p:cNvSpPr>
            <a:spLocks noGrp="1" noChangeArrowheads="1"/>
          </p:cNvSpPr>
          <p:nvPr>
            <p:ph type="sldNum"/>
          </p:nvPr>
        </p:nvSpPr>
        <p:spPr>
          <a:ln/>
        </p:spPr>
        <p:txBody>
          <a:bodyPr/>
          <a:lstStyle/>
          <a:p>
            <a:fld id="{D9447B0A-C764-584B-9727-D2C3E83D70C9}" type="slidenum">
              <a:rPr lang="fr-FR" altLang="fr-FR"/>
              <a:pPr/>
              <a:t>44</a:t>
            </a:fld>
            <a:endParaRPr lang="fr-FR" altLang="fr-FR"/>
          </a:p>
        </p:txBody>
      </p:sp>
      <p:sp>
        <p:nvSpPr>
          <p:cNvPr id="60417" name="Text Box 1">
            <a:extLst>
              <a:ext uri="{FF2B5EF4-FFF2-40B4-BE49-F238E27FC236}">
                <a16:creationId xmlns:a16="http://schemas.microsoft.com/office/drawing/2014/main" id="{E6D2BC5C-1180-2849-9A2B-9D868EE903F9}"/>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Text Box 2">
            <a:extLst>
              <a:ext uri="{FF2B5EF4-FFF2-40B4-BE49-F238E27FC236}">
                <a16:creationId xmlns:a16="http://schemas.microsoft.com/office/drawing/2014/main" id="{AA53FE53-9BC3-C842-8006-3C2DA5EE16D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A2CA892-7D09-F240-8E73-C7841D0DC4E3}" type="datetimeFigureOut">
              <a:rPr lang="fr-FR" smtClean="0"/>
              <a:t>30/11/2021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394095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A2CA892-7D09-F240-8E73-C7841D0DC4E3}" type="datetimeFigureOut">
              <a:rPr lang="fr-FR" smtClean="0"/>
              <a:t>30/11/2021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415705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A2CA892-7D09-F240-8E73-C7841D0DC4E3}" type="datetimeFigureOut">
              <a:rPr lang="fr-FR" smtClean="0"/>
              <a:t>30/11/2021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379748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A2CA892-7D09-F240-8E73-C7841D0DC4E3}" type="datetimeFigureOut">
              <a:rPr lang="fr-FR" smtClean="0"/>
              <a:t>30/11/2021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105060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A2CA892-7D09-F240-8E73-C7841D0DC4E3}" type="datetimeFigureOut">
              <a:rPr lang="fr-FR" smtClean="0"/>
              <a:t>30/11/2021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2124038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A2CA892-7D09-F240-8E73-C7841D0DC4E3}" type="datetimeFigureOut">
              <a:rPr lang="fr-FR" smtClean="0"/>
              <a:t>30/11/2021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364056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CA892-7D09-F240-8E73-C7841D0DC4E3}" type="datetimeFigureOut">
              <a:rPr lang="fr-FR" smtClean="0"/>
              <a:t>30/11/2021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64297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A2CA892-7D09-F240-8E73-C7841D0DC4E3}" type="datetimeFigureOut">
              <a:rPr lang="fr-FR" smtClean="0"/>
              <a:t>30/11/2021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198595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A2CA892-7D09-F240-8E73-C7841D0DC4E3}" type="datetimeFigureOut">
              <a:rPr lang="fr-FR" smtClean="0"/>
              <a:t>30/11/2021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195160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A2CA892-7D09-F240-8E73-C7841D0DC4E3}" type="datetimeFigureOut">
              <a:rPr lang="fr-FR" smtClean="0"/>
              <a:t>30/11/2021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143569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A2CA892-7D09-F240-8E73-C7841D0DC4E3}" type="datetimeFigureOut">
              <a:rPr lang="fr-FR" smtClean="0"/>
              <a:t>30/11/2021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76392D6-B617-6847-B270-E485B6A580F9}" type="slidenum">
              <a:rPr lang="fr-FR" smtClean="0"/>
              <a:t>‹N°›</a:t>
            </a:fld>
            <a:endParaRPr lang="fr-FR"/>
          </a:p>
        </p:txBody>
      </p:sp>
    </p:spTree>
    <p:extLst>
      <p:ext uri="{BB962C8B-B14F-4D97-AF65-F5344CB8AC3E}">
        <p14:creationId xmlns:p14="http://schemas.microsoft.com/office/powerpoint/2010/main" val="50445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CA892-7D09-F240-8E73-C7841D0DC4E3}" type="datetimeFigureOut">
              <a:rPr lang="fr-FR" smtClean="0"/>
              <a:t>30/11/2021</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6392D6-B617-6847-B270-E485B6A580F9}" type="slidenum">
              <a:rPr lang="fr-FR" smtClean="0"/>
              <a:t>‹N°›</a:t>
            </a:fld>
            <a:endParaRPr lang="fr-FR"/>
          </a:p>
        </p:txBody>
      </p:sp>
    </p:spTree>
    <p:extLst>
      <p:ext uri="{BB962C8B-B14F-4D97-AF65-F5344CB8AC3E}">
        <p14:creationId xmlns:p14="http://schemas.microsoft.com/office/powerpoint/2010/main" val="1256816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file:///verset/Gene&#768;se/2/5/TOB" TargetMode="External"/><Relationship Id="rId7" Type="http://schemas.openxmlformats.org/officeDocument/2006/relationships/hyperlink" Target="file:///verset/Gene&#768;se/2/9/TOB" TargetMode="External"/><Relationship Id="rId2" Type="http://schemas.openxmlformats.org/officeDocument/2006/relationships/hyperlink" Target="file:///verset/Gene&#768;se/2/4/NBS" TargetMode="External"/><Relationship Id="rId1" Type="http://schemas.openxmlformats.org/officeDocument/2006/relationships/slideLayout" Target="../slideLayouts/slideLayout2.xml"/><Relationship Id="rId6" Type="http://schemas.openxmlformats.org/officeDocument/2006/relationships/hyperlink" Target="file:///verset/Gene&#768;se/2/8/TOB" TargetMode="External"/><Relationship Id="rId5" Type="http://schemas.openxmlformats.org/officeDocument/2006/relationships/hyperlink" Target="file:///verset/Gene&#768;se/2/7/TOB" TargetMode="External"/><Relationship Id="rId4" Type="http://schemas.openxmlformats.org/officeDocument/2006/relationships/hyperlink" Target="file:///verset/Gene&#768;se/2/6/TOB"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file:///verset/Gene&#768;se/3/5/TOB" TargetMode="External"/><Relationship Id="rId3" Type="http://schemas.openxmlformats.org/officeDocument/2006/relationships/hyperlink" Target="file:///verset/Gene&#768;se/2/17/NBS" TargetMode="External"/><Relationship Id="rId7" Type="http://schemas.openxmlformats.org/officeDocument/2006/relationships/hyperlink" Target="file:///verset/Gene&#768;se/3/4/TOB" TargetMode="External"/><Relationship Id="rId2" Type="http://schemas.openxmlformats.org/officeDocument/2006/relationships/hyperlink" Target="file:///verset/Gene&#768;se/2/16/NBS" TargetMode="External"/><Relationship Id="rId1" Type="http://schemas.openxmlformats.org/officeDocument/2006/relationships/slideLayout" Target="../slideLayouts/slideLayout2.xml"/><Relationship Id="rId6" Type="http://schemas.openxmlformats.org/officeDocument/2006/relationships/hyperlink" Target="file:///verset/Gene&#768;se/3/3/TOB" TargetMode="External"/><Relationship Id="rId5" Type="http://schemas.openxmlformats.org/officeDocument/2006/relationships/hyperlink" Target="file:///verset/Gene&#768;se/3/2/TOB" TargetMode="External"/><Relationship Id="rId10" Type="http://schemas.openxmlformats.org/officeDocument/2006/relationships/hyperlink" Target="file:///verset/Gene&#768;se/3/7/TOB" TargetMode="External"/><Relationship Id="rId4" Type="http://schemas.openxmlformats.org/officeDocument/2006/relationships/hyperlink" Target="file:///verset/Gene&#768;se/3/1/TOB" TargetMode="External"/><Relationship Id="rId9" Type="http://schemas.openxmlformats.org/officeDocument/2006/relationships/hyperlink" Target="file:///verset/Gene&#768;se/3/6/TOB"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file:///verset/Gene&#768;se/3/22/TOB" TargetMode="External"/><Relationship Id="rId2" Type="http://schemas.openxmlformats.org/officeDocument/2006/relationships/hyperlink" Target="file:///verset/Gene&#768;se/3/22/NBS" TargetMode="External"/><Relationship Id="rId1" Type="http://schemas.openxmlformats.org/officeDocument/2006/relationships/slideLayout" Target="../slideLayouts/slideLayout2.xml"/><Relationship Id="rId5" Type="http://schemas.openxmlformats.org/officeDocument/2006/relationships/hyperlink" Target="file:///verset/Gene&#768;se/3/24/TOB" TargetMode="External"/><Relationship Id="rId4" Type="http://schemas.openxmlformats.org/officeDocument/2006/relationships/hyperlink" Target="file:///verset/Gene&#768;se/3/23/TOB"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file:///verset/Gene&#768;se/3/8/TOB"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254242-B100-AD4E-8914-6760EA144BBB}"/>
              </a:ext>
            </a:extLst>
          </p:cNvPr>
          <p:cNvSpPr>
            <a:spLocks noGrp="1"/>
          </p:cNvSpPr>
          <p:nvPr>
            <p:ph type="ctrTitle"/>
          </p:nvPr>
        </p:nvSpPr>
        <p:spPr>
          <a:xfrm>
            <a:off x="874059" y="2724617"/>
            <a:ext cx="7772400" cy="2387600"/>
          </a:xfrm>
        </p:spPr>
        <p:txBody>
          <a:bodyPr/>
          <a:lstStyle/>
          <a:p>
            <a:r>
              <a:rPr lang="fr-FR" dirty="0"/>
              <a:t>Adam et Eve</a:t>
            </a:r>
          </a:p>
        </p:txBody>
      </p:sp>
      <p:sp>
        <p:nvSpPr>
          <p:cNvPr id="3" name="Sous-titre 2">
            <a:extLst>
              <a:ext uri="{FF2B5EF4-FFF2-40B4-BE49-F238E27FC236}">
                <a16:creationId xmlns:a16="http://schemas.microsoft.com/office/drawing/2014/main" id="{47600BFE-FFAD-EE4C-8CA7-3A3EEFEFC1B7}"/>
              </a:ext>
            </a:extLst>
          </p:cNvPr>
          <p:cNvSpPr>
            <a:spLocks noGrp="1"/>
          </p:cNvSpPr>
          <p:nvPr>
            <p:ph type="subTitle" idx="1"/>
          </p:nvPr>
        </p:nvSpPr>
        <p:spPr>
          <a:xfrm>
            <a:off x="1142999" y="5258361"/>
            <a:ext cx="6858000" cy="1655762"/>
          </a:xfrm>
        </p:spPr>
        <p:txBody>
          <a:bodyPr/>
          <a:lstStyle/>
          <a:p>
            <a:r>
              <a:rPr lang="fr-FR" dirty="0"/>
              <a:t>Cycle d’étude biblique</a:t>
            </a:r>
          </a:p>
          <a:p>
            <a:r>
              <a:rPr lang="fr-FR" dirty="0"/>
              <a:t>Unité pastorale Notre Dame de Val Duchesse</a:t>
            </a:r>
          </a:p>
          <a:p>
            <a:r>
              <a:rPr lang="fr-FR" dirty="0"/>
              <a:t>25 novembre 2021</a:t>
            </a:r>
          </a:p>
        </p:txBody>
      </p:sp>
      <p:pic>
        <p:nvPicPr>
          <p:cNvPr id="10242" name="Picture 2">
            <a:extLst>
              <a:ext uri="{FF2B5EF4-FFF2-40B4-BE49-F238E27FC236}">
                <a16:creationId xmlns:a16="http://schemas.microsoft.com/office/drawing/2014/main" id="{DBABC091-F8B5-9C49-8338-A08AAC792F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890" y="0"/>
            <a:ext cx="5596219" cy="419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223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F4EDB7-92A0-0449-92C1-88729D0D1602}"/>
              </a:ext>
            </a:extLst>
          </p:cNvPr>
          <p:cNvSpPr>
            <a:spLocks noGrp="1"/>
          </p:cNvSpPr>
          <p:nvPr>
            <p:ph type="title"/>
          </p:nvPr>
        </p:nvSpPr>
        <p:spPr>
          <a:xfrm>
            <a:off x="628650" y="365127"/>
            <a:ext cx="7886700" cy="495486"/>
          </a:xfrm>
        </p:spPr>
        <p:txBody>
          <a:bodyPr>
            <a:normAutofit fontScale="90000"/>
          </a:bodyPr>
          <a:lstStyle/>
          <a:p>
            <a:pPr algn="ctr"/>
            <a:r>
              <a:rPr lang="fr-FR" dirty="0"/>
              <a:t>Plan</a:t>
            </a:r>
          </a:p>
        </p:txBody>
      </p:sp>
      <p:sp>
        <p:nvSpPr>
          <p:cNvPr id="3" name="Espace réservé du contenu 2">
            <a:extLst>
              <a:ext uri="{FF2B5EF4-FFF2-40B4-BE49-F238E27FC236}">
                <a16:creationId xmlns:a16="http://schemas.microsoft.com/office/drawing/2014/main" id="{D54C1384-1CC9-714F-90B2-9491A7CD8C10}"/>
              </a:ext>
            </a:extLst>
          </p:cNvPr>
          <p:cNvSpPr>
            <a:spLocks noGrp="1"/>
          </p:cNvSpPr>
          <p:nvPr>
            <p:ph idx="1"/>
          </p:nvPr>
        </p:nvSpPr>
        <p:spPr>
          <a:xfrm>
            <a:off x="736227" y="1775013"/>
            <a:ext cx="7886700" cy="2850775"/>
          </a:xfrm>
        </p:spPr>
        <p:txBody>
          <a:bodyPr/>
          <a:lstStyle/>
          <a:p>
            <a:pPr marL="514350" indent="-514350">
              <a:buFont typeface="+mj-lt"/>
              <a:buAutoNum type="arabicPeriod"/>
            </a:pPr>
            <a:r>
              <a:rPr lang="fr-FR" dirty="0"/>
              <a:t>Faire connaissance avec le texte</a:t>
            </a:r>
          </a:p>
          <a:p>
            <a:pPr marL="514350" indent="-514350">
              <a:buFont typeface="+mj-lt"/>
              <a:buAutoNum type="arabicPeriod"/>
            </a:pPr>
            <a:r>
              <a:rPr lang="fr-FR" dirty="0"/>
              <a:t>Des images et des messages</a:t>
            </a:r>
          </a:p>
          <a:p>
            <a:pPr marL="514350" indent="-514350">
              <a:buFont typeface="+mj-lt"/>
              <a:buAutoNum type="arabicPeriod"/>
            </a:pPr>
            <a:r>
              <a:rPr lang="fr-FR" dirty="0"/>
              <a:t>La perte de la présence naturelle de Dieu</a:t>
            </a:r>
          </a:p>
        </p:txBody>
      </p:sp>
    </p:spTree>
    <p:extLst>
      <p:ext uri="{BB962C8B-B14F-4D97-AF65-F5344CB8AC3E}">
        <p14:creationId xmlns:p14="http://schemas.microsoft.com/office/powerpoint/2010/main" val="203316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E168E-11F4-B641-A907-11642504500E}"/>
              </a:ext>
            </a:extLst>
          </p:cNvPr>
          <p:cNvSpPr>
            <a:spLocks noGrp="1"/>
          </p:cNvSpPr>
          <p:nvPr>
            <p:ph type="title"/>
          </p:nvPr>
        </p:nvSpPr>
        <p:spPr>
          <a:xfrm>
            <a:off x="628650" y="144182"/>
            <a:ext cx="7886700" cy="1046815"/>
          </a:xfrm>
        </p:spPr>
        <p:txBody>
          <a:bodyPr/>
          <a:lstStyle/>
          <a:p>
            <a:pPr algn="ctr"/>
            <a:r>
              <a:rPr lang="fr-FR" dirty="0"/>
              <a:t>Structure du récit</a:t>
            </a:r>
          </a:p>
        </p:txBody>
      </p:sp>
      <p:sp>
        <p:nvSpPr>
          <p:cNvPr id="3" name="Espace réservé du contenu 2">
            <a:extLst>
              <a:ext uri="{FF2B5EF4-FFF2-40B4-BE49-F238E27FC236}">
                <a16:creationId xmlns:a16="http://schemas.microsoft.com/office/drawing/2014/main" id="{CE47F149-2EC5-F442-B2BD-2710905F7162}"/>
              </a:ext>
            </a:extLst>
          </p:cNvPr>
          <p:cNvSpPr>
            <a:spLocks noGrp="1"/>
          </p:cNvSpPr>
          <p:nvPr>
            <p:ph idx="1"/>
          </p:nvPr>
        </p:nvSpPr>
        <p:spPr>
          <a:xfrm>
            <a:off x="341218" y="1358153"/>
            <a:ext cx="8461563" cy="4778469"/>
          </a:xfrm>
        </p:spPr>
        <p:txBody>
          <a:bodyPr>
            <a:normAutofit/>
          </a:bodyPr>
          <a:lstStyle/>
          <a:p>
            <a:pPr marL="0" indent="0">
              <a:buNone/>
            </a:pPr>
            <a:r>
              <a:rPr lang="fr-BE" sz="2400" b="1" dirty="0"/>
              <a:t>A situation initiale </a:t>
            </a:r>
            <a:r>
              <a:rPr lang="fr-BE" sz="2400" dirty="0"/>
              <a:t>: Adam placé dans le jardin ; arbres (2.4-17)</a:t>
            </a:r>
          </a:p>
          <a:p>
            <a:pPr marL="457200" lvl="1" indent="0">
              <a:buNone/>
            </a:pPr>
            <a:r>
              <a:rPr lang="fr-BE" b="1" dirty="0"/>
              <a:t>B rapports entre les êtres </a:t>
            </a:r>
            <a:r>
              <a:rPr lang="fr-BE" dirty="0"/>
              <a:t>(animaux nommés par l’homme ; homme/femme) (2.18-25)</a:t>
            </a:r>
          </a:p>
          <a:p>
            <a:pPr marL="914400" lvl="2" indent="0">
              <a:buNone/>
            </a:pPr>
            <a:r>
              <a:rPr lang="fr-BE" sz="2400" b="1" dirty="0"/>
              <a:t>C dialogue serpent/femme </a:t>
            </a:r>
            <a:r>
              <a:rPr lang="fr-BE" sz="2400" dirty="0"/>
              <a:t>au sujet de l’arbre de la connaissance (3.1-7)</a:t>
            </a:r>
          </a:p>
          <a:p>
            <a:pPr marL="914400" lvl="2" indent="0">
              <a:buNone/>
            </a:pPr>
            <a:r>
              <a:rPr lang="fr-BE" sz="2400" b="1" dirty="0"/>
              <a:t>C’ dialogue Dieu/homme et femme</a:t>
            </a:r>
            <a:r>
              <a:rPr lang="fr-BE" sz="2400" dirty="0"/>
              <a:t> au sujet de l’arbre de la connaissance (3.8-13)</a:t>
            </a:r>
          </a:p>
          <a:p>
            <a:pPr marL="457200" lvl="1" indent="0">
              <a:buNone/>
            </a:pPr>
            <a:r>
              <a:rPr lang="fr-BE" b="1" dirty="0"/>
              <a:t>B’ altération des rapports entre les êtres </a:t>
            </a:r>
            <a:r>
              <a:rPr lang="fr-BE" dirty="0"/>
              <a:t>(hostilité serpent/femme ; femme nommée par homme ; domination homme/femme) (3.14-21)</a:t>
            </a:r>
          </a:p>
          <a:p>
            <a:pPr marL="0" indent="0">
              <a:buNone/>
            </a:pPr>
            <a:r>
              <a:rPr lang="fr-BE" sz="2400" b="1" dirty="0"/>
              <a:t>A’ situation finale </a:t>
            </a:r>
            <a:r>
              <a:rPr lang="fr-BE" sz="2400" dirty="0"/>
              <a:t>: humains expulsés du jardin ; arbre de vie (3.22-24)</a:t>
            </a:r>
          </a:p>
          <a:p>
            <a:pPr marL="0" indent="0">
              <a:buNone/>
            </a:pPr>
            <a:endParaRPr lang="fr-FR" sz="2400" dirty="0"/>
          </a:p>
        </p:txBody>
      </p:sp>
    </p:spTree>
    <p:extLst>
      <p:ext uri="{BB962C8B-B14F-4D97-AF65-F5344CB8AC3E}">
        <p14:creationId xmlns:p14="http://schemas.microsoft.com/office/powerpoint/2010/main" val="385917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E168E-11F4-B641-A907-11642504500E}"/>
              </a:ext>
            </a:extLst>
          </p:cNvPr>
          <p:cNvSpPr>
            <a:spLocks noGrp="1"/>
          </p:cNvSpPr>
          <p:nvPr>
            <p:ph type="title"/>
          </p:nvPr>
        </p:nvSpPr>
        <p:spPr>
          <a:xfrm>
            <a:off x="628650" y="144182"/>
            <a:ext cx="7886700" cy="1046815"/>
          </a:xfrm>
        </p:spPr>
        <p:txBody>
          <a:bodyPr/>
          <a:lstStyle/>
          <a:p>
            <a:pPr algn="ctr"/>
            <a:r>
              <a:rPr lang="fr-FR" dirty="0"/>
              <a:t>Structure du récit</a:t>
            </a:r>
          </a:p>
        </p:txBody>
      </p:sp>
      <p:sp>
        <p:nvSpPr>
          <p:cNvPr id="3" name="Espace réservé du contenu 2">
            <a:extLst>
              <a:ext uri="{FF2B5EF4-FFF2-40B4-BE49-F238E27FC236}">
                <a16:creationId xmlns:a16="http://schemas.microsoft.com/office/drawing/2014/main" id="{CE47F149-2EC5-F442-B2BD-2710905F7162}"/>
              </a:ext>
            </a:extLst>
          </p:cNvPr>
          <p:cNvSpPr>
            <a:spLocks noGrp="1"/>
          </p:cNvSpPr>
          <p:nvPr>
            <p:ph idx="1"/>
          </p:nvPr>
        </p:nvSpPr>
        <p:spPr>
          <a:xfrm>
            <a:off x="341218" y="1358153"/>
            <a:ext cx="8461563" cy="4778469"/>
          </a:xfrm>
        </p:spPr>
        <p:txBody>
          <a:bodyPr>
            <a:normAutofit/>
          </a:bodyPr>
          <a:lstStyle/>
          <a:p>
            <a:pPr marL="0" indent="0">
              <a:buNone/>
            </a:pPr>
            <a:r>
              <a:rPr lang="fr-BE" sz="2400" b="1" dirty="0">
                <a:solidFill>
                  <a:srgbClr val="FF0000"/>
                </a:solidFill>
              </a:rPr>
              <a:t>A situation initiale </a:t>
            </a:r>
            <a:r>
              <a:rPr lang="fr-BE" sz="2400" dirty="0">
                <a:solidFill>
                  <a:srgbClr val="FF0000"/>
                </a:solidFill>
              </a:rPr>
              <a:t>: Adam placé dans le jardin ; arbres (2.4-17)</a:t>
            </a:r>
          </a:p>
          <a:p>
            <a:pPr marL="457200" lvl="1" indent="0">
              <a:buNone/>
            </a:pPr>
            <a:r>
              <a:rPr lang="fr-BE" b="1" dirty="0"/>
              <a:t>B rapports entre les êtres </a:t>
            </a:r>
            <a:r>
              <a:rPr lang="fr-BE" dirty="0"/>
              <a:t>(animaux nommés par l’homme ; homme/femme) (2.18-25)</a:t>
            </a:r>
          </a:p>
          <a:p>
            <a:pPr marL="914400" lvl="2" indent="0">
              <a:buNone/>
            </a:pPr>
            <a:r>
              <a:rPr lang="fr-BE" sz="2400" b="1" dirty="0"/>
              <a:t>C dialogue serpent/femme </a:t>
            </a:r>
            <a:r>
              <a:rPr lang="fr-BE" sz="2400" dirty="0"/>
              <a:t>au sujet de l’arbre de la connaissance (3.1-7)</a:t>
            </a:r>
          </a:p>
          <a:p>
            <a:pPr marL="914400" lvl="2" indent="0">
              <a:buNone/>
            </a:pPr>
            <a:r>
              <a:rPr lang="fr-BE" sz="2400" b="1" dirty="0"/>
              <a:t>C’ dialogue Dieu/homme et femme</a:t>
            </a:r>
            <a:r>
              <a:rPr lang="fr-BE" sz="2400" dirty="0"/>
              <a:t> au sujet de l’arbre de la connaissance (3.8-13)</a:t>
            </a:r>
          </a:p>
          <a:p>
            <a:pPr marL="457200" lvl="1" indent="0">
              <a:buNone/>
            </a:pPr>
            <a:r>
              <a:rPr lang="fr-BE" b="1" dirty="0"/>
              <a:t>B’ altération des rapports entre les êtres </a:t>
            </a:r>
            <a:r>
              <a:rPr lang="fr-BE" dirty="0"/>
              <a:t>(hostilité serpent/femme ; femme nommée par homme ; domination homme/femme) (3.14-21)</a:t>
            </a:r>
          </a:p>
          <a:p>
            <a:pPr marL="0" indent="0">
              <a:buNone/>
            </a:pPr>
            <a:r>
              <a:rPr lang="fr-BE" sz="2400" b="1" dirty="0"/>
              <a:t>A’ situation finale </a:t>
            </a:r>
            <a:r>
              <a:rPr lang="fr-BE" sz="2400" dirty="0"/>
              <a:t>: humains expulsés du jardin ; arbre de vie (3.22-24)</a:t>
            </a:r>
          </a:p>
          <a:p>
            <a:pPr marL="0" indent="0">
              <a:buNone/>
            </a:pPr>
            <a:endParaRPr lang="fr-FR" sz="2400" dirty="0"/>
          </a:p>
        </p:txBody>
      </p:sp>
    </p:spTree>
    <p:extLst>
      <p:ext uri="{BB962C8B-B14F-4D97-AF65-F5344CB8AC3E}">
        <p14:creationId xmlns:p14="http://schemas.microsoft.com/office/powerpoint/2010/main" val="96805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30038F-438D-1843-A0CB-7C534A8F5DE1}"/>
              </a:ext>
            </a:extLst>
          </p:cNvPr>
          <p:cNvSpPr>
            <a:spLocks noGrp="1"/>
          </p:cNvSpPr>
          <p:nvPr>
            <p:ph type="title"/>
          </p:nvPr>
        </p:nvSpPr>
        <p:spPr>
          <a:xfrm>
            <a:off x="628650" y="285376"/>
            <a:ext cx="7886700" cy="791321"/>
          </a:xfrm>
        </p:spPr>
        <p:txBody>
          <a:bodyPr/>
          <a:lstStyle/>
          <a:p>
            <a:pPr algn="ctr"/>
            <a:r>
              <a:rPr lang="fr-FR" dirty="0"/>
              <a:t>La création d’Adam</a:t>
            </a:r>
          </a:p>
        </p:txBody>
      </p:sp>
      <p:sp>
        <p:nvSpPr>
          <p:cNvPr id="3" name="Espace réservé du contenu 2">
            <a:extLst>
              <a:ext uri="{FF2B5EF4-FFF2-40B4-BE49-F238E27FC236}">
                <a16:creationId xmlns:a16="http://schemas.microsoft.com/office/drawing/2014/main" id="{2B908905-A23F-294A-99C7-5EF608343934}"/>
              </a:ext>
            </a:extLst>
          </p:cNvPr>
          <p:cNvSpPr>
            <a:spLocks noGrp="1"/>
          </p:cNvSpPr>
          <p:nvPr>
            <p:ph idx="1"/>
          </p:nvPr>
        </p:nvSpPr>
        <p:spPr>
          <a:xfrm>
            <a:off x="628649" y="1183340"/>
            <a:ext cx="8125385" cy="5389283"/>
          </a:xfrm>
        </p:spPr>
        <p:txBody>
          <a:bodyPr>
            <a:normAutofit fontScale="92500" lnSpcReduction="10000"/>
          </a:bodyPr>
          <a:lstStyle/>
          <a:p>
            <a:pPr marL="0" indent="0">
              <a:buNone/>
            </a:pPr>
            <a:r>
              <a:rPr lang="fr-BE" b="1" dirty="0">
                <a:hlinkClick r:id="rId2"/>
              </a:rPr>
              <a:t>Genèse 2,4-9</a:t>
            </a:r>
          </a:p>
          <a:p>
            <a:pPr marL="0" indent="0">
              <a:buNone/>
            </a:pPr>
            <a:r>
              <a:rPr lang="fr-BE" dirty="0"/>
              <a:t>Le jour où le SEIGNEUR Dieu fit la terre et le ciel, </a:t>
            </a:r>
            <a:r>
              <a:rPr lang="fr-BE" b="1" dirty="0">
                <a:hlinkClick r:id="rId3"/>
              </a:rPr>
              <a:t>5</a:t>
            </a:r>
            <a:r>
              <a:rPr lang="fr-BE" dirty="0"/>
              <a:t>il n’y avait encore sur la terre aucun arbuste des champs, et aucune herbe des champs n’avait encore germé, car le SEIGNEUR Dieu n’avait pas fait pleuvoir sur la terre et il n’y avait pas d’homme pour cultiver le sol ; </a:t>
            </a:r>
            <a:r>
              <a:rPr lang="fr-BE" b="1" dirty="0">
                <a:hlinkClick r:id="rId4"/>
              </a:rPr>
              <a:t>6</a:t>
            </a:r>
            <a:r>
              <a:rPr lang="fr-BE" dirty="0"/>
              <a:t>mais un flux montait de la terre et irriguait toute la surface du sol. </a:t>
            </a:r>
          </a:p>
          <a:p>
            <a:pPr marL="0" indent="0">
              <a:buNone/>
            </a:pPr>
            <a:r>
              <a:rPr lang="fr-BE" b="1" dirty="0">
                <a:solidFill>
                  <a:srgbClr val="FF0000"/>
                </a:solidFill>
                <a:hlinkClick r:id="rId5">
                  <a:extLst>
                    <a:ext uri="{A12FA001-AC4F-418D-AE19-62706E023703}">
                      <ahyp:hlinkClr xmlns:ahyp="http://schemas.microsoft.com/office/drawing/2018/hyperlinkcolor" val="tx"/>
                    </a:ext>
                  </a:extLst>
                </a:hlinkClick>
              </a:rPr>
              <a:t>7</a:t>
            </a:r>
            <a:r>
              <a:rPr lang="fr-BE" dirty="0">
                <a:solidFill>
                  <a:srgbClr val="FF0000"/>
                </a:solidFill>
              </a:rPr>
              <a:t>Le SEIGNEUR Dieu modela l’homme avec de la poussière prise du sol</a:t>
            </a:r>
            <a:r>
              <a:rPr lang="fr-BE" dirty="0"/>
              <a:t>. Il insuffla dans ses narines l’haleine de vie, et l’homme devint un être vivant. </a:t>
            </a:r>
          </a:p>
          <a:p>
            <a:pPr marL="0" indent="0">
              <a:buNone/>
            </a:pPr>
            <a:r>
              <a:rPr lang="fr-BE" b="1" dirty="0">
                <a:hlinkClick r:id="rId6"/>
              </a:rPr>
              <a:t>8</a:t>
            </a:r>
            <a:r>
              <a:rPr lang="fr-BE" dirty="0"/>
              <a:t>Le SEIGNEUR Dieu planta un jardin en Eden, à l’orient, et il y plaça l’homme qu’il avait formé. </a:t>
            </a:r>
            <a:r>
              <a:rPr lang="fr-BE" b="1" dirty="0">
                <a:hlinkClick r:id="rId7"/>
              </a:rPr>
              <a:t>9</a:t>
            </a:r>
            <a:r>
              <a:rPr lang="fr-BE" dirty="0"/>
              <a:t>Le SEIGNEUR Dieu fit germer du sol tout arbre d’aspect attrayant et bon à manger, </a:t>
            </a:r>
            <a:r>
              <a:rPr lang="fr-BE" dirty="0">
                <a:solidFill>
                  <a:srgbClr val="FF0000"/>
                </a:solidFill>
              </a:rPr>
              <a:t>l’arbre de vie </a:t>
            </a:r>
            <a:r>
              <a:rPr lang="fr-BE" dirty="0"/>
              <a:t>au milieu du jardin et </a:t>
            </a:r>
            <a:r>
              <a:rPr lang="fr-BE" dirty="0">
                <a:solidFill>
                  <a:srgbClr val="FF0000"/>
                </a:solidFill>
              </a:rPr>
              <a:t>l’arbre de la connaissance de ce qui est bon ou mauvais</a:t>
            </a:r>
            <a:r>
              <a:rPr lang="fr-BE" dirty="0"/>
              <a:t>.</a:t>
            </a:r>
          </a:p>
          <a:p>
            <a:pPr marL="0" indent="0">
              <a:buNone/>
            </a:pPr>
            <a:endParaRPr lang="fr-FR" dirty="0"/>
          </a:p>
        </p:txBody>
      </p:sp>
    </p:spTree>
    <p:extLst>
      <p:ext uri="{BB962C8B-B14F-4D97-AF65-F5344CB8AC3E}">
        <p14:creationId xmlns:p14="http://schemas.microsoft.com/office/powerpoint/2010/main" val="2863596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2B9BE8-3A2A-A249-992F-1C369107259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3D7D8E2-5D38-F14B-B4DD-ADA5CA818733}"/>
              </a:ext>
            </a:extLst>
          </p:cNvPr>
          <p:cNvSpPr>
            <a:spLocks noGrp="1"/>
          </p:cNvSpPr>
          <p:nvPr>
            <p:ph idx="1"/>
          </p:nvPr>
        </p:nvSpPr>
        <p:spPr/>
        <p:txBody>
          <a:bodyPr/>
          <a:lstStyle/>
          <a:p>
            <a:endParaRPr lang="fr-FR"/>
          </a:p>
        </p:txBody>
      </p:sp>
      <p:pic>
        <p:nvPicPr>
          <p:cNvPr id="12290" name="Picture 2">
            <a:extLst>
              <a:ext uri="{FF2B5EF4-FFF2-40B4-BE49-F238E27FC236}">
                <a16:creationId xmlns:a16="http://schemas.microsoft.com/office/drawing/2014/main" id="{5B8425A5-21D0-F044-B338-A6877CAC7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741" y="0"/>
            <a:ext cx="11053482" cy="713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71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AD8D03-ECA6-6D4A-87AC-7461FD20DF4C}"/>
              </a:ext>
            </a:extLst>
          </p:cNvPr>
          <p:cNvSpPr>
            <a:spLocks noGrp="1"/>
          </p:cNvSpPr>
          <p:nvPr>
            <p:ph type="title"/>
          </p:nvPr>
        </p:nvSpPr>
        <p:spPr>
          <a:xfrm>
            <a:off x="628650" y="-280332"/>
            <a:ext cx="7886700" cy="1325563"/>
          </a:xfrm>
        </p:spPr>
        <p:txBody>
          <a:bodyPr>
            <a:normAutofit/>
          </a:bodyPr>
          <a:lstStyle/>
          <a:p>
            <a:pPr algn="ctr"/>
            <a:r>
              <a:rPr lang="fr-FR" sz="3200" dirty="0"/>
              <a:t>Une tablette de l’épopée de Gilgamesh</a:t>
            </a:r>
          </a:p>
        </p:txBody>
      </p:sp>
      <p:pic>
        <p:nvPicPr>
          <p:cNvPr id="5" name="Espace réservé du contenu 4">
            <a:extLst>
              <a:ext uri="{FF2B5EF4-FFF2-40B4-BE49-F238E27FC236}">
                <a16:creationId xmlns:a16="http://schemas.microsoft.com/office/drawing/2014/main" id="{313BDBD9-8D46-8A44-9F4F-10165C36FEB4}"/>
              </a:ext>
            </a:extLst>
          </p:cNvPr>
          <p:cNvPicPr>
            <a:picLocks noGrp="1" noChangeAspect="1"/>
          </p:cNvPicPr>
          <p:nvPr>
            <p:ph idx="1"/>
          </p:nvPr>
        </p:nvPicPr>
        <p:blipFill>
          <a:blip r:embed="rId2"/>
          <a:stretch>
            <a:fillRect/>
          </a:stretch>
        </p:blipFill>
        <p:spPr>
          <a:xfrm>
            <a:off x="628650" y="685028"/>
            <a:ext cx="8138832" cy="6150721"/>
          </a:xfrm>
        </p:spPr>
      </p:pic>
    </p:spTree>
    <p:extLst>
      <p:ext uri="{BB962C8B-B14F-4D97-AF65-F5344CB8AC3E}">
        <p14:creationId xmlns:p14="http://schemas.microsoft.com/office/powerpoint/2010/main" val="1883394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437336596"/>
              </p:ext>
            </p:extLst>
          </p:nvPr>
        </p:nvGraphicFramePr>
        <p:xfrm>
          <a:off x="67235" y="819378"/>
          <a:ext cx="9009529" cy="5219244"/>
        </p:xfrm>
        <a:graphic>
          <a:graphicData uri="http://schemas.openxmlformats.org/drawingml/2006/table">
            <a:tbl>
              <a:tblPr firstRow="1" bandRow="1">
                <a:tableStyleId>{5C22544A-7EE6-4342-B048-85BDC9FD1C3A}</a:tableStyleId>
              </a:tblPr>
              <a:tblGrid>
                <a:gridCol w="2376293">
                  <a:extLst>
                    <a:ext uri="{9D8B030D-6E8A-4147-A177-3AD203B41FA5}">
                      <a16:colId xmlns:a16="http://schemas.microsoft.com/office/drawing/2014/main" val="20000"/>
                    </a:ext>
                  </a:extLst>
                </a:gridCol>
                <a:gridCol w="6633236">
                  <a:extLst>
                    <a:ext uri="{9D8B030D-6E8A-4147-A177-3AD203B41FA5}">
                      <a16:colId xmlns:a16="http://schemas.microsoft.com/office/drawing/2014/main" val="20001"/>
                    </a:ext>
                  </a:extLst>
                </a:gridCol>
              </a:tblGrid>
              <a:tr h="482678">
                <a:tc>
                  <a:txBody>
                    <a:bodyPr/>
                    <a:lstStyle/>
                    <a:p>
                      <a:pPr algn="ctr">
                        <a:lnSpc>
                          <a:spcPct val="115000"/>
                        </a:lnSpc>
                        <a:spcAft>
                          <a:spcPts val="0"/>
                        </a:spcAft>
                      </a:pPr>
                      <a:r>
                        <a:rPr lang="fr-FR" sz="2000" dirty="0">
                          <a:solidFill>
                            <a:schemeClr val="tx1"/>
                          </a:solidFill>
                          <a:latin typeface="Times New Roman"/>
                          <a:ea typeface="Calibri"/>
                          <a:cs typeface="Arial"/>
                        </a:rPr>
                        <a:t>textes</a:t>
                      </a:r>
                      <a:endParaRPr lang="fr-FR" sz="2000" dirty="0">
                        <a:solidFill>
                          <a:schemeClr val="tx1"/>
                        </a:solidFill>
                        <a:latin typeface="Calibri"/>
                        <a:ea typeface="Calibri"/>
                        <a:cs typeface="Arial"/>
                      </a:endParaRPr>
                    </a:p>
                  </a:txBody>
                  <a:tcPr marL="68580" marR="68580" marT="0" marB="0"/>
                </a:tc>
                <a:tc>
                  <a:txBody>
                    <a:bodyPr/>
                    <a:lstStyle/>
                    <a:p>
                      <a:pPr algn="ctr">
                        <a:lnSpc>
                          <a:spcPct val="115000"/>
                        </a:lnSpc>
                        <a:spcAft>
                          <a:spcPts val="0"/>
                        </a:spcAft>
                      </a:pPr>
                      <a:r>
                        <a:rPr lang="fr-FR" sz="2000" dirty="0">
                          <a:solidFill>
                            <a:schemeClr val="tx1"/>
                          </a:solidFill>
                          <a:latin typeface="Times New Roman"/>
                          <a:ea typeface="Calibri"/>
                          <a:cs typeface="Arial"/>
                        </a:rPr>
                        <a:t>thèmes</a:t>
                      </a:r>
                      <a:endParaRPr lang="fr-FR" sz="2000" dirty="0">
                        <a:solidFill>
                          <a:schemeClr val="tx1"/>
                        </a:solidFill>
                        <a:latin typeface="Calibri"/>
                        <a:ea typeface="Calibri"/>
                        <a:cs typeface="Arial"/>
                      </a:endParaRPr>
                    </a:p>
                  </a:txBody>
                  <a:tcPr marL="68580" marR="68580" marT="0" marB="0"/>
                </a:tc>
                <a:extLst>
                  <a:ext uri="{0D108BD9-81ED-4DB2-BD59-A6C34878D82A}">
                    <a16:rowId xmlns:a16="http://schemas.microsoft.com/office/drawing/2014/main" val="10000"/>
                  </a:ext>
                </a:extLst>
              </a:tr>
              <a:tr h="1023484">
                <a:tc>
                  <a:txBody>
                    <a:bodyPr/>
                    <a:lstStyle/>
                    <a:p>
                      <a:pPr algn="l">
                        <a:lnSpc>
                          <a:spcPct val="115000"/>
                        </a:lnSpc>
                        <a:spcAft>
                          <a:spcPts val="0"/>
                        </a:spcAft>
                      </a:pPr>
                      <a:r>
                        <a:rPr lang="en-US" sz="2000" i="1" dirty="0" err="1">
                          <a:latin typeface="Times New Roman"/>
                          <a:ea typeface="Calibri"/>
                          <a:cs typeface="Arial"/>
                        </a:rPr>
                        <a:t>Epopée</a:t>
                      </a:r>
                      <a:r>
                        <a:rPr lang="en-US" sz="2000" i="1" dirty="0">
                          <a:latin typeface="Times New Roman"/>
                          <a:ea typeface="Calibri"/>
                          <a:cs typeface="Arial"/>
                        </a:rPr>
                        <a:t> de Gilgamesh </a:t>
                      </a:r>
                    </a:p>
                  </a:txBody>
                  <a:tcPr marL="68580" marR="68580" marT="0" marB="0"/>
                </a:tc>
                <a:tc>
                  <a:txBody>
                    <a:bodyPr/>
                    <a:lstStyle/>
                    <a:p>
                      <a:pPr algn="just">
                        <a:lnSpc>
                          <a:spcPct val="115000"/>
                        </a:lnSpc>
                        <a:spcAft>
                          <a:spcPts val="0"/>
                        </a:spcAft>
                      </a:pPr>
                      <a:r>
                        <a:rPr lang="fr-FR" sz="2000" dirty="0">
                          <a:latin typeface="Times New Roman"/>
                          <a:ea typeface="Calibri"/>
                          <a:cs typeface="Arial"/>
                        </a:rPr>
                        <a:t>- </a:t>
                      </a:r>
                      <a:r>
                        <a:rPr lang="fr-FR" sz="2000" dirty="0" err="1">
                          <a:latin typeface="Times New Roman"/>
                          <a:ea typeface="Calibri"/>
                          <a:cs typeface="Arial"/>
                        </a:rPr>
                        <a:t>Enkidou</a:t>
                      </a:r>
                      <a:r>
                        <a:rPr lang="fr-FR" sz="2000" dirty="0">
                          <a:latin typeface="Times New Roman"/>
                          <a:ea typeface="Calibri"/>
                          <a:cs typeface="Arial"/>
                        </a:rPr>
                        <a:t>, ami de Gilgamesh, est formé à partir d’argile</a:t>
                      </a:r>
                      <a:endParaRPr lang="fr-FR" sz="2000" dirty="0">
                        <a:latin typeface="Calibri"/>
                        <a:ea typeface="Calibri"/>
                        <a:cs typeface="Arial"/>
                      </a:endParaRPr>
                    </a:p>
                  </a:txBody>
                  <a:tcPr marL="68580" marR="68580" marT="0" marB="0"/>
                </a:tc>
                <a:extLst>
                  <a:ext uri="{0D108BD9-81ED-4DB2-BD59-A6C34878D82A}">
                    <a16:rowId xmlns:a16="http://schemas.microsoft.com/office/drawing/2014/main" val="1614120854"/>
                  </a:ext>
                </a:extLst>
              </a:tr>
              <a:tr h="1023484">
                <a:tc>
                  <a:txBody>
                    <a:bodyPr/>
                    <a:lstStyle/>
                    <a:p>
                      <a:pPr algn="l">
                        <a:lnSpc>
                          <a:spcPct val="115000"/>
                        </a:lnSpc>
                        <a:spcAft>
                          <a:spcPts val="0"/>
                        </a:spcAft>
                      </a:pPr>
                      <a:r>
                        <a:rPr lang="fr-FR" sz="2000" i="1" dirty="0">
                          <a:latin typeface="Times New Roman"/>
                          <a:ea typeface="Calibri"/>
                          <a:cs typeface="Arial"/>
                        </a:rPr>
                        <a:t>Louange de la houe </a:t>
                      </a:r>
                      <a:endParaRPr lang="fr-FR" sz="2000" i="1" dirty="0">
                        <a:latin typeface="Calibri"/>
                        <a:ea typeface="Calibri"/>
                        <a:cs typeface="Arial"/>
                      </a:endParaRPr>
                    </a:p>
                  </a:txBody>
                  <a:tcPr marL="68580" marR="68580" marT="0" marB="0"/>
                </a:tc>
                <a:tc>
                  <a:txBody>
                    <a:bodyPr/>
                    <a:lstStyle/>
                    <a:p>
                      <a:pPr algn="just">
                        <a:lnSpc>
                          <a:spcPct val="115000"/>
                        </a:lnSpc>
                        <a:spcAft>
                          <a:spcPts val="0"/>
                        </a:spcAft>
                      </a:pPr>
                      <a:r>
                        <a:rPr lang="fr-FR" sz="2000" dirty="0">
                          <a:latin typeface="Times New Roman"/>
                          <a:ea typeface="Calibri"/>
                          <a:cs typeface="Arial"/>
                        </a:rPr>
                        <a:t>- Les humains sortent de terre</a:t>
                      </a:r>
                      <a:endParaRPr lang="fr-FR" sz="2000" dirty="0">
                        <a:latin typeface="Calibri"/>
                        <a:ea typeface="Calibri"/>
                        <a:cs typeface="Arial"/>
                      </a:endParaRPr>
                    </a:p>
                    <a:p>
                      <a:pPr algn="just">
                        <a:lnSpc>
                          <a:spcPct val="115000"/>
                        </a:lnSpc>
                        <a:spcAft>
                          <a:spcPts val="0"/>
                        </a:spcAft>
                      </a:pPr>
                      <a:r>
                        <a:rPr lang="fr-FR" sz="2000" dirty="0">
                          <a:latin typeface="Times New Roman"/>
                          <a:ea typeface="Calibri"/>
                          <a:cs typeface="Arial"/>
                        </a:rPr>
                        <a:t>- Un dieu « met au moule à briques le commencement de l’humanité »</a:t>
                      </a:r>
                      <a:endParaRPr lang="fr-FR" sz="2000" dirty="0">
                        <a:latin typeface="Calibri"/>
                        <a:ea typeface="Calibri"/>
                        <a:cs typeface="Arial"/>
                      </a:endParaRPr>
                    </a:p>
                  </a:txBody>
                  <a:tcPr marL="68580" marR="68580" marT="0" marB="0"/>
                </a:tc>
                <a:extLst>
                  <a:ext uri="{0D108BD9-81ED-4DB2-BD59-A6C34878D82A}">
                    <a16:rowId xmlns:a16="http://schemas.microsoft.com/office/drawing/2014/main" val="10002"/>
                  </a:ext>
                </a:extLst>
              </a:tr>
              <a:tr h="482678">
                <a:tc>
                  <a:txBody>
                    <a:bodyPr/>
                    <a:lstStyle/>
                    <a:p>
                      <a:pPr algn="l">
                        <a:lnSpc>
                          <a:spcPct val="115000"/>
                        </a:lnSpc>
                        <a:spcAft>
                          <a:spcPts val="0"/>
                        </a:spcAft>
                      </a:pPr>
                      <a:r>
                        <a:rPr lang="fr-FR" sz="2000" i="1" dirty="0">
                          <a:latin typeface="Times New Roman"/>
                          <a:ea typeface="Calibri"/>
                          <a:cs typeface="Arial"/>
                        </a:rPr>
                        <a:t>Enki et </a:t>
                      </a:r>
                      <a:r>
                        <a:rPr lang="fr-FR" sz="2000" i="1" dirty="0" err="1">
                          <a:latin typeface="Times New Roman"/>
                          <a:ea typeface="Calibri"/>
                          <a:cs typeface="Arial"/>
                        </a:rPr>
                        <a:t>Ninmah</a:t>
                      </a:r>
                      <a:r>
                        <a:rPr lang="fr-FR" sz="2000" i="1" dirty="0">
                          <a:latin typeface="Times New Roman"/>
                          <a:ea typeface="Calibri"/>
                          <a:cs typeface="Arial"/>
                        </a:rPr>
                        <a:t> </a:t>
                      </a:r>
                      <a:endParaRPr lang="fr-FR" sz="2000" i="1" dirty="0">
                        <a:latin typeface="Calibri"/>
                        <a:ea typeface="Calibri"/>
                        <a:cs typeface="Arial"/>
                      </a:endParaRPr>
                    </a:p>
                  </a:txBody>
                  <a:tcPr marL="68580" marR="68580" marT="0" marB="0"/>
                </a:tc>
                <a:tc>
                  <a:txBody>
                    <a:bodyPr/>
                    <a:lstStyle/>
                    <a:p>
                      <a:pPr algn="just">
                        <a:lnSpc>
                          <a:spcPct val="115000"/>
                        </a:lnSpc>
                        <a:spcAft>
                          <a:spcPts val="0"/>
                        </a:spcAft>
                      </a:pPr>
                      <a:r>
                        <a:rPr lang="fr-FR" sz="2000" dirty="0">
                          <a:latin typeface="Times New Roman"/>
                          <a:ea typeface="Calibri"/>
                          <a:cs typeface="Arial"/>
                        </a:rPr>
                        <a:t>Enki et </a:t>
                      </a:r>
                      <a:r>
                        <a:rPr lang="fr-FR" sz="2000" dirty="0" err="1">
                          <a:latin typeface="Times New Roman"/>
                          <a:ea typeface="Calibri"/>
                          <a:cs typeface="Arial"/>
                        </a:rPr>
                        <a:t>Ninmah</a:t>
                      </a:r>
                      <a:r>
                        <a:rPr lang="fr-FR" sz="2000" dirty="0">
                          <a:latin typeface="Times New Roman"/>
                          <a:ea typeface="Calibri"/>
                          <a:cs typeface="Arial"/>
                        </a:rPr>
                        <a:t> forment des personnages avec de l’argile</a:t>
                      </a:r>
                      <a:endParaRPr lang="fr-FR" sz="2000" dirty="0">
                        <a:latin typeface="Calibri"/>
                        <a:ea typeface="Calibri"/>
                        <a:cs typeface="Arial"/>
                      </a:endParaRPr>
                    </a:p>
                  </a:txBody>
                  <a:tcPr marL="68580" marR="68580" marT="0" marB="0"/>
                </a:tc>
                <a:extLst>
                  <a:ext uri="{0D108BD9-81ED-4DB2-BD59-A6C34878D82A}">
                    <a16:rowId xmlns:a16="http://schemas.microsoft.com/office/drawing/2014/main" val="10003"/>
                  </a:ext>
                </a:extLst>
              </a:tr>
              <a:tr h="1029490">
                <a:tc>
                  <a:txBody>
                    <a:bodyPr/>
                    <a:lstStyle/>
                    <a:p>
                      <a:pPr algn="l">
                        <a:lnSpc>
                          <a:spcPct val="115000"/>
                        </a:lnSpc>
                        <a:spcAft>
                          <a:spcPts val="0"/>
                        </a:spcAft>
                      </a:pPr>
                      <a:r>
                        <a:rPr lang="fr-FR" sz="2000" i="1" dirty="0" err="1">
                          <a:latin typeface="Times New Roman"/>
                          <a:ea typeface="Calibri"/>
                          <a:cs typeface="Arial"/>
                        </a:rPr>
                        <a:t>Atrahasis</a:t>
                      </a:r>
                      <a:endParaRPr lang="fr-FR" sz="2000" i="1" dirty="0">
                        <a:latin typeface="Calibri"/>
                        <a:ea typeface="Calibri"/>
                        <a:cs typeface="Arial"/>
                      </a:endParaRPr>
                    </a:p>
                  </a:txBody>
                  <a:tcPr marL="68580" marR="68580" marT="0" marB="0"/>
                </a:tc>
                <a:tc>
                  <a:txBody>
                    <a:bodyPr/>
                    <a:lstStyle/>
                    <a:p>
                      <a:pPr algn="just">
                        <a:lnSpc>
                          <a:spcPct val="115000"/>
                        </a:lnSpc>
                        <a:spcAft>
                          <a:spcPts val="0"/>
                        </a:spcAft>
                      </a:pPr>
                      <a:r>
                        <a:rPr lang="fr-FR" sz="2000" dirty="0">
                          <a:latin typeface="Times New Roman"/>
                          <a:ea typeface="Calibri"/>
                          <a:cs typeface="Arial"/>
                        </a:rPr>
                        <a:t>-</a:t>
                      </a:r>
                      <a:r>
                        <a:rPr lang="fr-FR" sz="2000" baseline="0" dirty="0">
                          <a:latin typeface="Times New Roman"/>
                          <a:ea typeface="Calibri"/>
                          <a:cs typeface="Arial"/>
                        </a:rPr>
                        <a:t> </a:t>
                      </a:r>
                      <a:r>
                        <a:rPr lang="fr-FR" sz="2000" dirty="0">
                          <a:latin typeface="Times New Roman"/>
                          <a:ea typeface="Calibri"/>
                          <a:cs typeface="Arial"/>
                        </a:rPr>
                        <a:t>la déesse </a:t>
                      </a:r>
                      <a:r>
                        <a:rPr lang="fr-FR" sz="2000" dirty="0" err="1">
                          <a:latin typeface="Times New Roman"/>
                          <a:ea typeface="Calibri"/>
                          <a:cs typeface="Arial"/>
                        </a:rPr>
                        <a:t>Nintou</a:t>
                      </a:r>
                      <a:r>
                        <a:rPr lang="fr-FR" sz="2000" dirty="0">
                          <a:latin typeface="Times New Roman"/>
                          <a:ea typeface="Calibri"/>
                          <a:cs typeface="Arial"/>
                        </a:rPr>
                        <a:t> forme les humains en mêlant à de l’argile la chair et le sang d’un dieu</a:t>
                      </a:r>
                      <a:endParaRPr lang="fr-FR" sz="2000" dirty="0">
                        <a:latin typeface="Calibri"/>
                        <a:ea typeface="Calibri"/>
                        <a:cs typeface="Arial"/>
                      </a:endParaRPr>
                    </a:p>
                    <a:p>
                      <a:pPr algn="just">
                        <a:lnSpc>
                          <a:spcPct val="115000"/>
                        </a:lnSpc>
                        <a:spcAft>
                          <a:spcPts val="0"/>
                        </a:spcAft>
                      </a:pPr>
                      <a:r>
                        <a:rPr lang="fr-FR" sz="2000" dirty="0">
                          <a:latin typeface="Times New Roman"/>
                          <a:ea typeface="Calibri"/>
                          <a:cs typeface="Arial"/>
                        </a:rPr>
                        <a:t>- formation de 7 couples homme-femme à partir de 14 mottes d’argile</a:t>
                      </a:r>
                      <a:endParaRPr lang="fr-FR" sz="2000" dirty="0">
                        <a:latin typeface="Calibri"/>
                        <a:ea typeface="Calibri"/>
                        <a:cs typeface="Arial"/>
                      </a:endParaRPr>
                    </a:p>
                  </a:txBody>
                  <a:tcPr marL="68580" marR="68580" marT="0" marB="0"/>
                </a:tc>
                <a:extLst>
                  <a:ext uri="{0D108BD9-81ED-4DB2-BD59-A6C34878D82A}">
                    <a16:rowId xmlns:a16="http://schemas.microsoft.com/office/drawing/2014/main" val="10004"/>
                  </a:ext>
                </a:extLst>
              </a:tr>
              <a:tr h="821214">
                <a:tc>
                  <a:txBody>
                    <a:bodyPr/>
                    <a:lstStyle/>
                    <a:p>
                      <a:pPr algn="l">
                        <a:lnSpc>
                          <a:spcPct val="115000"/>
                        </a:lnSpc>
                        <a:spcAft>
                          <a:spcPts val="0"/>
                        </a:spcAft>
                      </a:pPr>
                      <a:r>
                        <a:rPr lang="fr-FR" sz="2000" i="1" dirty="0">
                          <a:latin typeface="Times New Roman"/>
                          <a:ea typeface="Calibri"/>
                          <a:cs typeface="Arial"/>
                        </a:rPr>
                        <a:t>Enseignement pour </a:t>
                      </a:r>
                      <a:r>
                        <a:rPr lang="fr-FR" sz="2000" i="1" dirty="0" err="1">
                          <a:latin typeface="Times New Roman"/>
                          <a:ea typeface="Calibri"/>
                          <a:cs typeface="Arial"/>
                        </a:rPr>
                        <a:t>Mérikaré</a:t>
                      </a:r>
                      <a:r>
                        <a:rPr lang="fr-FR" sz="2000" i="1" dirty="0">
                          <a:latin typeface="Times New Roman"/>
                          <a:ea typeface="Calibri"/>
                          <a:cs typeface="Arial"/>
                        </a:rPr>
                        <a:t> </a:t>
                      </a:r>
                      <a:endParaRPr lang="fr-FR" sz="2000" i="1" dirty="0">
                        <a:latin typeface="Calibri"/>
                        <a:ea typeface="Calibri"/>
                        <a:cs typeface="Arial"/>
                      </a:endParaRPr>
                    </a:p>
                  </a:txBody>
                  <a:tcPr marL="68580" marR="68580" marT="0" marB="0"/>
                </a:tc>
                <a:tc>
                  <a:txBody>
                    <a:bodyPr/>
                    <a:lstStyle/>
                    <a:p>
                      <a:pPr algn="just">
                        <a:lnSpc>
                          <a:spcPct val="115000"/>
                        </a:lnSpc>
                        <a:spcAft>
                          <a:spcPts val="0"/>
                        </a:spcAft>
                      </a:pPr>
                      <a:r>
                        <a:rPr lang="fr-FR" sz="2000" dirty="0">
                          <a:latin typeface="Times New Roman"/>
                          <a:ea typeface="Calibri"/>
                          <a:cs typeface="Arial"/>
                        </a:rPr>
                        <a:t>Le Dieu créateur « a procuré le souffle de vie à leurs narines, car ils sont son portrait, issus de sa chair »</a:t>
                      </a:r>
                      <a:endParaRPr lang="fr-FR" sz="2000" dirty="0">
                        <a:latin typeface="Calibri"/>
                        <a:ea typeface="Calibri"/>
                        <a:cs typeface="Arial"/>
                      </a:endParaRPr>
                    </a:p>
                  </a:txBody>
                  <a:tcPr marL="68580" marR="68580"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a:extLst>
              <a:ext uri="{FF2B5EF4-FFF2-40B4-BE49-F238E27FC236}">
                <a16:creationId xmlns:a16="http://schemas.microsoft.com/office/drawing/2014/main" id="{EBEE2E84-6961-8242-93AA-8E0EC493234E}"/>
              </a:ext>
            </a:extLst>
          </p:cNvPr>
          <p:cNvSpPr>
            <a:spLocks noGrp="1"/>
          </p:cNvSpPr>
          <p:nvPr>
            <p:ph type="title"/>
          </p:nvPr>
        </p:nvSpPr>
        <p:spPr>
          <a:xfrm>
            <a:off x="0" y="333375"/>
            <a:ext cx="8534400" cy="758825"/>
          </a:xfrm>
        </p:spPr>
        <p:txBody>
          <a:bodyPr>
            <a:noAutofit/>
          </a:bodyPr>
          <a:lstStyle/>
          <a:p>
            <a:pPr algn="ctr"/>
            <a:r>
              <a:rPr lang="fr-FR" altLang="fr-FR" sz="2800" dirty="0"/>
              <a:t>Motifs communs entre </a:t>
            </a:r>
            <a:r>
              <a:rPr lang="fr-FR" altLang="fr-FR" sz="2800" dirty="0" err="1"/>
              <a:t>Gn</a:t>
            </a:r>
            <a:r>
              <a:rPr lang="fr-FR" altLang="fr-FR" sz="2800" dirty="0"/>
              <a:t> 2-3 </a:t>
            </a:r>
            <a:br>
              <a:rPr lang="fr-FR" altLang="fr-FR" sz="2800" dirty="0"/>
            </a:br>
            <a:r>
              <a:rPr lang="fr-FR" altLang="fr-FR" sz="2800" dirty="0"/>
              <a:t>et la mythologie du Proche-Orient ancien</a:t>
            </a:r>
          </a:p>
        </p:txBody>
      </p:sp>
      <p:sp>
        <p:nvSpPr>
          <p:cNvPr id="3" name="Espace réservé du contenu 2">
            <a:extLst>
              <a:ext uri="{FF2B5EF4-FFF2-40B4-BE49-F238E27FC236}">
                <a16:creationId xmlns:a16="http://schemas.microsoft.com/office/drawing/2014/main" id="{71C45EFF-97B4-8B4C-B725-3F61433238CB}"/>
              </a:ext>
            </a:extLst>
          </p:cNvPr>
          <p:cNvSpPr>
            <a:spLocks noGrp="1"/>
          </p:cNvSpPr>
          <p:nvPr>
            <p:ph sz="quarter" idx="1"/>
          </p:nvPr>
        </p:nvSpPr>
        <p:spPr>
          <a:xfrm>
            <a:off x="301625" y="1527175"/>
            <a:ext cx="8504238" cy="4572000"/>
          </a:xfrm>
        </p:spPr>
        <p:txBody>
          <a:bodyPr>
            <a:normAutofit fontScale="77500" lnSpcReduction="20000"/>
          </a:bodyPr>
          <a:lstStyle/>
          <a:p>
            <a:pPr marL="274320" indent="-274320" fontAlgn="auto">
              <a:spcAft>
                <a:spcPts val="0"/>
              </a:spcAft>
              <a:buFont typeface="Wingdings 2"/>
              <a:buChar char=""/>
              <a:defRPr/>
            </a:pPr>
            <a:r>
              <a:rPr lang="fr-FR" dirty="0"/>
              <a:t>Situation initiale marquée par le jaillissement d’une eau à la surface du sol et l’absence d’homme pour cultiver la terre.</a:t>
            </a:r>
          </a:p>
          <a:p>
            <a:pPr marL="274320" indent="-274320" fontAlgn="auto">
              <a:spcAft>
                <a:spcPts val="0"/>
              </a:spcAft>
              <a:buFont typeface="Wingdings 2"/>
              <a:buChar char=""/>
              <a:defRPr/>
            </a:pPr>
            <a:r>
              <a:rPr lang="fr-FR" dirty="0"/>
              <a:t>Un jardin « paradisiaque » comme lieu primordial, installé par un dieu.</a:t>
            </a:r>
          </a:p>
          <a:p>
            <a:pPr marL="274320" indent="-274320" fontAlgn="auto">
              <a:spcAft>
                <a:spcPts val="0"/>
              </a:spcAft>
              <a:buFont typeface="Wingdings 2"/>
              <a:buChar char=""/>
              <a:defRPr/>
            </a:pPr>
            <a:r>
              <a:rPr lang="fr-FR" dirty="0"/>
              <a:t>La création de l’homme par modelage à partir de la terre.</a:t>
            </a:r>
          </a:p>
          <a:p>
            <a:pPr marL="274320" indent="-274320" fontAlgn="auto">
              <a:spcAft>
                <a:spcPts val="0"/>
              </a:spcAft>
              <a:buFont typeface="Wingdings 2"/>
              <a:buChar char=""/>
              <a:defRPr/>
            </a:pPr>
            <a:r>
              <a:rPr lang="fr-FR" dirty="0"/>
              <a:t>L’insufflation dans les narines de l’homme.</a:t>
            </a:r>
          </a:p>
          <a:p>
            <a:pPr marL="274320" indent="-274320" fontAlgn="auto">
              <a:spcAft>
                <a:spcPts val="0"/>
              </a:spcAft>
              <a:buFont typeface="Wingdings 2"/>
              <a:buChar char=""/>
              <a:defRPr/>
            </a:pPr>
            <a:r>
              <a:rPr lang="fr-FR" dirty="0"/>
              <a:t>L’arbre de vie.</a:t>
            </a:r>
          </a:p>
          <a:p>
            <a:pPr marL="274320" indent="-274320" fontAlgn="auto">
              <a:spcAft>
                <a:spcPts val="0"/>
              </a:spcAft>
              <a:buFont typeface="Wingdings 2"/>
              <a:buChar char=""/>
              <a:defRPr/>
            </a:pPr>
            <a:r>
              <a:rPr lang="fr-FR" dirty="0"/>
              <a:t>La création des humains en vue du travail de la terre.</a:t>
            </a:r>
          </a:p>
          <a:p>
            <a:pPr marL="274320" indent="-274320" fontAlgn="auto">
              <a:spcAft>
                <a:spcPts val="0"/>
              </a:spcAft>
              <a:buFont typeface="Wingdings 2"/>
              <a:buChar char=""/>
              <a:defRPr/>
            </a:pPr>
            <a:r>
              <a:rPr lang="fr-FR" dirty="0"/>
              <a:t>La nudité comme état initial des humains.</a:t>
            </a:r>
          </a:p>
          <a:p>
            <a:pPr marL="274320" indent="-274320" fontAlgn="auto">
              <a:spcAft>
                <a:spcPts val="0"/>
              </a:spcAft>
              <a:buFont typeface="Wingdings 2"/>
              <a:buChar char=""/>
              <a:defRPr/>
            </a:pPr>
            <a:r>
              <a:rPr lang="fr-FR" dirty="0"/>
              <a:t>Le serpent qui cause la perte de l’accès à l’arbre/plante de vie.</a:t>
            </a:r>
          </a:p>
          <a:p>
            <a:pPr marL="274320" indent="-274320" fontAlgn="auto">
              <a:spcAft>
                <a:spcPts val="0"/>
              </a:spcAft>
              <a:buFont typeface="Wingdings 2"/>
              <a:buChar char=""/>
              <a:defRPr/>
            </a:pPr>
            <a:r>
              <a:rPr lang="fr-FR" dirty="0"/>
              <a:t>Une nourriture qui confère l’immortalité.</a:t>
            </a:r>
          </a:p>
          <a:p>
            <a:pPr marL="274320" indent="-274320" fontAlgn="auto">
              <a:spcAft>
                <a:spcPts val="0"/>
              </a:spcAft>
              <a:buFont typeface="Wingdings 2"/>
              <a:buChar char=""/>
              <a:defRPr/>
            </a:pPr>
            <a:r>
              <a:rPr lang="fr-FR" dirty="0"/>
              <a:t>Une période où la femme enfantait sans douleur.</a:t>
            </a:r>
          </a:p>
          <a:p>
            <a:pPr marL="274320" indent="-274320" fontAlgn="auto">
              <a:spcAft>
                <a:spcPts val="0"/>
              </a:spcAft>
              <a:buFont typeface="Wingdings 2"/>
              <a:buChar char=""/>
              <a:defRPr/>
            </a:pPr>
            <a:r>
              <a:rPr lang="fr-FR" dirty="0"/>
              <a:t>Des chérubins protégeant un arbre de vie.</a:t>
            </a:r>
          </a:p>
          <a:p>
            <a:pPr marL="274320" indent="-274320" fontAlgn="auto">
              <a:spcAft>
                <a:spcPts val="0"/>
              </a:spcAft>
              <a:buFont typeface="Wingdings 2"/>
              <a:buChar char=""/>
              <a:defRPr/>
            </a:pP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a:extLst>
              <a:ext uri="{FF2B5EF4-FFF2-40B4-BE49-F238E27FC236}">
                <a16:creationId xmlns:a16="http://schemas.microsoft.com/office/drawing/2014/main" id="{AD393DAF-44EA-044B-A1FD-AFE170C4C128}"/>
              </a:ext>
            </a:extLst>
          </p:cNvPr>
          <p:cNvSpPr>
            <a:spLocks noGrp="1"/>
          </p:cNvSpPr>
          <p:nvPr>
            <p:ph type="title"/>
          </p:nvPr>
        </p:nvSpPr>
        <p:spPr>
          <a:xfrm>
            <a:off x="808831" y="-21115"/>
            <a:ext cx="7886700" cy="1325563"/>
          </a:xfrm>
        </p:spPr>
        <p:txBody>
          <a:bodyPr/>
          <a:lstStyle/>
          <a:p>
            <a:r>
              <a:rPr lang="fr-FR" altLang="fr-FR" sz="2800" dirty="0"/>
              <a:t>Sceau-cylindre: êtres ailés autour d’un arbre sacré</a:t>
            </a:r>
          </a:p>
        </p:txBody>
      </p:sp>
      <p:sp>
        <p:nvSpPr>
          <p:cNvPr id="6" name="ZoneTexte 5">
            <a:extLst>
              <a:ext uri="{FF2B5EF4-FFF2-40B4-BE49-F238E27FC236}">
                <a16:creationId xmlns:a16="http://schemas.microsoft.com/office/drawing/2014/main" id="{F4E7CE53-97C5-374F-9F44-4E533373AF6E}"/>
              </a:ext>
            </a:extLst>
          </p:cNvPr>
          <p:cNvSpPr txBox="1"/>
          <p:nvPr/>
        </p:nvSpPr>
        <p:spPr>
          <a:xfrm>
            <a:off x="4752181" y="6192574"/>
            <a:ext cx="3943350" cy="923330"/>
          </a:xfrm>
          <a:prstGeom prst="rect">
            <a:avLst/>
          </a:prstGeom>
          <a:noFill/>
        </p:spPr>
        <p:txBody>
          <a:bodyPr wrap="square" rtlCol="0">
            <a:spAutoFit/>
          </a:bodyPr>
          <a:lstStyle/>
          <a:p>
            <a:r>
              <a:rPr lang="fr-BE" dirty="0"/>
              <a:t>© The Trustees of the British Museum</a:t>
            </a:r>
          </a:p>
          <a:p>
            <a:br>
              <a:rPr lang="fr-BE" dirty="0"/>
            </a:br>
            <a:endParaRPr lang="fr-FR" dirty="0"/>
          </a:p>
        </p:txBody>
      </p:sp>
      <p:pic>
        <p:nvPicPr>
          <p:cNvPr id="11" name="Espace réservé du contenu 10">
            <a:extLst>
              <a:ext uri="{FF2B5EF4-FFF2-40B4-BE49-F238E27FC236}">
                <a16:creationId xmlns:a16="http://schemas.microsoft.com/office/drawing/2014/main" id="{E1B6417B-A83D-3E4B-B416-173DFB447699}"/>
              </a:ext>
            </a:extLst>
          </p:cNvPr>
          <p:cNvPicPr>
            <a:picLocks noGrp="1" noChangeAspect="1"/>
          </p:cNvPicPr>
          <p:nvPr>
            <p:ph idx="1"/>
          </p:nvPr>
        </p:nvPicPr>
        <p:blipFill>
          <a:blip r:embed="rId2"/>
          <a:stretch>
            <a:fillRect/>
          </a:stretch>
        </p:blipFill>
        <p:spPr>
          <a:xfrm>
            <a:off x="95570" y="857436"/>
            <a:ext cx="9048430" cy="5485318"/>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a:extLst>
              <a:ext uri="{FF2B5EF4-FFF2-40B4-BE49-F238E27FC236}">
                <a16:creationId xmlns:a16="http://schemas.microsoft.com/office/drawing/2014/main" id="{FF0F8AA8-3BCB-2B41-8517-33841455D4AB}"/>
              </a:ext>
            </a:extLst>
          </p:cNvPr>
          <p:cNvSpPr>
            <a:spLocks noGrp="1"/>
          </p:cNvSpPr>
          <p:nvPr>
            <p:ph type="title"/>
          </p:nvPr>
        </p:nvSpPr>
        <p:spPr>
          <a:xfrm>
            <a:off x="2124075" y="-111125"/>
            <a:ext cx="7886700" cy="1325563"/>
          </a:xfrm>
        </p:spPr>
        <p:txBody>
          <a:bodyPr/>
          <a:lstStyle/>
          <a:p>
            <a:r>
              <a:rPr lang="fr-FR" altLang="fr-FR" dirty="0"/>
              <a:t>Épopée d’</a:t>
            </a:r>
            <a:r>
              <a:rPr lang="fr-FR" altLang="fr-FR" dirty="0" err="1"/>
              <a:t>Atrahasis</a:t>
            </a:r>
            <a:endParaRPr lang="fr-FR" altLang="fr-FR" dirty="0"/>
          </a:p>
        </p:txBody>
      </p:sp>
      <p:pic>
        <p:nvPicPr>
          <p:cNvPr id="17411" name="Picture 2">
            <a:extLst>
              <a:ext uri="{FF2B5EF4-FFF2-40B4-BE49-F238E27FC236}">
                <a16:creationId xmlns:a16="http://schemas.microsoft.com/office/drawing/2014/main" id="{59EC47BE-4135-B746-A974-9F4BBDB99F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24075" y="1012732"/>
            <a:ext cx="4783138" cy="5643562"/>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25136" cy="1143000"/>
          </a:xfrm>
        </p:spPr>
        <p:txBody>
          <a:bodyPr>
            <a:normAutofit/>
          </a:bodyPr>
          <a:lstStyle/>
          <a:p>
            <a:pPr algn="ctr"/>
            <a:r>
              <a:rPr lang="fr-FR" sz="2800" dirty="0"/>
              <a:t>Parallèles entre </a:t>
            </a:r>
            <a:r>
              <a:rPr lang="fr-FR" sz="2800" dirty="0" err="1"/>
              <a:t>Atrahasis</a:t>
            </a:r>
            <a:r>
              <a:rPr lang="fr-FR" sz="2800" dirty="0"/>
              <a:t> et </a:t>
            </a:r>
            <a:r>
              <a:rPr lang="fr-FR" sz="2800" dirty="0" err="1"/>
              <a:t>Gn</a:t>
            </a:r>
            <a:r>
              <a:rPr lang="fr-FR" sz="2800" dirty="0"/>
              <a:t> 1-11</a:t>
            </a:r>
            <a:br>
              <a:rPr lang="fr-FR" sz="2400" dirty="0"/>
            </a:br>
            <a:endParaRPr lang="fr-FR" sz="24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296227238"/>
              </p:ext>
            </p:extLst>
          </p:nvPr>
        </p:nvGraphicFramePr>
        <p:xfrm>
          <a:off x="114264" y="867916"/>
          <a:ext cx="8915471" cy="5990084"/>
        </p:xfrm>
        <a:graphic>
          <a:graphicData uri="http://schemas.openxmlformats.org/drawingml/2006/table">
            <a:tbl>
              <a:tblPr firstRow="1" bandRow="1">
                <a:tableStyleId>{5C22544A-7EE6-4342-B048-85BDC9FD1C3A}</a:tableStyleId>
              </a:tblPr>
              <a:tblGrid>
                <a:gridCol w="4457771">
                  <a:extLst>
                    <a:ext uri="{9D8B030D-6E8A-4147-A177-3AD203B41FA5}">
                      <a16:colId xmlns:a16="http://schemas.microsoft.com/office/drawing/2014/main" val="20000"/>
                    </a:ext>
                  </a:extLst>
                </a:gridCol>
                <a:gridCol w="4457700">
                  <a:extLst>
                    <a:ext uri="{9D8B030D-6E8A-4147-A177-3AD203B41FA5}">
                      <a16:colId xmlns:a16="http://schemas.microsoft.com/office/drawing/2014/main" val="20001"/>
                    </a:ext>
                  </a:extLst>
                </a:gridCol>
              </a:tblGrid>
              <a:tr h="370840">
                <a:tc>
                  <a:txBody>
                    <a:bodyPr/>
                    <a:lstStyle/>
                    <a:p>
                      <a:pPr algn="ctr">
                        <a:lnSpc>
                          <a:spcPct val="115000"/>
                        </a:lnSpc>
                        <a:spcAft>
                          <a:spcPts val="0"/>
                        </a:spcAft>
                      </a:pPr>
                      <a:r>
                        <a:rPr lang="fr-FR" sz="2200" dirty="0" err="1">
                          <a:latin typeface="Calibri" panose="020F0502020204030204" pitchFamily="34" charset="0"/>
                          <a:ea typeface="Calibri"/>
                          <a:cs typeface="Calibri" panose="020F0502020204030204" pitchFamily="34" charset="0"/>
                        </a:rPr>
                        <a:t>Atrahasis</a:t>
                      </a:r>
                      <a:endParaRPr lang="fr-FR" sz="2200" dirty="0">
                        <a:latin typeface="Calibri" panose="020F0502020204030204" pitchFamily="34" charset="0"/>
                        <a:ea typeface="Calibri"/>
                        <a:cs typeface="Calibri" panose="020F0502020204030204" pitchFamily="34" charset="0"/>
                      </a:endParaRPr>
                    </a:p>
                  </a:txBody>
                  <a:tcPr marL="68580" marR="68580" marT="0" marB="0"/>
                </a:tc>
                <a:tc>
                  <a:txBody>
                    <a:bodyPr/>
                    <a:lstStyle/>
                    <a:p>
                      <a:pPr algn="ctr">
                        <a:lnSpc>
                          <a:spcPct val="115000"/>
                        </a:lnSpc>
                        <a:spcAft>
                          <a:spcPts val="0"/>
                        </a:spcAft>
                      </a:pPr>
                      <a:r>
                        <a:rPr lang="fr-FR" sz="2200" dirty="0">
                          <a:latin typeface="Calibri" panose="020F0502020204030204" pitchFamily="34" charset="0"/>
                          <a:ea typeface="Calibri"/>
                          <a:cs typeface="Calibri" panose="020F0502020204030204" pitchFamily="34" charset="0"/>
                        </a:rPr>
                        <a:t>Genèse 2-8</a:t>
                      </a:r>
                    </a:p>
                  </a:txBody>
                  <a:tcPr marL="68580" marR="68580" marT="0" marB="0"/>
                </a:tc>
                <a:extLst>
                  <a:ext uri="{0D108BD9-81ED-4DB2-BD59-A6C34878D82A}">
                    <a16:rowId xmlns:a16="http://schemas.microsoft.com/office/drawing/2014/main" val="10000"/>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agriculture par irrigation</a:t>
                      </a:r>
                    </a:p>
                  </a:txBody>
                  <a:tcPr marL="68580" marR="68580" marT="0" marB="0"/>
                </a:tc>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Eden irrigué</a:t>
                      </a:r>
                    </a:p>
                  </a:txBody>
                  <a:tcPr marL="68580" marR="68580" marT="0" marB="0"/>
                </a:tc>
                <a:extLst>
                  <a:ext uri="{0D108BD9-81ED-4DB2-BD59-A6C34878D82A}">
                    <a16:rowId xmlns:a16="http://schemas.microsoft.com/office/drawing/2014/main" val="10001"/>
                  </a:ext>
                </a:extLst>
              </a:tr>
              <a:tr h="370840">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les dieux Igigi sont des agriculteurs</a:t>
                      </a:r>
                    </a:p>
                  </a:txBody>
                  <a:tcPr marL="68580" marR="68580" marT="0" marB="0"/>
                </a:tc>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Yahvé plante un jardin</a:t>
                      </a:r>
                    </a:p>
                  </a:txBody>
                  <a:tcPr marL="68580" marR="68580" marT="0" marB="0"/>
                </a:tc>
                <a:extLst>
                  <a:ext uri="{0D108BD9-81ED-4DB2-BD59-A6C34878D82A}">
                    <a16:rowId xmlns:a16="http://schemas.microsoft.com/office/drawing/2014/main" val="10002"/>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Les humains primitifs sont créés pour travailler à la place des dieux</a:t>
                      </a:r>
                    </a:p>
                  </a:txBody>
                  <a:tcPr marL="68580" marR="68580" marT="0" marB="0"/>
                </a:tc>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Yahvé donne comme mission à l’homme de « garder et travailler » le jardin</a:t>
                      </a:r>
                    </a:p>
                  </a:txBody>
                  <a:tcPr marL="68580" marR="68580" marT="0" marB="0"/>
                </a:tc>
                <a:extLst>
                  <a:ext uri="{0D108BD9-81ED-4DB2-BD59-A6C34878D82A}">
                    <a16:rowId xmlns:a16="http://schemas.microsoft.com/office/drawing/2014/main" val="10003"/>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 à</a:t>
                      </a:r>
                      <a:r>
                        <a:rPr lang="fr-FR" sz="2200" baseline="0" dirty="0">
                          <a:latin typeface="Calibri" panose="020F0502020204030204" pitchFamily="34" charset="0"/>
                          <a:ea typeface="Calibri"/>
                          <a:cs typeface="Calibri" panose="020F0502020204030204" pitchFamily="34" charset="0"/>
                        </a:rPr>
                        <a:t> parti</a:t>
                      </a:r>
                      <a:r>
                        <a:rPr lang="fr-FR" sz="2200" dirty="0">
                          <a:latin typeface="Calibri" panose="020F0502020204030204" pitchFamily="34" charset="0"/>
                          <a:ea typeface="Calibri"/>
                          <a:cs typeface="Calibri" panose="020F0502020204030204" pitchFamily="34" charset="0"/>
                        </a:rPr>
                        <a:t>r d’argile mêlée à la chair et au sang d’un dieu</a:t>
                      </a:r>
                    </a:p>
                  </a:txBody>
                  <a:tcPr marL="68580" marR="68580" marT="0" marB="0"/>
                </a:tc>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l’homme est façonné à partir de l’argile/poussière</a:t>
                      </a:r>
                    </a:p>
                  </a:txBody>
                  <a:tcPr marL="68580" marR="68580" marT="0" marB="0"/>
                </a:tc>
                <a:extLst>
                  <a:ext uri="{0D108BD9-81ED-4DB2-BD59-A6C34878D82A}">
                    <a16:rowId xmlns:a16="http://schemas.microsoft.com/office/drawing/2014/main" val="10004"/>
                  </a:ext>
                </a:extLst>
              </a:tr>
              <a:tr h="370840">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les hommes sont implicitement immortels</a:t>
                      </a:r>
                    </a:p>
                  </a:txBody>
                  <a:tcPr marL="68580" marR="68580" marT="0" marB="0"/>
                </a:tc>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l’homme est potentiellement immortel (arbre de vie)</a:t>
                      </a:r>
                    </a:p>
                  </a:txBody>
                  <a:tcPr marL="68580" marR="68580" marT="0" marB="0"/>
                </a:tc>
                <a:extLst>
                  <a:ext uri="{0D108BD9-81ED-4DB2-BD59-A6C34878D82A}">
                    <a16:rowId xmlns:a16="http://schemas.microsoft.com/office/drawing/2014/main" val="10005"/>
                  </a:ext>
                </a:extLst>
              </a:tr>
              <a:tr h="370840">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institution du mariage</a:t>
                      </a:r>
                    </a:p>
                  </a:txBody>
                  <a:tcPr marL="68580" marR="68580" marT="0" marB="0"/>
                </a:tc>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institution du mariage</a:t>
                      </a:r>
                    </a:p>
                  </a:txBody>
                  <a:tcPr marL="68580" marR="68580" marT="0" marB="0"/>
                </a:tc>
                <a:extLst>
                  <a:ext uri="{0D108BD9-81ED-4DB2-BD59-A6C34878D82A}">
                    <a16:rowId xmlns:a16="http://schemas.microsoft.com/office/drawing/2014/main" val="10006"/>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les hommes</a:t>
                      </a:r>
                      <a:r>
                        <a:rPr lang="fr-FR" sz="2200" baseline="0" dirty="0">
                          <a:latin typeface="Calibri" panose="020F0502020204030204" pitchFamily="34" charset="0"/>
                          <a:ea typeface="Calibri"/>
                          <a:cs typeface="Calibri" panose="020F0502020204030204" pitchFamily="34" charset="0"/>
                        </a:rPr>
                        <a:t> dérangent les dieux</a:t>
                      </a:r>
                      <a:endParaRPr lang="fr-FR" sz="2200" dirty="0">
                        <a:latin typeface="Calibri" panose="020F0502020204030204" pitchFamily="34" charset="0"/>
                        <a:ea typeface="Calibri"/>
                        <a:cs typeface="Calibri" panose="020F0502020204030204" pitchFamily="34" charset="0"/>
                      </a:endParaRPr>
                    </a:p>
                  </a:txBody>
                  <a:tcPr marL="68580" marR="68580" marT="0" marB="0"/>
                </a:tc>
                <a:tc>
                  <a:txBody>
                    <a:bodyPr/>
                    <a:lstStyle/>
                    <a:p>
                      <a:pPr>
                        <a:lnSpc>
                          <a:spcPct val="115000"/>
                        </a:lnSpc>
                        <a:spcAft>
                          <a:spcPts val="0"/>
                        </a:spcAft>
                      </a:pPr>
                      <a:r>
                        <a:rPr lang="fr-FR" sz="2200">
                          <a:latin typeface="Calibri" panose="020F0502020204030204" pitchFamily="34" charset="0"/>
                          <a:ea typeface="Calibri"/>
                          <a:cs typeface="Calibri" panose="020F0502020204030204" pitchFamily="34" charset="0"/>
                        </a:rPr>
                        <a:t>l’homme désobéit à Yahvé</a:t>
                      </a:r>
                    </a:p>
                  </a:txBody>
                  <a:tcPr marL="68580" marR="68580" marT="0" marB="0"/>
                </a:tc>
                <a:extLst>
                  <a:ext uri="{0D108BD9-81ED-4DB2-BD59-A6C34878D82A}">
                    <a16:rowId xmlns:a16="http://schemas.microsoft.com/office/drawing/2014/main" val="10007"/>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diminution de la durée de vie par maladie, sécheresse, famine</a:t>
                      </a:r>
                    </a:p>
                  </a:txBody>
                  <a:tcPr marL="68580" marR="68580" marT="0" marB="0"/>
                </a:tc>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l’homme est puni : pas d’accès à l’arbre de vie, difficulté du travail de la terre</a:t>
                      </a:r>
                    </a:p>
                  </a:txBody>
                  <a:tcPr marL="68580" marR="68580" marT="0" marB="0"/>
                </a:tc>
                <a:extLst>
                  <a:ext uri="{0D108BD9-81ED-4DB2-BD59-A6C34878D82A}">
                    <a16:rowId xmlns:a16="http://schemas.microsoft.com/office/drawing/2014/main" val="10008"/>
                  </a:ext>
                </a:extLst>
              </a:tr>
              <a:tr h="370840">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Récit du Déluge</a:t>
                      </a:r>
                    </a:p>
                  </a:txBody>
                  <a:tcPr marL="68580" marR="68580" marT="0" marB="0"/>
                </a:tc>
                <a:tc>
                  <a:txBody>
                    <a:bodyPr/>
                    <a:lstStyle/>
                    <a:p>
                      <a:pPr>
                        <a:lnSpc>
                          <a:spcPct val="115000"/>
                        </a:lnSpc>
                        <a:spcAft>
                          <a:spcPts val="0"/>
                        </a:spcAft>
                      </a:pPr>
                      <a:r>
                        <a:rPr lang="fr-FR" sz="2200" dirty="0">
                          <a:latin typeface="Calibri" panose="020F0502020204030204" pitchFamily="34" charset="0"/>
                          <a:ea typeface="Calibri"/>
                          <a:cs typeface="Calibri" panose="020F0502020204030204" pitchFamily="34" charset="0"/>
                        </a:rPr>
                        <a:t>récit du Déluge</a:t>
                      </a: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083C0-4A7C-D848-9327-26DBF283F3BA}"/>
              </a:ext>
            </a:extLst>
          </p:cNvPr>
          <p:cNvSpPr>
            <a:spLocks noGrp="1"/>
          </p:cNvSpPr>
          <p:nvPr>
            <p:ph type="title"/>
          </p:nvPr>
        </p:nvSpPr>
        <p:spPr>
          <a:xfrm>
            <a:off x="0" y="333375"/>
            <a:ext cx="9467850" cy="758825"/>
          </a:xfrm>
        </p:spPr>
        <p:txBody>
          <a:bodyPr>
            <a:normAutofit fontScale="90000"/>
          </a:bodyPr>
          <a:lstStyle/>
          <a:p>
            <a:pPr algn="ctr" fontAlgn="auto">
              <a:spcAft>
                <a:spcPts val="0"/>
              </a:spcAft>
              <a:defRPr/>
            </a:pPr>
            <a:r>
              <a:rPr lang="fr-FR" dirty="0"/>
              <a:t>Le motif du modelage à partir de la poussière/argile</a:t>
            </a:r>
          </a:p>
        </p:txBody>
      </p:sp>
      <p:sp>
        <p:nvSpPr>
          <p:cNvPr id="3" name="Espace réservé du contenu 2">
            <a:extLst>
              <a:ext uri="{FF2B5EF4-FFF2-40B4-BE49-F238E27FC236}">
                <a16:creationId xmlns:a16="http://schemas.microsoft.com/office/drawing/2014/main" id="{36AE3683-79AB-3544-B518-E6CA48C84E58}"/>
              </a:ext>
            </a:extLst>
          </p:cNvPr>
          <p:cNvSpPr>
            <a:spLocks noGrp="1"/>
          </p:cNvSpPr>
          <p:nvPr>
            <p:ph sz="quarter" idx="1"/>
          </p:nvPr>
        </p:nvSpPr>
        <p:spPr>
          <a:xfrm>
            <a:off x="301625" y="1527175"/>
            <a:ext cx="8504238" cy="4572000"/>
          </a:xfrm>
        </p:spPr>
        <p:txBody>
          <a:bodyPr>
            <a:normAutofit/>
          </a:bodyPr>
          <a:lstStyle/>
          <a:p>
            <a:pPr marL="274320" indent="-274320" fontAlgn="auto">
              <a:spcAft>
                <a:spcPts val="0"/>
              </a:spcAft>
              <a:buFont typeface="Wingdings 2"/>
              <a:buChar char=""/>
              <a:defRPr/>
            </a:pPr>
            <a:r>
              <a:rPr lang="fr-FR" dirty="0"/>
              <a:t>Dieu à Adam, </a:t>
            </a:r>
            <a:r>
              <a:rPr lang="fr-FR" i="1" dirty="0"/>
              <a:t>après</a:t>
            </a:r>
            <a:r>
              <a:rPr lang="fr-FR" dirty="0"/>
              <a:t> sa création: « tu es poussière » (</a:t>
            </a:r>
            <a:r>
              <a:rPr lang="fr-FR" dirty="0" err="1"/>
              <a:t>Gn</a:t>
            </a:r>
            <a:r>
              <a:rPr lang="fr-FR" dirty="0"/>
              <a:t> 3.19).</a:t>
            </a:r>
          </a:p>
          <a:p>
            <a:pPr marL="274320" indent="-274320" fontAlgn="auto">
              <a:spcAft>
                <a:spcPts val="0"/>
              </a:spcAft>
              <a:buFont typeface="Wingdings 2"/>
              <a:buChar char=""/>
              <a:defRPr/>
            </a:pPr>
            <a:r>
              <a:rPr lang="fr-FR" dirty="0"/>
              <a:t>Abraham: « je suis poussière et cendre » (</a:t>
            </a:r>
            <a:r>
              <a:rPr lang="fr-FR" dirty="0" err="1"/>
              <a:t>Gn</a:t>
            </a:r>
            <a:r>
              <a:rPr lang="fr-FR" dirty="0"/>
              <a:t> 18.27)</a:t>
            </a:r>
          </a:p>
          <a:p>
            <a:pPr marL="274320" indent="-274320" fontAlgn="auto">
              <a:spcAft>
                <a:spcPts val="0"/>
              </a:spcAft>
              <a:buFont typeface="Wingdings 2"/>
              <a:buChar char=""/>
              <a:defRPr/>
            </a:pPr>
            <a:r>
              <a:rPr lang="fr-FR" dirty="0"/>
              <a:t>Au sujet d’un homme quelconque: « vase parmi les vases d’argile », « façonné » par Dieu à partir de la </a:t>
            </a:r>
            <a:r>
              <a:rPr lang="fr-FR" i="1" dirty="0" err="1"/>
              <a:t>adamah</a:t>
            </a:r>
            <a:r>
              <a:rPr lang="fr-FR" dirty="0"/>
              <a:t> (Es 45.9); comparer avec « façonné » dans le ventre maternel (Es 44.24)</a:t>
            </a:r>
          </a:p>
          <a:p>
            <a:pPr marL="274320" indent="-274320" fontAlgn="auto">
              <a:spcAft>
                <a:spcPts val="0"/>
              </a:spcAft>
              <a:buFont typeface="Wingdings 2"/>
              <a:buChar char=""/>
              <a:defRPr/>
            </a:pPr>
            <a:r>
              <a:rPr lang="fr-FR" dirty="0"/>
              <a:t>« Nous sommes l’argile » (Es 64.7)</a:t>
            </a:r>
          </a:p>
          <a:p>
            <a:pPr marL="274320" indent="-274320" fontAlgn="auto">
              <a:spcAft>
                <a:spcPts val="0"/>
              </a:spcAft>
              <a:buFont typeface="Wingdings 2"/>
              <a:buChar char=""/>
              <a:defRPr/>
            </a:pPr>
            <a:r>
              <a:rPr lang="fr-FR" dirty="0"/>
              <a:t>Dieu « sait de quoi nous sommes formés, il sait que nous sommes poussière » (Ps 103.14)</a:t>
            </a:r>
          </a:p>
          <a:p>
            <a:pPr marL="274320" indent="-274320" fontAlgn="auto">
              <a:spcAft>
                <a:spcPts val="0"/>
              </a:spcAft>
              <a:buFont typeface="Wingdings 2"/>
              <a:buChar char=""/>
              <a:defRPr/>
            </a:pP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5BBF80B0-5EE6-7A4C-B140-40CE8DD97543}"/>
              </a:ext>
            </a:extLst>
          </p:cNvPr>
          <p:cNvSpPr>
            <a:spLocks noGrp="1"/>
          </p:cNvSpPr>
          <p:nvPr>
            <p:ph type="title"/>
          </p:nvPr>
        </p:nvSpPr>
        <p:spPr/>
        <p:txBody>
          <a:bodyPr/>
          <a:lstStyle/>
          <a:p>
            <a:endParaRPr lang="fr-FR" altLang="fr-FR">
              <a:solidFill>
                <a:srgbClr val="7B9899"/>
              </a:solidFill>
            </a:endParaRPr>
          </a:p>
        </p:txBody>
      </p:sp>
      <p:sp>
        <p:nvSpPr>
          <p:cNvPr id="25603" name="Espace réservé du contenu 2">
            <a:extLst>
              <a:ext uri="{FF2B5EF4-FFF2-40B4-BE49-F238E27FC236}">
                <a16:creationId xmlns:a16="http://schemas.microsoft.com/office/drawing/2014/main" id="{46322F3C-F1E1-DE48-A757-EF6BB6DF8A5C}"/>
              </a:ext>
            </a:extLst>
          </p:cNvPr>
          <p:cNvSpPr>
            <a:spLocks noGrp="1"/>
          </p:cNvSpPr>
          <p:nvPr>
            <p:ph sz="quarter" idx="1"/>
          </p:nvPr>
        </p:nvSpPr>
        <p:spPr>
          <a:xfrm>
            <a:off x="530225" y="1540622"/>
            <a:ext cx="8504238" cy="4572000"/>
          </a:xfrm>
        </p:spPr>
        <p:txBody>
          <a:bodyPr/>
          <a:lstStyle/>
          <a:p>
            <a:pPr>
              <a:buFont typeface="Wingdings 2" pitchFamily="2" charset="2"/>
              <a:buNone/>
            </a:pPr>
            <a:r>
              <a:rPr lang="fr-FR" altLang="fr-FR" dirty="0"/>
              <a:t>Divers motifs du récit du jardin d’Eden (</a:t>
            </a:r>
            <a:r>
              <a:rPr lang="fr-FR" altLang="fr-FR" dirty="0" err="1"/>
              <a:t>Gn</a:t>
            </a:r>
            <a:r>
              <a:rPr lang="fr-FR" altLang="fr-FR" dirty="0"/>
              <a:t> 2-3) ont été réemployés de manière figurative par les auteurs bibliques ultérieurs:</a:t>
            </a:r>
          </a:p>
          <a:p>
            <a:pPr>
              <a:buFont typeface="Wingdings" pitchFamily="2" charset="2"/>
              <a:buChar char="ü"/>
            </a:pPr>
            <a:r>
              <a:rPr lang="fr-FR" altLang="fr-FR" dirty="0"/>
              <a:t>le serpent (</a:t>
            </a:r>
            <a:r>
              <a:rPr lang="fr-FR" altLang="fr-FR" dirty="0" err="1"/>
              <a:t>Ap</a:t>
            </a:r>
            <a:r>
              <a:rPr lang="fr-FR" altLang="fr-FR" dirty="0"/>
              <a:t> 20.2)</a:t>
            </a:r>
          </a:p>
          <a:p>
            <a:pPr>
              <a:buFont typeface="Wingdings" pitchFamily="2" charset="2"/>
              <a:buChar char="ü"/>
            </a:pPr>
            <a:r>
              <a:rPr lang="fr-FR" altLang="fr-FR" dirty="0"/>
              <a:t>l’arbre de vie (</a:t>
            </a:r>
            <a:r>
              <a:rPr lang="fr-FR" altLang="fr-FR" dirty="0" err="1"/>
              <a:t>Ap</a:t>
            </a:r>
            <a:r>
              <a:rPr lang="fr-FR" altLang="fr-FR" dirty="0"/>
              <a:t> 2.7; 22.2-3, 14)</a:t>
            </a:r>
          </a:p>
          <a:p>
            <a:pPr>
              <a:buFont typeface="Wingdings" pitchFamily="2" charset="2"/>
              <a:buChar char="ü"/>
            </a:pPr>
            <a:r>
              <a:rPr lang="fr-FR" altLang="fr-FR" dirty="0"/>
              <a:t>les </a:t>
            </a:r>
            <a:r>
              <a:rPr lang="fr-FR" altLang="fr-FR" dirty="0" err="1"/>
              <a:t>chérubs</a:t>
            </a:r>
            <a:r>
              <a:rPr lang="fr-FR" altLang="fr-FR" dirty="0"/>
              <a:t> (</a:t>
            </a:r>
            <a:r>
              <a:rPr lang="fr-FR" altLang="fr-FR" dirty="0" err="1"/>
              <a:t>Ap</a:t>
            </a:r>
            <a:r>
              <a:rPr lang="fr-FR" altLang="fr-FR" dirty="0"/>
              <a:t> 4.6-8)</a:t>
            </a:r>
          </a:p>
          <a:p>
            <a:pPr>
              <a:buFont typeface="Wingdings" pitchFamily="2" charset="2"/>
              <a:buChar char="ü"/>
            </a:pPr>
            <a:r>
              <a:rPr lang="fr-FR" altLang="fr-FR" dirty="0"/>
              <a:t>le fleuve (</a:t>
            </a:r>
            <a:r>
              <a:rPr lang="fr-FR" altLang="fr-FR" dirty="0" err="1"/>
              <a:t>Ez</a:t>
            </a:r>
            <a:r>
              <a:rPr lang="fr-FR" altLang="fr-FR" dirty="0"/>
              <a:t> 40-48; </a:t>
            </a:r>
            <a:r>
              <a:rPr lang="fr-FR" altLang="fr-FR" dirty="0" err="1"/>
              <a:t>Ap</a:t>
            </a:r>
            <a:r>
              <a:rPr lang="fr-FR" altLang="fr-FR" dirty="0"/>
              <a:t> 22.1-2)</a:t>
            </a:r>
          </a:p>
          <a:p>
            <a:pPr>
              <a:buFont typeface="Wingdings" pitchFamily="2" charset="2"/>
              <a:buChar char="ü"/>
            </a:pPr>
            <a:r>
              <a:rPr lang="fr-FR" altLang="fr-FR" dirty="0"/>
              <a:t> les arbres du jardin (</a:t>
            </a:r>
            <a:r>
              <a:rPr lang="fr-FR" altLang="fr-FR" dirty="0" err="1"/>
              <a:t>Ez</a:t>
            </a:r>
            <a:r>
              <a:rPr lang="fr-FR" altLang="fr-FR" dirty="0"/>
              <a:t>  31.8-9, 18)</a:t>
            </a:r>
          </a:p>
          <a:p>
            <a:endParaRPr lang="fr-FR" altLang="fr-FR" dirty="0"/>
          </a:p>
          <a:p>
            <a:endParaRPr lang="fr-FR" altLang="fr-FR"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E168E-11F4-B641-A907-11642504500E}"/>
              </a:ext>
            </a:extLst>
          </p:cNvPr>
          <p:cNvSpPr>
            <a:spLocks noGrp="1"/>
          </p:cNvSpPr>
          <p:nvPr>
            <p:ph type="title"/>
          </p:nvPr>
        </p:nvSpPr>
        <p:spPr>
          <a:xfrm>
            <a:off x="628650" y="144182"/>
            <a:ext cx="7886700" cy="1046815"/>
          </a:xfrm>
        </p:spPr>
        <p:txBody>
          <a:bodyPr/>
          <a:lstStyle/>
          <a:p>
            <a:pPr algn="ctr"/>
            <a:r>
              <a:rPr lang="fr-FR" dirty="0"/>
              <a:t>Structure du récit</a:t>
            </a:r>
          </a:p>
        </p:txBody>
      </p:sp>
      <p:sp>
        <p:nvSpPr>
          <p:cNvPr id="3" name="Espace réservé du contenu 2">
            <a:extLst>
              <a:ext uri="{FF2B5EF4-FFF2-40B4-BE49-F238E27FC236}">
                <a16:creationId xmlns:a16="http://schemas.microsoft.com/office/drawing/2014/main" id="{CE47F149-2EC5-F442-B2BD-2710905F7162}"/>
              </a:ext>
            </a:extLst>
          </p:cNvPr>
          <p:cNvSpPr>
            <a:spLocks noGrp="1"/>
          </p:cNvSpPr>
          <p:nvPr>
            <p:ph idx="1"/>
          </p:nvPr>
        </p:nvSpPr>
        <p:spPr>
          <a:xfrm>
            <a:off x="341218" y="1358153"/>
            <a:ext cx="8461563" cy="4778469"/>
          </a:xfrm>
        </p:spPr>
        <p:txBody>
          <a:bodyPr>
            <a:normAutofit/>
          </a:bodyPr>
          <a:lstStyle/>
          <a:p>
            <a:pPr marL="0" indent="0">
              <a:buNone/>
            </a:pPr>
            <a:r>
              <a:rPr lang="fr-BE" sz="2400" b="1" dirty="0"/>
              <a:t>A situation initiale </a:t>
            </a:r>
            <a:r>
              <a:rPr lang="fr-BE" sz="2400" dirty="0"/>
              <a:t>: Adam placé dans le jardin ; arbres (2.4-17)</a:t>
            </a:r>
          </a:p>
          <a:p>
            <a:pPr marL="457200" lvl="1" indent="0">
              <a:buNone/>
            </a:pPr>
            <a:r>
              <a:rPr lang="fr-BE" b="1" dirty="0"/>
              <a:t>B rapports entre les êtres </a:t>
            </a:r>
            <a:r>
              <a:rPr lang="fr-BE" dirty="0"/>
              <a:t>(animaux nommés par l’homme ; homme/femme) (2.18-25)</a:t>
            </a:r>
          </a:p>
          <a:p>
            <a:pPr marL="914400" lvl="2" indent="0">
              <a:buNone/>
            </a:pPr>
            <a:r>
              <a:rPr lang="fr-BE" sz="2400" b="1" dirty="0">
                <a:solidFill>
                  <a:srgbClr val="FF0000"/>
                </a:solidFill>
              </a:rPr>
              <a:t>C dialogue serpent/femme </a:t>
            </a:r>
            <a:r>
              <a:rPr lang="fr-BE" sz="2400" dirty="0">
                <a:solidFill>
                  <a:srgbClr val="FF0000"/>
                </a:solidFill>
              </a:rPr>
              <a:t>au sujet de l’arbre de la connaissance (3.1-7)</a:t>
            </a:r>
          </a:p>
          <a:p>
            <a:pPr marL="914400" lvl="2" indent="0">
              <a:buNone/>
            </a:pPr>
            <a:r>
              <a:rPr lang="fr-BE" sz="2400" b="1" dirty="0"/>
              <a:t>C’ dialogue Dieu/homme et femme</a:t>
            </a:r>
            <a:r>
              <a:rPr lang="fr-BE" sz="2400" dirty="0"/>
              <a:t> au sujet de l’arbre de la connaissance (3.8-13)</a:t>
            </a:r>
          </a:p>
          <a:p>
            <a:pPr marL="457200" lvl="1" indent="0">
              <a:buNone/>
            </a:pPr>
            <a:r>
              <a:rPr lang="fr-BE" b="1" dirty="0"/>
              <a:t>B’ altération des rapports entre les êtres </a:t>
            </a:r>
            <a:r>
              <a:rPr lang="fr-BE" dirty="0"/>
              <a:t>(hostilité serpent/femme ; femme nommée par homme ; domination homme/femme) (3.14-21)</a:t>
            </a:r>
          </a:p>
          <a:p>
            <a:pPr marL="0" indent="0">
              <a:buNone/>
            </a:pPr>
            <a:r>
              <a:rPr lang="fr-BE" sz="2400" b="1" dirty="0"/>
              <a:t>A’ situation finale </a:t>
            </a:r>
            <a:r>
              <a:rPr lang="fr-BE" sz="2400" dirty="0"/>
              <a:t>: humains expulsés du jardin ; arbre de vie (3.22-24)</a:t>
            </a:r>
          </a:p>
          <a:p>
            <a:pPr marL="0" indent="0">
              <a:buNone/>
            </a:pPr>
            <a:endParaRPr lang="fr-FR" sz="2400" dirty="0"/>
          </a:p>
        </p:txBody>
      </p:sp>
    </p:spTree>
    <p:extLst>
      <p:ext uri="{BB962C8B-B14F-4D97-AF65-F5344CB8AC3E}">
        <p14:creationId xmlns:p14="http://schemas.microsoft.com/office/powerpoint/2010/main" val="354433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27ADB-A0C8-7644-8C45-A7A403153AF2}"/>
              </a:ext>
            </a:extLst>
          </p:cNvPr>
          <p:cNvSpPr>
            <a:spLocks noGrp="1"/>
          </p:cNvSpPr>
          <p:nvPr>
            <p:ph type="title"/>
          </p:nvPr>
        </p:nvSpPr>
        <p:spPr>
          <a:xfrm>
            <a:off x="628650" y="-239991"/>
            <a:ext cx="7886700" cy="1194731"/>
          </a:xfrm>
        </p:spPr>
        <p:txBody>
          <a:bodyPr/>
          <a:lstStyle/>
          <a:p>
            <a:pPr algn="ctr"/>
            <a:r>
              <a:rPr lang="fr-FR" dirty="0"/>
              <a:t>Le tournant</a:t>
            </a:r>
          </a:p>
        </p:txBody>
      </p:sp>
      <p:sp>
        <p:nvSpPr>
          <p:cNvPr id="3" name="Espace réservé du contenu 2">
            <a:extLst>
              <a:ext uri="{FF2B5EF4-FFF2-40B4-BE49-F238E27FC236}">
                <a16:creationId xmlns:a16="http://schemas.microsoft.com/office/drawing/2014/main" id="{67BFC012-A603-184F-872C-BDF8315E8821}"/>
              </a:ext>
            </a:extLst>
          </p:cNvPr>
          <p:cNvSpPr>
            <a:spLocks noGrp="1"/>
          </p:cNvSpPr>
          <p:nvPr>
            <p:ph idx="1"/>
          </p:nvPr>
        </p:nvSpPr>
        <p:spPr>
          <a:xfrm>
            <a:off x="363071" y="954740"/>
            <a:ext cx="8350623" cy="5903260"/>
          </a:xfrm>
        </p:spPr>
        <p:txBody>
          <a:bodyPr>
            <a:noAutofit/>
          </a:bodyPr>
          <a:lstStyle/>
          <a:p>
            <a:pPr marL="0" indent="0">
              <a:buNone/>
            </a:pPr>
            <a:r>
              <a:rPr lang="fr-BE" sz="1800" b="1" dirty="0">
                <a:hlinkClick r:id="rId2"/>
              </a:rPr>
              <a:t>Genèse 2,16-17</a:t>
            </a:r>
          </a:p>
          <a:p>
            <a:pPr marL="0" indent="0">
              <a:buNone/>
            </a:pPr>
            <a:r>
              <a:rPr lang="fr-BE" sz="1800" b="1" dirty="0">
                <a:hlinkClick r:id="rId2"/>
              </a:rPr>
              <a:t>16</a:t>
            </a:r>
            <a:r>
              <a:rPr lang="fr-BE" sz="1800" dirty="0"/>
              <a:t>Le SEIGNEUR Dieu donna cet ordre à l'homme : Tu pourras manger de tous les arbres du jardin ; </a:t>
            </a:r>
            <a:r>
              <a:rPr lang="fr-BE" sz="1800" b="1" dirty="0">
                <a:hlinkClick r:id="rId3"/>
              </a:rPr>
              <a:t>17</a:t>
            </a:r>
            <a:r>
              <a:rPr lang="fr-BE" sz="1800" b="1" dirty="0"/>
              <a:t> </a:t>
            </a:r>
            <a:r>
              <a:rPr lang="fr-BE" sz="1800" dirty="0"/>
              <a:t>mais tu ne mangeras pas de </a:t>
            </a:r>
            <a:r>
              <a:rPr lang="fr-BE" sz="1800" dirty="0">
                <a:solidFill>
                  <a:srgbClr val="FF0000"/>
                </a:solidFill>
              </a:rPr>
              <a:t>l'arbre de la connaissance de ce qui est bon ou mauvais</a:t>
            </a:r>
            <a:r>
              <a:rPr lang="fr-BE" sz="1800" dirty="0"/>
              <a:t>, car le jour où tu en mangeras, tu mourras.</a:t>
            </a:r>
            <a:endParaRPr lang="fr-BE" sz="1800" b="1" dirty="0">
              <a:hlinkClick r:id="rId4"/>
            </a:endParaRPr>
          </a:p>
          <a:p>
            <a:pPr marL="0" indent="0">
              <a:buNone/>
            </a:pPr>
            <a:r>
              <a:rPr lang="fr-BE" sz="1800" b="1" dirty="0">
                <a:hlinkClick r:id="rId4"/>
              </a:rPr>
              <a:t>Genèse 3, 1-7</a:t>
            </a:r>
          </a:p>
          <a:p>
            <a:pPr marL="0" indent="0">
              <a:buNone/>
            </a:pPr>
            <a:r>
              <a:rPr lang="fr-BE" sz="1800" b="1" dirty="0">
                <a:hlinkClick r:id="rId4"/>
              </a:rPr>
              <a:t>1</a:t>
            </a:r>
            <a:r>
              <a:rPr lang="fr-BE" sz="1800" b="1" dirty="0"/>
              <a:t> </a:t>
            </a:r>
            <a:r>
              <a:rPr lang="fr-BE" sz="1800" dirty="0"/>
              <a:t>Or le serpent était la plus astucieuse de toutes les bêtes des champs que le SEIGNEUR Dieu avait faites. Il dit à la femme : « Vraiment ! Dieu vous a dit : “Vous ne mangerez pas de tout arbre du jardin”… »  </a:t>
            </a:r>
          </a:p>
          <a:p>
            <a:pPr marL="0" indent="0">
              <a:buNone/>
            </a:pPr>
            <a:r>
              <a:rPr lang="fr-BE" sz="1800" b="1" dirty="0">
                <a:hlinkClick r:id="rId5"/>
              </a:rPr>
              <a:t>2</a:t>
            </a:r>
            <a:r>
              <a:rPr lang="fr-BE" sz="1800" b="1" dirty="0"/>
              <a:t> </a:t>
            </a:r>
            <a:r>
              <a:rPr lang="fr-BE" sz="1800" dirty="0"/>
              <a:t>La femme répondit au serpent : « Nous pouvons manger du fruit des arbres du jardin,  </a:t>
            </a:r>
            <a:r>
              <a:rPr lang="fr-BE" sz="1800" b="1" dirty="0">
                <a:hlinkClick r:id="rId6"/>
              </a:rPr>
              <a:t>3</a:t>
            </a:r>
            <a:r>
              <a:rPr lang="fr-BE" sz="1800" b="1" dirty="0"/>
              <a:t> </a:t>
            </a:r>
            <a:r>
              <a:rPr lang="fr-BE" sz="1800" dirty="0"/>
              <a:t>mais du fruit de l’arbre qui est au milieu du jardin, Dieu a dit : “Vous n’en mangerez pas et vous n’y toucherez pas afin de ne pas mourir.” » </a:t>
            </a:r>
          </a:p>
          <a:p>
            <a:pPr marL="0" indent="0">
              <a:buNone/>
            </a:pPr>
            <a:r>
              <a:rPr lang="fr-BE" sz="1800" b="1" dirty="0">
                <a:hlinkClick r:id="rId7"/>
              </a:rPr>
              <a:t>4</a:t>
            </a:r>
            <a:r>
              <a:rPr lang="fr-BE" sz="1800" b="1" dirty="0"/>
              <a:t> </a:t>
            </a:r>
            <a:r>
              <a:rPr lang="fr-BE" sz="1800" dirty="0"/>
              <a:t>Le serpent dit à la femme : « Non, vous ne mourrez pas, </a:t>
            </a:r>
            <a:r>
              <a:rPr lang="fr-BE" sz="1800" b="1" dirty="0">
                <a:hlinkClick r:id="rId8"/>
              </a:rPr>
              <a:t>5</a:t>
            </a:r>
            <a:r>
              <a:rPr lang="fr-BE" sz="1800" b="1" dirty="0"/>
              <a:t> </a:t>
            </a:r>
            <a:r>
              <a:rPr lang="fr-BE" sz="1800" dirty="0"/>
              <a:t>mais Dieu sait que le jour où vous en mangerez, vos yeux s’ouvriront et vous serez comme des dieux possédant la connaissance de ce qui est bon ou mauvais. » </a:t>
            </a:r>
          </a:p>
          <a:p>
            <a:pPr marL="0" indent="0">
              <a:buNone/>
            </a:pPr>
            <a:r>
              <a:rPr lang="fr-BE" sz="1800" b="1" dirty="0">
                <a:hlinkClick r:id="rId9"/>
              </a:rPr>
              <a:t>6</a:t>
            </a:r>
            <a:r>
              <a:rPr lang="fr-BE" sz="1800" b="1" dirty="0"/>
              <a:t> </a:t>
            </a:r>
            <a:r>
              <a:rPr lang="fr-BE" sz="1800" dirty="0"/>
              <a:t>La femme vit que l’arbre était bon à manger, séduisant à regarder, précieux pour agir avec clairvoyance. Elle en prit un fruit dont elle mangea, elle en donna aussi à son mari, qui était avec elle, et il en mangea. </a:t>
            </a:r>
            <a:r>
              <a:rPr lang="fr-BE" sz="1800" b="1" dirty="0">
                <a:hlinkClick r:id="rId10"/>
              </a:rPr>
              <a:t>7</a:t>
            </a:r>
            <a:r>
              <a:rPr lang="fr-BE" sz="1800" b="1" dirty="0"/>
              <a:t> </a:t>
            </a:r>
            <a:r>
              <a:rPr lang="fr-BE" sz="1800" dirty="0"/>
              <a:t>Leurs yeux à tous deux s’ouvrirent et ils surent qu’ils étaient nus. Ayant cousu des feuilles de figuier, ils s’en firent des pagnes. (TOB)</a:t>
            </a:r>
          </a:p>
        </p:txBody>
      </p:sp>
    </p:spTree>
    <p:extLst>
      <p:ext uri="{BB962C8B-B14F-4D97-AF65-F5344CB8AC3E}">
        <p14:creationId xmlns:p14="http://schemas.microsoft.com/office/powerpoint/2010/main" val="1881298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E168E-11F4-B641-A907-11642504500E}"/>
              </a:ext>
            </a:extLst>
          </p:cNvPr>
          <p:cNvSpPr>
            <a:spLocks noGrp="1"/>
          </p:cNvSpPr>
          <p:nvPr>
            <p:ph type="title"/>
          </p:nvPr>
        </p:nvSpPr>
        <p:spPr>
          <a:xfrm>
            <a:off x="628650" y="144182"/>
            <a:ext cx="7886700" cy="1046815"/>
          </a:xfrm>
        </p:spPr>
        <p:txBody>
          <a:bodyPr/>
          <a:lstStyle/>
          <a:p>
            <a:pPr algn="ctr"/>
            <a:r>
              <a:rPr lang="fr-FR" dirty="0"/>
              <a:t>Structure du récit</a:t>
            </a:r>
          </a:p>
        </p:txBody>
      </p:sp>
      <p:sp>
        <p:nvSpPr>
          <p:cNvPr id="3" name="Espace réservé du contenu 2">
            <a:extLst>
              <a:ext uri="{FF2B5EF4-FFF2-40B4-BE49-F238E27FC236}">
                <a16:creationId xmlns:a16="http://schemas.microsoft.com/office/drawing/2014/main" id="{CE47F149-2EC5-F442-B2BD-2710905F7162}"/>
              </a:ext>
            </a:extLst>
          </p:cNvPr>
          <p:cNvSpPr>
            <a:spLocks noGrp="1"/>
          </p:cNvSpPr>
          <p:nvPr>
            <p:ph idx="1"/>
          </p:nvPr>
        </p:nvSpPr>
        <p:spPr>
          <a:xfrm>
            <a:off x="341218" y="1358153"/>
            <a:ext cx="8461563" cy="4778469"/>
          </a:xfrm>
        </p:spPr>
        <p:txBody>
          <a:bodyPr>
            <a:normAutofit/>
          </a:bodyPr>
          <a:lstStyle/>
          <a:p>
            <a:pPr marL="0" indent="0">
              <a:buNone/>
            </a:pPr>
            <a:r>
              <a:rPr lang="fr-BE" sz="2400" b="1" dirty="0"/>
              <a:t>A situation initiale </a:t>
            </a:r>
            <a:r>
              <a:rPr lang="fr-BE" sz="2400" dirty="0"/>
              <a:t>: Adam placé dans le jardin ; arbres (2.4-17)</a:t>
            </a:r>
          </a:p>
          <a:p>
            <a:pPr marL="457200" lvl="1" indent="0">
              <a:buNone/>
            </a:pPr>
            <a:r>
              <a:rPr lang="fr-BE" b="1" dirty="0"/>
              <a:t>B rapports entre les êtres </a:t>
            </a:r>
            <a:r>
              <a:rPr lang="fr-BE" dirty="0"/>
              <a:t>(animaux nommés par l’homme ; homme/femme) (2.18-25)</a:t>
            </a:r>
          </a:p>
          <a:p>
            <a:pPr marL="914400" lvl="2" indent="0">
              <a:buNone/>
            </a:pPr>
            <a:r>
              <a:rPr lang="fr-BE" sz="2400" b="1" dirty="0"/>
              <a:t>C dialogue serpent/femme </a:t>
            </a:r>
            <a:r>
              <a:rPr lang="fr-BE" sz="2400" dirty="0"/>
              <a:t>au sujet de l’arbre de la connaissance (3.1-7)</a:t>
            </a:r>
          </a:p>
          <a:p>
            <a:pPr marL="914400" lvl="2" indent="0">
              <a:buNone/>
            </a:pPr>
            <a:r>
              <a:rPr lang="fr-BE" sz="2400" b="1" dirty="0"/>
              <a:t>C’ dialogue Dieu/homme et femme</a:t>
            </a:r>
            <a:r>
              <a:rPr lang="fr-BE" sz="2400" dirty="0"/>
              <a:t> au sujet de l’arbre de la connaissance (3.8-13)</a:t>
            </a:r>
          </a:p>
          <a:p>
            <a:pPr marL="457200" lvl="1" indent="0">
              <a:buNone/>
            </a:pPr>
            <a:r>
              <a:rPr lang="fr-BE" b="1" dirty="0"/>
              <a:t>B’ altération des rapports entre les êtres </a:t>
            </a:r>
            <a:r>
              <a:rPr lang="fr-BE" dirty="0"/>
              <a:t>(hostilité serpent/femme ; femme nommée par homme ; domination homme/femme) (3.14-21)</a:t>
            </a:r>
          </a:p>
          <a:p>
            <a:pPr marL="0" indent="0">
              <a:buNone/>
            </a:pPr>
            <a:r>
              <a:rPr lang="fr-BE" sz="2400" b="1" dirty="0">
                <a:solidFill>
                  <a:srgbClr val="FF0000"/>
                </a:solidFill>
              </a:rPr>
              <a:t>A’ situation finale </a:t>
            </a:r>
            <a:r>
              <a:rPr lang="fr-BE" sz="2400" dirty="0">
                <a:solidFill>
                  <a:srgbClr val="FF0000"/>
                </a:solidFill>
              </a:rPr>
              <a:t>: humains expulsés du jardin ; arbre de vie (3.22-24)</a:t>
            </a:r>
          </a:p>
          <a:p>
            <a:pPr marL="0" indent="0">
              <a:buNone/>
            </a:pPr>
            <a:endParaRPr lang="fr-FR" sz="2400" dirty="0"/>
          </a:p>
        </p:txBody>
      </p:sp>
    </p:spTree>
    <p:extLst>
      <p:ext uri="{BB962C8B-B14F-4D97-AF65-F5344CB8AC3E}">
        <p14:creationId xmlns:p14="http://schemas.microsoft.com/office/powerpoint/2010/main" val="1963226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3FE7AD-E416-114A-8AD9-E1FF1E006560}"/>
              </a:ext>
            </a:extLst>
          </p:cNvPr>
          <p:cNvSpPr>
            <a:spLocks noGrp="1"/>
          </p:cNvSpPr>
          <p:nvPr>
            <p:ph type="title"/>
          </p:nvPr>
        </p:nvSpPr>
        <p:spPr>
          <a:xfrm>
            <a:off x="314606" y="2268536"/>
            <a:ext cx="2979924" cy="2852737"/>
          </a:xfrm>
        </p:spPr>
        <p:txBody>
          <a:bodyPr>
            <a:normAutofit fontScale="90000"/>
          </a:bodyPr>
          <a:lstStyle/>
          <a:p>
            <a:r>
              <a:rPr lang="fr-FR" dirty="0"/>
              <a:t>La perte de la présence naturelle de Dieu</a:t>
            </a:r>
          </a:p>
        </p:txBody>
      </p:sp>
      <p:sp>
        <p:nvSpPr>
          <p:cNvPr id="3" name="Espace réservé du texte 2">
            <a:extLst>
              <a:ext uri="{FF2B5EF4-FFF2-40B4-BE49-F238E27FC236}">
                <a16:creationId xmlns:a16="http://schemas.microsoft.com/office/drawing/2014/main" id="{8244306B-79D5-DA4E-AEFC-A1DC1076A9A9}"/>
              </a:ext>
            </a:extLst>
          </p:cNvPr>
          <p:cNvSpPr>
            <a:spLocks noGrp="1"/>
          </p:cNvSpPr>
          <p:nvPr>
            <p:ph type="body" idx="1"/>
          </p:nvPr>
        </p:nvSpPr>
        <p:spPr/>
        <p:txBody>
          <a:bodyPr/>
          <a:lstStyle/>
          <a:p>
            <a:endParaRPr lang="fr-FR"/>
          </a:p>
        </p:txBody>
      </p:sp>
      <p:pic>
        <p:nvPicPr>
          <p:cNvPr id="11266" name="Picture 2" descr="DINANT, BELGIQUE - 16 Octobre 2011: Expulsion D&amp;#39;Adam Et Eve Du Paradis,  Vitrail Dans L&amp;#39;église De Dinant, En Belgique. Banque D&amp;#39;Images Et Photos  Libres De Droits. Image 55767012.">
            <a:extLst>
              <a:ext uri="{FF2B5EF4-FFF2-40B4-BE49-F238E27FC236}">
                <a16:creationId xmlns:a16="http://schemas.microsoft.com/office/drawing/2014/main" id="{13231566-9A1D-9147-A311-D0F744378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837" y="0"/>
            <a:ext cx="5745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942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F5775F-EC81-1344-84A5-DD39235E1641}"/>
              </a:ext>
            </a:extLst>
          </p:cNvPr>
          <p:cNvSpPr>
            <a:spLocks noGrp="1"/>
          </p:cNvSpPr>
          <p:nvPr>
            <p:ph type="title"/>
          </p:nvPr>
        </p:nvSpPr>
        <p:spPr>
          <a:xfrm>
            <a:off x="628650" y="365127"/>
            <a:ext cx="7886700" cy="479826"/>
          </a:xfrm>
        </p:spPr>
        <p:txBody>
          <a:bodyPr>
            <a:normAutofit fontScale="90000"/>
          </a:bodyPr>
          <a:lstStyle/>
          <a:p>
            <a:pPr algn="ctr"/>
            <a:r>
              <a:rPr lang="fr-FR" dirty="0"/>
              <a:t>L’expulsion</a:t>
            </a:r>
          </a:p>
        </p:txBody>
      </p:sp>
      <p:sp>
        <p:nvSpPr>
          <p:cNvPr id="3" name="Espace réservé du contenu 2">
            <a:extLst>
              <a:ext uri="{FF2B5EF4-FFF2-40B4-BE49-F238E27FC236}">
                <a16:creationId xmlns:a16="http://schemas.microsoft.com/office/drawing/2014/main" id="{F4AD0F92-B096-A64D-82EB-A02F6E74D797}"/>
              </a:ext>
            </a:extLst>
          </p:cNvPr>
          <p:cNvSpPr>
            <a:spLocks noGrp="1"/>
          </p:cNvSpPr>
          <p:nvPr>
            <p:ph idx="1"/>
          </p:nvPr>
        </p:nvSpPr>
        <p:spPr/>
        <p:txBody>
          <a:bodyPr>
            <a:normAutofit lnSpcReduction="10000"/>
          </a:bodyPr>
          <a:lstStyle/>
          <a:p>
            <a:pPr marL="0" indent="0">
              <a:buNone/>
            </a:pPr>
            <a:r>
              <a:rPr lang="fr-BE" b="1" dirty="0">
                <a:hlinkClick r:id="rId2"/>
              </a:rPr>
              <a:t>Genèse 3,22-24</a:t>
            </a:r>
          </a:p>
          <a:p>
            <a:pPr marL="0" indent="0">
              <a:buNone/>
            </a:pPr>
            <a:r>
              <a:rPr lang="fr-BE" b="1" dirty="0">
                <a:hlinkClick r:id="rId3"/>
              </a:rPr>
              <a:t>22</a:t>
            </a:r>
            <a:r>
              <a:rPr lang="fr-BE" dirty="0"/>
              <a:t>Le SEIGNEUR Dieu dit : « Voici que l’homme est devenu comme l’un de nous par la connaissance de ce qui est bon ou mauvais. Maintenant, qu’il ne tende pas la main pour prendre aussi de l’arbre de vie, en manger et vivre à jamais ! »</a:t>
            </a:r>
          </a:p>
          <a:p>
            <a:pPr marL="0" indent="0">
              <a:buNone/>
            </a:pPr>
            <a:r>
              <a:rPr lang="fr-BE" b="1" dirty="0">
                <a:hlinkClick r:id="rId4"/>
              </a:rPr>
              <a:t>23</a:t>
            </a:r>
            <a:r>
              <a:rPr lang="fr-BE" dirty="0"/>
              <a:t>Le SEIGNEUR Dieu l’expulsa du jardin d’Eden pour cultiver le sol d’où il avait été pris. </a:t>
            </a:r>
            <a:r>
              <a:rPr lang="fr-BE" b="1" dirty="0">
                <a:hlinkClick r:id="rId5"/>
              </a:rPr>
              <a:t>24</a:t>
            </a:r>
            <a:r>
              <a:rPr lang="fr-BE" dirty="0"/>
              <a:t>Ayant chassé l’homme, il posta les chérubins à l’orient du jardin d’Eden avec la flamme de l’épée foudroyante pour garder le chemin de l’arbre de vie.</a:t>
            </a:r>
          </a:p>
          <a:p>
            <a:pPr marL="0" indent="0">
              <a:buNone/>
            </a:pPr>
            <a:endParaRPr lang="fr-FR" dirty="0"/>
          </a:p>
        </p:txBody>
      </p:sp>
    </p:spTree>
    <p:extLst>
      <p:ext uri="{BB962C8B-B14F-4D97-AF65-F5344CB8AC3E}">
        <p14:creationId xmlns:p14="http://schemas.microsoft.com/office/powerpoint/2010/main" val="1076485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0B7780D7-A0FB-6541-AB09-01F97C5B5F54}"/>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sz="3300" dirty="0">
              <a:solidFill>
                <a:srgbClr val="7B9899"/>
              </a:solidFill>
            </a:endParaRPr>
          </a:p>
        </p:txBody>
      </p:sp>
      <p:sp>
        <p:nvSpPr>
          <p:cNvPr id="7170" name="Text Box 2">
            <a:extLst>
              <a:ext uri="{FF2B5EF4-FFF2-40B4-BE49-F238E27FC236}">
                <a16:creationId xmlns:a16="http://schemas.microsoft.com/office/drawing/2014/main" id="{528F08D9-B850-DB4E-B68F-901817F057C3}"/>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n°1: le rôle des chérubins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a:extLst>
              <a:ext uri="{FF2B5EF4-FFF2-40B4-BE49-F238E27FC236}">
                <a16:creationId xmlns:a16="http://schemas.microsoft.com/office/drawing/2014/main" id="{AD393DAF-44EA-044B-A1FD-AFE170C4C128}"/>
              </a:ext>
            </a:extLst>
          </p:cNvPr>
          <p:cNvSpPr>
            <a:spLocks noGrp="1"/>
          </p:cNvSpPr>
          <p:nvPr>
            <p:ph type="title"/>
          </p:nvPr>
        </p:nvSpPr>
        <p:spPr>
          <a:xfrm>
            <a:off x="808831" y="-21115"/>
            <a:ext cx="7886700" cy="1325563"/>
          </a:xfrm>
        </p:spPr>
        <p:txBody>
          <a:bodyPr/>
          <a:lstStyle/>
          <a:p>
            <a:r>
              <a:rPr lang="fr-FR" altLang="fr-FR" sz="2800" dirty="0"/>
              <a:t>Sceau-cylindre: êtres ailés autour d’un arbre sacré</a:t>
            </a:r>
          </a:p>
        </p:txBody>
      </p:sp>
      <p:sp>
        <p:nvSpPr>
          <p:cNvPr id="6" name="ZoneTexte 5">
            <a:extLst>
              <a:ext uri="{FF2B5EF4-FFF2-40B4-BE49-F238E27FC236}">
                <a16:creationId xmlns:a16="http://schemas.microsoft.com/office/drawing/2014/main" id="{F4E7CE53-97C5-374F-9F44-4E533373AF6E}"/>
              </a:ext>
            </a:extLst>
          </p:cNvPr>
          <p:cNvSpPr txBox="1"/>
          <p:nvPr/>
        </p:nvSpPr>
        <p:spPr>
          <a:xfrm>
            <a:off x="4752181" y="6192574"/>
            <a:ext cx="3943350" cy="923330"/>
          </a:xfrm>
          <a:prstGeom prst="rect">
            <a:avLst/>
          </a:prstGeom>
          <a:noFill/>
        </p:spPr>
        <p:txBody>
          <a:bodyPr wrap="square" rtlCol="0">
            <a:spAutoFit/>
          </a:bodyPr>
          <a:lstStyle/>
          <a:p>
            <a:r>
              <a:rPr lang="fr-BE" dirty="0"/>
              <a:t>© The Trustees of the British Museum</a:t>
            </a:r>
          </a:p>
          <a:p>
            <a:br>
              <a:rPr lang="fr-BE" dirty="0"/>
            </a:br>
            <a:endParaRPr lang="fr-FR" dirty="0"/>
          </a:p>
        </p:txBody>
      </p:sp>
      <p:pic>
        <p:nvPicPr>
          <p:cNvPr id="11" name="Espace réservé du contenu 10">
            <a:extLst>
              <a:ext uri="{FF2B5EF4-FFF2-40B4-BE49-F238E27FC236}">
                <a16:creationId xmlns:a16="http://schemas.microsoft.com/office/drawing/2014/main" id="{E1B6417B-A83D-3E4B-B416-173DFB447699}"/>
              </a:ext>
            </a:extLst>
          </p:cNvPr>
          <p:cNvPicPr>
            <a:picLocks noGrp="1" noChangeAspect="1"/>
          </p:cNvPicPr>
          <p:nvPr>
            <p:ph idx="1"/>
          </p:nvPr>
        </p:nvPicPr>
        <p:blipFill>
          <a:blip r:embed="rId2"/>
          <a:stretch>
            <a:fillRect/>
          </a:stretch>
        </p:blipFill>
        <p:spPr>
          <a:xfrm>
            <a:off x="95570" y="857436"/>
            <a:ext cx="9048430" cy="5485318"/>
          </a:xfrm>
        </p:spPr>
      </p:pic>
    </p:spTree>
    <p:extLst>
      <p:ext uri="{BB962C8B-B14F-4D97-AF65-F5344CB8AC3E}">
        <p14:creationId xmlns:p14="http://schemas.microsoft.com/office/powerpoint/2010/main" val="1163750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3AD820-865A-6741-9C84-0210F817B7E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45880B3E-1FD6-6641-9737-8FAF3E5501CF}"/>
              </a:ext>
            </a:extLst>
          </p:cNvPr>
          <p:cNvPicPr>
            <a:picLocks noGrp="1" noChangeAspect="1"/>
          </p:cNvPicPr>
          <p:nvPr>
            <p:ph idx="1"/>
          </p:nvPr>
        </p:nvPicPr>
        <p:blipFill>
          <a:blip r:embed="rId2"/>
          <a:stretch>
            <a:fillRect/>
          </a:stretch>
        </p:blipFill>
        <p:spPr>
          <a:xfrm>
            <a:off x="1647839" y="1825625"/>
            <a:ext cx="5848322" cy="4351338"/>
          </a:xfrm>
        </p:spPr>
      </p:pic>
    </p:spTree>
    <p:extLst>
      <p:ext uri="{BB962C8B-B14F-4D97-AF65-F5344CB8AC3E}">
        <p14:creationId xmlns:p14="http://schemas.microsoft.com/office/powerpoint/2010/main" val="1016836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F4CA8754-9DDF-1743-B98B-B738AB16C09F}"/>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a:solidFill>
                  <a:srgbClr val="7B9899"/>
                </a:solidFill>
              </a:rPr>
              <a:t>A quoi servaient les chérubins?</a:t>
            </a:r>
          </a:p>
        </p:txBody>
      </p:sp>
      <p:sp>
        <p:nvSpPr>
          <p:cNvPr id="8194" name="Text Box 2">
            <a:extLst>
              <a:ext uri="{FF2B5EF4-FFF2-40B4-BE49-F238E27FC236}">
                <a16:creationId xmlns:a16="http://schemas.microsoft.com/office/drawing/2014/main" id="{3E7BD657-1A1E-3446-98C4-E0A4C28EFE2A}"/>
              </a:ext>
            </a:extLst>
          </p:cNvPr>
          <p:cNvSpPr txBox="1">
            <a:spLocks noChangeArrowheads="1"/>
          </p:cNvSpPr>
          <p:nvPr/>
        </p:nvSpPr>
        <p:spPr bwMode="auto">
          <a:xfrm>
            <a:off x="301625" y="1527175"/>
            <a:ext cx="8504238" cy="413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457200" indent="-455613">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1pPr>
            <a:lvl2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2pPr>
            <a:lvl3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3pPr>
            <a:lvl4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4pPr>
            <a:lvl5pPr>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04875" algn="l"/>
                <a:tab pos="1354138" algn="l"/>
                <a:tab pos="1803400" algn="l"/>
                <a:tab pos="2252663" algn="l"/>
                <a:tab pos="2701925" algn="l"/>
                <a:tab pos="3151188" algn="l"/>
                <a:tab pos="3600450" algn="l"/>
                <a:tab pos="4049713" algn="l"/>
                <a:tab pos="4498975" algn="l"/>
                <a:tab pos="4948238" algn="l"/>
                <a:tab pos="5397500" algn="l"/>
                <a:tab pos="5846763" algn="l"/>
                <a:tab pos="6296025" algn="l"/>
                <a:tab pos="6745288" algn="l"/>
                <a:tab pos="7194550" algn="l"/>
                <a:tab pos="7643813" algn="l"/>
                <a:tab pos="8093075" algn="l"/>
                <a:tab pos="8542338" algn="l"/>
                <a:tab pos="8991600" algn="l"/>
                <a:tab pos="94408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Times New Roman" panose="02020603050405020304" pitchFamily="18" charset="0"/>
              <a:buAutoNum type="arabicParenBoth"/>
            </a:pPr>
            <a:r>
              <a:rPr lang="fr-FR" altLang="fr-FR" sz="2400">
                <a:latin typeface="Georgia" panose="02040502050405020303" pitchFamily="18" charset="0"/>
              </a:rPr>
              <a:t>Servir de « porteurs de trône » : sous le trône du char divin révélé à Ézéchiel (Ez 1.22-26), ou comme « marchepied » au-dessus de l’arche d’alliance (2 S 6.2).</a:t>
            </a:r>
          </a:p>
          <a:p>
            <a:pPr hangingPunct="1">
              <a:lnSpc>
                <a:spcPct val="100000"/>
              </a:lnSpc>
              <a:spcBef>
                <a:spcPts val="538"/>
              </a:spcBef>
              <a:spcAft>
                <a:spcPts val="1425"/>
              </a:spcAft>
              <a:buClr>
                <a:srgbClr val="D16349"/>
              </a:buClr>
              <a:buSzPct val="85000"/>
              <a:buFont typeface="Times New Roman" panose="02020603050405020304" pitchFamily="18" charset="0"/>
              <a:buAutoNum type="arabicParenBoth"/>
            </a:pPr>
            <a:r>
              <a:rPr lang="fr-FR" altLang="fr-FR" sz="2400">
                <a:latin typeface="Georgia" panose="02040502050405020303" pitchFamily="18" charset="0"/>
              </a:rPr>
              <a:t>Garder l’entrée de temples ou de palais.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a:extLst>
              <a:ext uri="{FF2B5EF4-FFF2-40B4-BE49-F238E27FC236}">
                <a16:creationId xmlns:a16="http://schemas.microsoft.com/office/drawing/2014/main" id="{5EB39E95-7611-F644-9698-344426AF1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38" y="0"/>
            <a:ext cx="11123613" cy="6861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5378706B-0ABE-DC41-94E3-918C85EC0268}"/>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a:solidFill>
                  <a:srgbClr val="7B9899"/>
                </a:solidFill>
              </a:rPr>
              <a:t>Enquête sur le sens caché du jardin d’Eden</a:t>
            </a:r>
          </a:p>
        </p:txBody>
      </p:sp>
      <p:sp>
        <p:nvSpPr>
          <p:cNvPr id="10242" name="Text Box 2">
            <a:extLst>
              <a:ext uri="{FF2B5EF4-FFF2-40B4-BE49-F238E27FC236}">
                <a16:creationId xmlns:a16="http://schemas.microsoft.com/office/drawing/2014/main" id="{C6C0A0CC-9099-E140-A2B0-37E66E6F7ED2}"/>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n°1: le rôle des chérubins</a:t>
            </a:r>
          </a:p>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n°2: la décoration intérieure des temples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524E4-4B48-DE46-8E61-77B04CF119FD}"/>
              </a:ext>
            </a:extLst>
          </p:cNvPr>
          <p:cNvSpPr>
            <a:spLocks noGrp="1"/>
          </p:cNvSpPr>
          <p:nvPr>
            <p:ph type="title"/>
          </p:nvPr>
        </p:nvSpPr>
        <p:spPr/>
        <p:txBody>
          <a:bodyPr/>
          <a:lstStyle/>
          <a:p>
            <a:endParaRPr lang="fr-FR"/>
          </a:p>
        </p:txBody>
      </p:sp>
      <p:pic>
        <p:nvPicPr>
          <p:cNvPr id="6" name="Espace réservé du contenu 5">
            <a:extLst>
              <a:ext uri="{FF2B5EF4-FFF2-40B4-BE49-F238E27FC236}">
                <a16:creationId xmlns:a16="http://schemas.microsoft.com/office/drawing/2014/main" id="{F14C86CA-B4EE-4F43-80EF-ED6A997CA9DB}"/>
              </a:ext>
            </a:extLst>
          </p:cNvPr>
          <p:cNvPicPr>
            <a:picLocks noGrp="1" noChangeAspect="1"/>
          </p:cNvPicPr>
          <p:nvPr>
            <p:ph idx="1"/>
          </p:nvPr>
        </p:nvPicPr>
        <p:blipFill>
          <a:blip r:embed="rId2"/>
          <a:stretch>
            <a:fillRect/>
          </a:stretch>
        </p:blipFill>
        <p:spPr>
          <a:xfrm>
            <a:off x="103704" y="0"/>
            <a:ext cx="8936591" cy="6950683"/>
          </a:xfrm>
        </p:spPr>
      </p:pic>
    </p:spTree>
    <p:extLst>
      <p:ext uri="{BB962C8B-B14F-4D97-AF65-F5344CB8AC3E}">
        <p14:creationId xmlns:p14="http://schemas.microsoft.com/office/powerpoint/2010/main" val="2208336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A2745A1F-6A59-7845-BBA8-DBE86992D69C}"/>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a:solidFill>
                  <a:srgbClr val="7B9899"/>
                </a:solidFill>
              </a:rPr>
              <a:t>Les temples en Égypte</a:t>
            </a:r>
          </a:p>
        </p:txBody>
      </p:sp>
      <p:sp>
        <p:nvSpPr>
          <p:cNvPr id="11266" name="Text Box 2">
            <a:extLst>
              <a:ext uri="{FF2B5EF4-FFF2-40B4-BE49-F238E27FC236}">
                <a16:creationId xmlns:a16="http://schemas.microsoft.com/office/drawing/2014/main" id="{B8FECDE6-DFF1-A741-BA1F-7F8BB4364747}"/>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marL="0" indent="0" hangingPunct="1">
              <a:lnSpc>
                <a:spcPct val="100000"/>
              </a:lnSpc>
              <a:spcBef>
                <a:spcPts val="538"/>
              </a:spcBef>
              <a:spcAft>
                <a:spcPts val="1425"/>
              </a:spcAft>
              <a:buClr>
                <a:srgbClr val="D16349"/>
              </a:buClr>
              <a:buSzPct val="85000"/>
            </a:pPr>
            <a:r>
              <a:rPr lang="fr-FR" altLang="fr-FR" sz="2600" dirty="0">
                <a:latin typeface="Georgia" panose="02040502050405020303" pitchFamily="18" charset="0"/>
              </a:rPr>
              <a:t>« le Temple, censé évoquer dans ses parties constitutives l’image de l’Univers, devait, dans ses grandes lignes, présenter un plafond constellé d’étoiles, des murs tapissés de formes divines et humaines, des colonnes rappelant la végétation »</a:t>
            </a:r>
          </a:p>
          <a:p>
            <a:pPr hangingPunct="1">
              <a:lnSpc>
                <a:spcPct val="100000"/>
              </a:lnSpc>
              <a:spcBef>
                <a:spcPts val="538"/>
              </a:spcBef>
              <a:spcAft>
                <a:spcPts val="1425"/>
              </a:spcAft>
              <a:buClrTx/>
              <a:buFontTx/>
              <a:buNone/>
            </a:pPr>
            <a:r>
              <a:rPr lang="fr-FR" altLang="fr-FR" sz="2600" dirty="0">
                <a:latin typeface="Georgia" panose="02040502050405020303" pitchFamily="18" charset="0"/>
              </a:rPr>
              <a:t>                                 (Christiane Desroches </a:t>
            </a:r>
            <a:r>
              <a:rPr lang="fr-FR" altLang="fr-FR" sz="2600" dirty="0" err="1">
                <a:latin typeface="Georgia" panose="02040502050405020303" pitchFamily="18" charset="0"/>
              </a:rPr>
              <a:t>Noblecourt</a:t>
            </a:r>
            <a:r>
              <a:rPr lang="fr-FR" altLang="fr-FR" sz="2600" dirty="0">
                <a:latin typeface="Georgia" panose="02040502050405020303" pitchFamily="18" charset="0"/>
              </a:rPr>
              <a: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D00576F1-2CD8-AA4F-A4DA-E34D484F5858}"/>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dirty="0"/>
              <a:t>Le temple d’Abou </a:t>
            </a:r>
            <a:r>
              <a:rPr lang="fr-FR" altLang="fr-FR" sz="3300" dirty="0" err="1"/>
              <a:t>Simbel</a:t>
            </a:r>
            <a:endParaRPr lang="fr-FR" altLang="fr-FR" sz="3300" dirty="0"/>
          </a:p>
        </p:txBody>
      </p:sp>
      <p:sp>
        <p:nvSpPr>
          <p:cNvPr id="12290" name="Text Box 2">
            <a:extLst>
              <a:ext uri="{FF2B5EF4-FFF2-40B4-BE49-F238E27FC236}">
                <a16:creationId xmlns:a16="http://schemas.microsoft.com/office/drawing/2014/main" id="{7E4E4F48-3E46-FE43-8818-ECF5F8A11ECB}"/>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600" dirty="0">
                <a:latin typeface="Georgia" panose="02040502050405020303" pitchFamily="18" charset="0"/>
              </a:rPr>
              <a:t>«Les divers éléments de l’architecture pétrifient souvent des formes naturelles, ainsi les colonnes représentent-elles des tiges ou des troncs, leurs chapiteaux, des lotus, des papyrus, des palmes, ou d’autres plantes. Elles évoquent parfois des bottes végétales et les touffes du couronnement des frontons rappellent la manière dont on nouait les touffes végétales. Chaque motif décoratif pourrait ainsi renvoyer à une origine naturelle : palmettes, godrons, fleurs de bananiers, soleil, lune, étoile…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06060CB2-AD3B-154C-9244-E5DA5F15DDCC}"/>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dirty="0"/>
              <a:t>La décoration du temple de Salomon</a:t>
            </a:r>
          </a:p>
        </p:txBody>
      </p:sp>
      <p:sp>
        <p:nvSpPr>
          <p:cNvPr id="13314" name="Text Box 2">
            <a:extLst>
              <a:ext uri="{FF2B5EF4-FFF2-40B4-BE49-F238E27FC236}">
                <a16:creationId xmlns:a16="http://schemas.microsoft.com/office/drawing/2014/main" id="{ECAC0920-3984-2E4A-A7F0-E5C165EF06B8}"/>
              </a:ext>
            </a:extLst>
          </p:cNvPr>
          <p:cNvSpPr txBox="1">
            <a:spLocks noChangeArrowheads="1"/>
          </p:cNvSpPr>
          <p:nvPr/>
        </p:nvSpPr>
        <p:spPr bwMode="auto">
          <a:xfrm>
            <a:off x="301625" y="1527175"/>
            <a:ext cx="8504238" cy="427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la surface des murs intérieurs : « le bois de cèdre à l’intérieur de la Maison offrait des sculptures de coloquintes et de fleurs épanouies » (1 R 6.18) ;</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le pourtour de ces murs et les battants de porte de l’entrée du Temple ainsi que du Lieu très saint, où étaient représentés « des chérubins, des branches de palmiers et des fleurs épanouies » (6.29, 32, 35) ;</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les chapiteaux des deux colonnes de bronze, couverts de centaines de grenades et où l’on avait figuré des lis au sommet (7.18-22)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37B38BB3-5E79-494B-9447-0BC7511AFD35}"/>
              </a:ext>
            </a:extLst>
          </p:cNvPr>
          <p:cNvSpPr>
            <a:spLocks noGrp="1" noChangeArrowheads="1"/>
          </p:cNvSpPr>
          <p:nvPr>
            <p:ph type="title" idx="4294967295"/>
          </p:nvPr>
        </p:nvSpPr>
        <p:spPr>
          <a:xfrm>
            <a:off x="301625" y="22860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dirty="0"/>
              <a:t>La décoration du temple de Salomon</a:t>
            </a:r>
          </a:p>
        </p:txBody>
      </p:sp>
      <p:sp>
        <p:nvSpPr>
          <p:cNvPr id="17410" name="Text Box 2">
            <a:extLst>
              <a:ext uri="{FF2B5EF4-FFF2-40B4-BE49-F238E27FC236}">
                <a16:creationId xmlns:a16="http://schemas.microsoft.com/office/drawing/2014/main" id="{90D3B2F6-16C2-5D4B-8586-15567F1DF636}"/>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le bassin appelé « Mer », dont le pourtour était orné de rangées de coloquintes (7.24), et dont le rebord était façonné en fleur de lis (7.26) ; </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sur les bases de bronze qui supportaient ce bassin étaient sculptés des « lions, des bœufs et des chérubins » (7.29) ainsi que des « branches de palmiers » (7.36) ;</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le chandelier revêtait également un aspect botanique avec des « calices en formes d’amande, avec des boutons et des fleurs » (Ex 25.33-35).</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 tout était en cèdre, on ne voyait aucune pierre » (1 R 6.18)</a:t>
            </a:r>
          </a:p>
          <a:p>
            <a:pPr hangingPunct="1">
              <a:lnSpc>
                <a:spcPct val="100000"/>
              </a:lnSpc>
              <a:spcBef>
                <a:spcPts val="538"/>
              </a:spcBef>
              <a:spcAft>
                <a:spcPts val="1425"/>
              </a:spcAft>
              <a:buClrTx/>
              <a:buFontTx/>
              <a:buNone/>
            </a:pPr>
            <a:endParaRPr lang="fr-FR" altLang="fr-FR" sz="2400" dirty="0">
              <a:latin typeface="Georgia" panose="02040502050405020303"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a:extLst>
              <a:ext uri="{FF2B5EF4-FFF2-40B4-BE49-F238E27FC236}">
                <a16:creationId xmlns:a16="http://schemas.microsoft.com/office/drawing/2014/main" id="{17D7718B-C798-A343-848C-CE53F216D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38" y="0"/>
            <a:ext cx="11123613" cy="68611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a:extLst>
              <a:ext uri="{FF2B5EF4-FFF2-40B4-BE49-F238E27FC236}">
                <a16:creationId xmlns:a16="http://schemas.microsoft.com/office/drawing/2014/main" id="{BA675324-259C-AE4A-8DE5-017916E15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0"/>
            <a:ext cx="9023350" cy="5526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a:extLst>
              <a:ext uri="{FF2B5EF4-FFF2-40B4-BE49-F238E27FC236}">
                <a16:creationId xmlns:a16="http://schemas.microsoft.com/office/drawing/2014/main" id="{56ADBFE5-928B-5C46-903A-D06FB43F1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620713"/>
            <a:ext cx="5472112" cy="5435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9266014F-BBB9-FE47-9DB8-17017E3A5382}"/>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n°1: le rôle des chérubins</a:t>
            </a:r>
          </a:p>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n°2: la décoration intérieure des temples</a:t>
            </a:r>
          </a:p>
          <a:p>
            <a:pPr hangingPunct="1">
              <a:lnSpc>
                <a:spcPct val="100000"/>
              </a:lnSpc>
              <a:spcBef>
                <a:spcPts val="538"/>
              </a:spcBef>
              <a:spcAft>
                <a:spcPts val="1425"/>
              </a:spcAft>
              <a:buClr>
                <a:srgbClr val="D16349"/>
              </a:buClr>
              <a:buSzPct val="85000"/>
              <a:buFont typeface="Wingdings 2" pitchFamily="2" charset="2"/>
              <a:buChar char=""/>
            </a:pPr>
            <a:r>
              <a:rPr lang="fr-FR" altLang="fr-FR" sz="2700">
                <a:latin typeface="Georgia" panose="02040502050405020303" pitchFamily="18" charset="0"/>
              </a:rPr>
              <a:t>Clef n°3: la présence naturelle de Dieu dans le jardin d’Eden</a:t>
            </a:r>
          </a:p>
          <a:p>
            <a:pPr hangingPunct="1">
              <a:lnSpc>
                <a:spcPct val="100000"/>
              </a:lnSpc>
              <a:spcBef>
                <a:spcPts val="538"/>
              </a:spcBef>
              <a:spcAft>
                <a:spcPts val="1425"/>
              </a:spcAft>
              <a:buClrTx/>
              <a:buFontTx/>
              <a:buNone/>
            </a:pPr>
            <a:endParaRPr lang="fr-FR" altLang="fr-FR" sz="2700">
              <a:latin typeface="Georgia" panose="02040502050405020303"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CACF57A-3D67-874C-BFC8-459B832009CB}"/>
              </a:ext>
            </a:extLst>
          </p:cNvPr>
          <p:cNvSpPr txBox="1"/>
          <p:nvPr/>
        </p:nvSpPr>
        <p:spPr>
          <a:xfrm>
            <a:off x="1157468" y="2141316"/>
            <a:ext cx="6898512" cy="1569660"/>
          </a:xfrm>
          <a:prstGeom prst="rect">
            <a:avLst/>
          </a:prstGeom>
          <a:noFill/>
        </p:spPr>
        <p:txBody>
          <a:bodyPr wrap="square" rtlCol="0">
            <a:spAutoFit/>
          </a:bodyPr>
          <a:lstStyle/>
          <a:p>
            <a:r>
              <a:rPr lang="fr-BE" sz="2400" b="1" dirty="0">
                <a:hlinkClick r:id="rId2"/>
              </a:rPr>
              <a:t>Genèse 2,8</a:t>
            </a:r>
            <a:endParaRPr lang="fr-BE" sz="2400" b="1" dirty="0"/>
          </a:p>
          <a:p>
            <a:endParaRPr lang="fr-BE" sz="2400" b="1" dirty="0"/>
          </a:p>
          <a:p>
            <a:r>
              <a:rPr lang="fr-BE" sz="2400" dirty="0"/>
              <a:t>Or ils entendirent la voix du SEIGNEUR Dieu qui se promenait dans le jardin au souffle du jour. </a:t>
            </a:r>
            <a:endParaRPr lang="fr-FR" sz="2400" dirty="0"/>
          </a:p>
        </p:txBody>
      </p:sp>
    </p:spTree>
    <p:extLst>
      <p:ext uri="{BB962C8B-B14F-4D97-AF65-F5344CB8AC3E}">
        <p14:creationId xmlns:p14="http://schemas.microsoft.com/office/powerpoint/2010/main" val="727213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D0E65CCC-9EDC-9540-A7F0-968EF17BF235}"/>
              </a:ext>
            </a:extLst>
          </p:cNvPr>
          <p:cNvSpPr>
            <a:spLocks noGrp="1" noChangeArrowheads="1"/>
          </p:cNvSpPr>
          <p:nvPr>
            <p:ph type="title" idx="4294967295"/>
          </p:nvPr>
        </p:nvSpPr>
        <p:spPr>
          <a:xfrm>
            <a:off x="301625" y="228600"/>
            <a:ext cx="8534400" cy="939800"/>
          </a:xfrm>
          <a:ln/>
        </p:spPr>
        <p:txBody>
          <a:bodyPr/>
          <a:lstStyle/>
          <a:p>
            <a:endParaRPr lang="fr-FR"/>
          </a:p>
        </p:txBody>
      </p:sp>
      <p:pic>
        <p:nvPicPr>
          <p:cNvPr id="19458" name="Picture 2">
            <a:extLst>
              <a:ext uri="{FF2B5EF4-FFF2-40B4-BE49-F238E27FC236}">
                <a16:creationId xmlns:a16="http://schemas.microsoft.com/office/drawing/2014/main" id="{55E3AB2B-D9A0-DB44-B8DD-B9E68D6E9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530225"/>
            <a:ext cx="7777162" cy="7388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a:extLst>
              <a:ext uri="{FF2B5EF4-FFF2-40B4-BE49-F238E27FC236}">
                <a16:creationId xmlns:a16="http://schemas.microsoft.com/office/drawing/2014/main" id="{10E0072A-ED1C-4B44-B1C9-EAB62E410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0"/>
            <a:ext cx="4895850" cy="7318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D5AD4078-2D40-1F40-8C70-25C98EDCD4A0}"/>
              </a:ext>
            </a:extLst>
          </p:cNvPr>
          <p:cNvSpPr txBox="1">
            <a:spLocks noChangeArrowheads="1"/>
          </p:cNvSpPr>
          <p:nvPr/>
        </p:nvSpPr>
        <p:spPr bwMode="auto">
          <a:xfrm>
            <a:off x="301625" y="1527175"/>
            <a:ext cx="8504238"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69875" indent="-269875">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1pPr>
            <a:lvl2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2pPr>
            <a:lvl3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3pPr>
            <a:lvl4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4pPr>
            <a:lvl5pP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Clef n°1: le rôle des chérubins, qui suggère que le jardin d’Eden est un espace sacré</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Clef n°2: la décoration intérieure des temples, qui est faite pour rappeler un jardin</a:t>
            </a:r>
          </a:p>
          <a:p>
            <a:pPr hangingPunct="1">
              <a:lnSpc>
                <a:spcPct val="100000"/>
              </a:lnSpc>
              <a:spcBef>
                <a:spcPts val="538"/>
              </a:spcBef>
              <a:spcAft>
                <a:spcPts val="1425"/>
              </a:spcAft>
              <a:buClr>
                <a:srgbClr val="D16349"/>
              </a:buClr>
              <a:buSzPct val="85000"/>
              <a:buFont typeface="Wingdings 2" pitchFamily="2" charset="2"/>
              <a:buChar char=""/>
            </a:pPr>
            <a:r>
              <a:rPr lang="fr-FR" altLang="fr-FR" sz="2400" dirty="0">
                <a:latin typeface="Georgia" panose="02040502050405020303" pitchFamily="18" charset="0"/>
              </a:rPr>
              <a:t>Clef n°3: la présence naturelle de Dieu dans le jardin d’Eden</a:t>
            </a:r>
          </a:p>
          <a:p>
            <a:pPr hangingPunct="1">
              <a:lnSpc>
                <a:spcPct val="100000"/>
              </a:lnSpc>
              <a:spcBef>
                <a:spcPts val="538"/>
              </a:spcBef>
              <a:spcAft>
                <a:spcPts val="1425"/>
              </a:spcAft>
              <a:buClrTx/>
              <a:buFontTx/>
              <a:buNone/>
            </a:pPr>
            <a:endParaRPr lang="fr-FR" altLang="fr-FR" sz="2400" dirty="0">
              <a:latin typeface="Georgia" panose="02040502050405020303"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75EDA3E7-67BA-2343-AB8E-F910A2C631A7}"/>
              </a:ext>
            </a:extLst>
          </p:cNvPr>
          <p:cNvSpPr>
            <a:spLocks noGrp="1" noChangeArrowheads="1"/>
          </p:cNvSpPr>
          <p:nvPr>
            <p:ph type="title" idx="4294967295"/>
          </p:nvPr>
        </p:nvSpPr>
        <p:spPr>
          <a:xfrm>
            <a:off x="323850" y="0"/>
            <a:ext cx="8534400" cy="758825"/>
          </a:xfrm>
          <a:ln/>
        </p:spPr>
        <p:txBody>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dirty="0"/>
              <a:t>Une mini-histoire d’Israël</a:t>
            </a:r>
          </a:p>
        </p:txBody>
      </p:sp>
      <p:graphicFrame>
        <p:nvGraphicFramePr>
          <p:cNvPr id="23554" name="Group 2">
            <a:extLst>
              <a:ext uri="{FF2B5EF4-FFF2-40B4-BE49-F238E27FC236}">
                <a16:creationId xmlns:a16="http://schemas.microsoft.com/office/drawing/2014/main" id="{48667A13-C806-6A45-A561-6E54295C6046}"/>
              </a:ext>
            </a:extLst>
          </p:cNvPr>
          <p:cNvGraphicFramePr>
            <a:graphicFrameLocks noGrp="1"/>
          </p:cNvGraphicFramePr>
          <p:nvPr>
            <p:extLst>
              <p:ext uri="{D42A27DB-BD31-4B8C-83A1-F6EECF244321}">
                <p14:modId xmlns:p14="http://schemas.microsoft.com/office/powerpoint/2010/main" val="1396229940"/>
              </p:ext>
            </p:extLst>
          </p:nvPr>
        </p:nvGraphicFramePr>
        <p:xfrm>
          <a:off x="0" y="908050"/>
          <a:ext cx="9145588" cy="6013459"/>
        </p:xfrm>
        <a:graphic>
          <a:graphicData uri="http://schemas.openxmlformats.org/drawingml/2006/table">
            <a:tbl>
              <a:tblPr/>
              <a:tblGrid>
                <a:gridCol w="4222376">
                  <a:extLst>
                    <a:ext uri="{9D8B030D-6E8A-4147-A177-3AD203B41FA5}">
                      <a16:colId xmlns:a16="http://schemas.microsoft.com/office/drawing/2014/main" val="2778723650"/>
                    </a:ext>
                  </a:extLst>
                </a:gridCol>
                <a:gridCol w="4923212">
                  <a:extLst>
                    <a:ext uri="{9D8B030D-6E8A-4147-A177-3AD203B41FA5}">
                      <a16:colId xmlns:a16="http://schemas.microsoft.com/office/drawing/2014/main" val="1858957502"/>
                    </a:ext>
                  </a:extLst>
                </a:gridCol>
              </a:tblGrid>
              <a:tr h="471488">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ctr"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FFFFFF"/>
                          </a:solidFill>
                          <a:effectLst/>
                          <a:latin typeface="Georgia" panose="02040502050405020303" pitchFamily="18" charset="0"/>
                          <a:ea typeface="Microsoft YaHei" panose="020B0503020204020204" pitchFamily="34" charset="-122"/>
                        </a:rPr>
                        <a:t>Adam</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16349"/>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ctr"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FFFFFF"/>
                          </a:solidFill>
                          <a:effectLst/>
                          <a:latin typeface="Georgia" panose="02040502050405020303" pitchFamily="18" charset="0"/>
                          <a:ea typeface="Microsoft YaHei" panose="020B0503020204020204" pitchFamily="34" charset="-122"/>
                        </a:rPr>
                        <a:t>Israël</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16349"/>
                    </a:solidFill>
                  </a:tcPr>
                </a:tc>
                <a:extLst>
                  <a:ext uri="{0D108BD9-81ED-4DB2-BD59-A6C34878D82A}">
                    <a16:rowId xmlns:a16="http://schemas.microsoft.com/office/drawing/2014/main" val="1449522520"/>
                  </a:ext>
                </a:extLst>
              </a:tr>
              <a:tr h="849313">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dirty="0">
                          <a:ln>
                            <a:noFill/>
                          </a:ln>
                          <a:solidFill>
                            <a:srgbClr val="000000"/>
                          </a:solidFill>
                          <a:effectLst/>
                          <a:latin typeface="Georgia" panose="02040502050405020303" pitchFamily="18" charset="0"/>
                          <a:ea typeface="Microsoft YaHei" panose="020B0503020204020204" pitchFamily="34" charset="-122"/>
                        </a:rPr>
                        <a:t>Créé par Dieu</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Créé par Dieu en tant que peuple au moment de l’Exode</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extLst>
                  <a:ext uri="{0D108BD9-81ED-4DB2-BD59-A6C34878D82A}">
                    <a16:rowId xmlns:a16="http://schemas.microsoft.com/office/drawing/2014/main" val="3725226159"/>
                  </a:ext>
                </a:extLst>
              </a:tr>
              <a:tr h="471488">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Placé dans un jardin</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Placé dans un pays</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extLst>
                  <a:ext uri="{0D108BD9-81ED-4DB2-BD59-A6C34878D82A}">
                    <a16:rowId xmlns:a16="http://schemas.microsoft.com/office/drawing/2014/main" val="679177157"/>
                  </a:ext>
                </a:extLst>
              </a:tr>
              <a:tr h="1227138">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dirty="0">
                          <a:ln>
                            <a:noFill/>
                          </a:ln>
                          <a:solidFill>
                            <a:srgbClr val="000000"/>
                          </a:solidFill>
                          <a:effectLst/>
                          <a:latin typeface="Georgia" panose="02040502050405020303" pitchFamily="18" charset="0"/>
                          <a:ea typeface="Microsoft YaHei" panose="020B0503020204020204" pitchFamily="34" charset="-122"/>
                        </a:rPr>
                        <a:t>Reçoit un commandement (interdiction de manger de l’arbre de la  connaissance)</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dirty="0">
                          <a:ln>
                            <a:noFill/>
                          </a:ln>
                          <a:solidFill>
                            <a:srgbClr val="000000"/>
                          </a:solidFill>
                          <a:effectLst/>
                          <a:latin typeface="Georgia" panose="02040502050405020303" pitchFamily="18" charset="0"/>
                          <a:ea typeface="Microsoft YaHei" panose="020B0503020204020204" pitchFamily="34" charset="-122"/>
                        </a:rPr>
                        <a:t>Reçoit des commandements (interdictions et prescriptions de la Loi)</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extLst>
                  <a:ext uri="{0D108BD9-81ED-4DB2-BD59-A6C34878D82A}">
                    <a16:rowId xmlns:a16="http://schemas.microsoft.com/office/drawing/2014/main" val="1926310969"/>
                  </a:ext>
                </a:extLst>
              </a:tr>
              <a:tr h="471488">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Désobéit à Dieu</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Désobéit à Dieu (idolâtrie)</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extLst>
                  <a:ext uri="{0D108BD9-81ED-4DB2-BD59-A6C34878D82A}">
                    <a16:rowId xmlns:a16="http://schemas.microsoft.com/office/drawing/2014/main" val="772672433"/>
                  </a:ext>
                </a:extLst>
              </a:tr>
              <a:tr h="849313">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Est expulsé du jardin</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dirty="0">
                          <a:ln>
                            <a:noFill/>
                          </a:ln>
                          <a:solidFill>
                            <a:srgbClr val="000000"/>
                          </a:solidFill>
                          <a:effectLst/>
                          <a:latin typeface="Georgia" panose="02040502050405020303" pitchFamily="18" charset="0"/>
                          <a:ea typeface="Microsoft YaHei" panose="020B0503020204020204" pitchFamily="34" charset="-122"/>
                        </a:rPr>
                        <a:t>Est exilé de sa terre (à Babylone)</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DD2CF"/>
                    </a:solidFill>
                  </a:tcPr>
                </a:tc>
                <a:extLst>
                  <a:ext uri="{0D108BD9-81ED-4DB2-BD59-A6C34878D82A}">
                    <a16:rowId xmlns:a16="http://schemas.microsoft.com/office/drawing/2014/main" val="740437539"/>
                  </a:ext>
                </a:extLst>
              </a:tr>
              <a:tr h="1606550">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ctr"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a:ln>
                            <a:noFill/>
                          </a:ln>
                          <a:solidFill>
                            <a:srgbClr val="000000"/>
                          </a:solidFill>
                          <a:effectLst/>
                          <a:latin typeface="Georgia" panose="02040502050405020303" pitchFamily="18" charset="0"/>
                          <a:ea typeface="Microsoft YaHei" panose="020B0503020204020204" pitchFamily="34" charset="-122"/>
                        </a:rPr>
                        <a:t>???</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tc>
                  <a:txBody>
                    <a:bodyPr/>
                    <a:lstStyle>
                      <a:lvl1pPr>
                        <a:lnSpc>
                          <a:spcPct val="95000"/>
                        </a:lnSpc>
                        <a:spcAft>
                          <a:spcPts val="142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300">
                          <a:solidFill>
                            <a:srgbClr val="000000"/>
                          </a:solidFill>
                          <a:latin typeface="Georgia" panose="02040502050405020303" pitchFamily="18" charset="0"/>
                          <a:ea typeface="Microsoft YaHei" panose="020B0503020204020204" pitchFamily="34" charset="-122"/>
                        </a:defRPr>
                      </a:lvl1pPr>
                      <a:lvl2pPr>
                        <a:lnSpc>
                          <a:spcPct val="95000"/>
                        </a:lnSpc>
                        <a:spcAft>
                          <a:spcPts val="113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2pPr>
                      <a:lvl3pPr>
                        <a:lnSpc>
                          <a:spcPct val="95000"/>
                        </a:lnSpc>
                        <a:spcAft>
                          <a:spcPts val="85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646B86"/>
                          </a:solidFill>
                          <a:latin typeface="Georgia" panose="02040502050405020303" pitchFamily="18" charset="0"/>
                          <a:ea typeface="Microsoft YaHei" panose="020B0503020204020204" pitchFamily="34" charset="-122"/>
                        </a:defRPr>
                      </a:lvl3pPr>
                      <a:lvl4pPr>
                        <a:lnSpc>
                          <a:spcPct val="95000"/>
                        </a:lnSpc>
                        <a:spcAft>
                          <a:spcPts val="575"/>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Georgia" panose="02040502050405020303" pitchFamily="18" charset="0"/>
                          <a:ea typeface="Microsoft YaHei" panose="020B0503020204020204" pitchFamily="34" charset="-122"/>
                        </a:defRPr>
                      </a:lvl4pPr>
                      <a:lvl5pPr>
                        <a:lnSpc>
                          <a:spcPct val="95000"/>
                        </a:lnSpc>
                        <a:spcAft>
                          <a:spcPts val="288"/>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5pPr>
                      <a:lvl6pPr marL="25146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6pPr>
                      <a:lvl7pPr marL="29718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7pPr>
                      <a:lvl8pPr marL="34290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8pPr>
                      <a:lvl9pPr marL="3886200" indent="-228600" defTabSz="449263" fontAlgn="base">
                        <a:lnSpc>
                          <a:spcPct val="95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Georgia" panose="02040502050405020303" pitchFamily="18" charset="0"/>
                          <a:ea typeface="Microsoft YaHei" panose="020B0503020204020204" pitchFamily="34" charset="-122"/>
                        </a:defRPr>
                      </a:lvl9pPr>
                    </a:lstStyle>
                    <a:p>
                      <a:pPr marL="0" marR="0" lvl="0" indent="0" algn="l" defTabSz="449263" rtl="0" eaLnBrk="1" fontAlgn="base" latinLnBrk="0" hangingPunct="1">
                        <a:lnSpc>
                          <a:spcPct val="86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fr-FR" altLang="fr-FR" sz="2400" b="0" i="0" u="none" strike="noStrike" cap="none" normalizeH="0" baseline="0" dirty="0">
                          <a:ln>
                            <a:noFill/>
                          </a:ln>
                          <a:solidFill>
                            <a:srgbClr val="000000"/>
                          </a:solidFill>
                          <a:effectLst/>
                          <a:latin typeface="Georgia" panose="02040502050405020303" pitchFamily="18" charset="0"/>
                          <a:ea typeface="Microsoft YaHei" panose="020B0503020204020204" pitchFamily="34" charset="-122"/>
                        </a:rPr>
                        <a:t>Retour au pays de Juda</a:t>
                      </a:r>
                    </a:p>
                  </a:txBody>
                  <a:tcPr marT="133416"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F6EAE8"/>
                    </a:solidFill>
                  </a:tcPr>
                </a:tc>
                <a:extLst>
                  <a:ext uri="{0D108BD9-81ED-4DB2-BD59-A6C34878D82A}">
                    <a16:rowId xmlns:a16="http://schemas.microsoft.com/office/drawing/2014/main" val="179160557"/>
                  </a:ext>
                </a:extLst>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E37802D0-015B-FF4F-A973-D6A859E8BC82}"/>
              </a:ext>
            </a:extLst>
          </p:cNvPr>
          <p:cNvSpPr>
            <a:spLocks noGrp="1" noChangeArrowheads="1"/>
          </p:cNvSpPr>
          <p:nvPr>
            <p:ph type="title" idx="4294967295"/>
          </p:nvPr>
        </p:nvSpPr>
        <p:spPr>
          <a:xfrm>
            <a:off x="457200" y="704850"/>
            <a:ext cx="8229600" cy="581025"/>
          </a:xfrm>
          <a:ln/>
        </p:spPr>
        <p:txBody>
          <a:bodyPr>
            <a:normAutofit fontScale="90000"/>
          </a:bodyPr>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3300">
                <a:solidFill>
                  <a:srgbClr val="7B9899"/>
                </a:solidFill>
              </a:rPr>
              <a:t>Babylone: Porte d’Ishtar</a:t>
            </a:r>
          </a:p>
        </p:txBody>
      </p:sp>
      <p:pic>
        <p:nvPicPr>
          <p:cNvPr id="24578" name="Picture 2">
            <a:extLst>
              <a:ext uri="{FF2B5EF4-FFF2-40B4-BE49-F238E27FC236}">
                <a16:creationId xmlns:a16="http://schemas.microsoft.com/office/drawing/2014/main" id="{56D42B0B-2B10-364C-BC2C-266CD3EF74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1214438"/>
            <a:ext cx="8515350" cy="5643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a:extLst>
              <a:ext uri="{FF2B5EF4-FFF2-40B4-BE49-F238E27FC236}">
                <a16:creationId xmlns:a16="http://schemas.microsoft.com/office/drawing/2014/main" id="{0806F092-4B6F-164D-AE0C-D6BE91F6B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60350"/>
            <a:ext cx="8278812" cy="63960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1">
            <a:extLst>
              <a:ext uri="{FF2B5EF4-FFF2-40B4-BE49-F238E27FC236}">
                <a16:creationId xmlns:a16="http://schemas.microsoft.com/office/drawing/2014/main" id="{36C34B16-8555-A34B-8F72-BD99A7BC404B}"/>
              </a:ext>
            </a:extLst>
          </p:cNvPr>
          <p:cNvSpPr txBox="1">
            <a:spLocks noChangeArrowheads="1"/>
          </p:cNvSpPr>
          <p:nvPr/>
        </p:nvSpPr>
        <p:spPr bwMode="auto">
          <a:xfrm>
            <a:off x="468313" y="1339850"/>
            <a:ext cx="8229600" cy="2087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spcAft>
                <a:spcPts val="1425"/>
              </a:spcAft>
              <a:buClrTx/>
              <a:buFontTx/>
              <a:buNone/>
            </a:pPr>
            <a:r>
              <a:rPr lang="fr-FR" altLang="fr-FR" sz="2600">
                <a:latin typeface="Georgia" panose="02040502050405020303" pitchFamily="18" charset="0"/>
              </a:rPr>
              <a:t>Puis je vis un nouveau ciel et une nouvelle terre; car le premier ciel et la première terre avaient disparu, et la mer n'était plus.</a:t>
            </a:r>
          </a:p>
          <a:p>
            <a:pPr hangingPunct="1">
              <a:lnSpc>
                <a:spcPct val="100000"/>
              </a:lnSpc>
              <a:spcBef>
                <a:spcPts val="538"/>
              </a:spcBef>
              <a:spcAft>
                <a:spcPts val="1425"/>
              </a:spcAft>
              <a:buClrTx/>
              <a:buFontTx/>
              <a:buNone/>
            </a:pPr>
            <a:r>
              <a:rPr lang="fr-FR" altLang="fr-FR" sz="2600">
                <a:latin typeface="Georgia" panose="02040502050405020303" pitchFamily="18" charset="0"/>
              </a:rPr>
              <a:t> 2 Et je vis descendre du ciel, d'auprès de Dieu, la ville sainte, la nouvelle Jérusalem, préparée comme une épouse qui s'est parée pour son époux.</a:t>
            </a:r>
          </a:p>
          <a:p>
            <a:pPr hangingPunct="1">
              <a:lnSpc>
                <a:spcPct val="100000"/>
              </a:lnSpc>
              <a:spcBef>
                <a:spcPts val="538"/>
              </a:spcBef>
              <a:spcAft>
                <a:spcPts val="1425"/>
              </a:spcAft>
              <a:buClrTx/>
              <a:buFontTx/>
              <a:buNone/>
            </a:pPr>
            <a:r>
              <a:rPr lang="fr-FR" altLang="fr-FR" sz="2600">
                <a:latin typeface="Georgia" panose="02040502050405020303" pitchFamily="18" charset="0"/>
              </a:rPr>
              <a:t> 3 Et j'entendis du trône une forte voix qui disait: Voici le </a:t>
            </a:r>
            <a:r>
              <a:rPr lang="fr-FR" altLang="fr-FR" sz="2600" b="1" u="sng">
                <a:latin typeface="Georgia" panose="02040502050405020303" pitchFamily="18" charset="0"/>
              </a:rPr>
              <a:t>tabernacle de Dieu </a:t>
            </a:r>
            <a:r>
              <a:rPr lang="fr-FR" altLang="fr-FR" sz="2600">
                <a:latin typeface="Georgia" panose="02040502050405020303" pitchFamily="18" charset="0"/>
              </a:rPr>
              <a:t>avec les hommes ! Il </a:t>
            </a:r>
            <a:r>
              <a:rPr lang="fr-FR" altLang="fr-FR" sz="2600" b="1" u="sng">
                <a:latin typeface="Georgia" panose="02040502050405020303" pitchFamily="18" charset="0"/>
              </a:rPr>
              <a:t>habitera avec eux</a:t>
            </a:r>
            <a:r>
              <a:rPr lang="fr-FR" altLang="fr-FR" sz="2600">
                <a:latin typeface="Georgia" panose="02040502050405020303" pitchFamily="18" charset="0"/>
              </a:rPr>
              <a:t>, et ils seront son peuple, et Dieu lui-même sera avec eux.</a:t>
            </a:r>
          </a:p>
          <a:p>
            <a:pPr hangingPunct="1">
              <a:lnSpc>
                <a:spcPct val="100000"/>
              </a:lnSpc>
              <a:spcBef>
                <a:spcPts val="538"/>
              </a:spcBef>
              <a:spcAft>
                <a:spcPts val="1425"/>
              </a:spcAft>
              <a:buClrTx/>
              <a:buFontTx/>
              <a:buNone/>
            </a:pPr>
            <a:endParaRPr lang="fr-FR" altLang="fr-FR" sz="2600">
              <a:latin typeface="Georgia" panose="02040502050405020303" pitchFamily="18" charset="0"/>
            </a:endParaRPr>
          </a:p>
        </p:txBody>
      </p:sp>
      <p:sp>
        <p:nvSpPr>
          <p:cNvPr id="26626" name="Rectangle 2">
            <a:extLst>
              <a:ext uri="{FF2B5EF4-FFF2-40B4-BE49-F238E27FC236}">
                <a16:creationId xmlns:a16="http://schemas.microsoft.com/office/drawing/2014/main" id="{49661660-626D-7E4D-B512-1F5B99F2F51B}"/>
              </a:ext>
            </a:extLst>
          </p:cNvPr>
          <p:cNvSpPr>
            <a:spLocks noChangeArrowheads="1"/>
          </p:cNvSpPr>
          <p:nvPr/>
        </p:nvSpPr>
        <p:spPr bwMode="auto">
          <a:xfrm>
            <a:off x="1403350" y="333375"/>
            <a:ext cx="540067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gn="ctr" hangingPunct="1">
              <a:lnSpc>
                <a:spcPct val="100000"/>
              </a:lnSpc>
              <a:buClrTx/>
              <a:buFontTx/>
              <a:buNone/>
            </a:pPr>
            <a:r>
              <a:rPr lang="fr-FR" altLang="fr-FR" sz="2400" b="1">
                <a:latin typeface="Georgia" panose="02040502050405020303" pitchFamily="18" charset="0"/>
              </a:rPr>
              <a:t>Apocalypse 21.1-3</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a:extLst>
              <a:ext uri="{FF2B5EF4-FFF2-40B4-BE49-F238E27FC236}">
                <a16:creationId xmlns:a16="http://schemas.microsoft.com/office/drawing/2014/main" id="{9AFB42D2-E6A5-2A46-B094-B86FE713D9F5}"/>
              </a:ext>
            </a:extLst>
          </p:cNvPr>
          <p:cNvSpPr txBox="1">
            <a:spLocks noChangeArrowheads="1"/>
          </p:cNvSpPr>
          <p:nvPr/>
        </p:nvSpPr>
        <p:spPr bwMode="auto">
          <a:xfrm>
            <a:off x="468313" y="1484313"/>
            <a:ext cx="8229600" cy="5792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buClrTx/>
              <a:buFontTx/>
              <a:buNone/>
            </a:pPr>
            <a:r>
              <a:rPr lang="fr-FR" altLang="fr-FR" sz="2700" dirty="0">
                <a:latin typeface="Georgia" panose="02040502050405020303" pitchFamily="18" charset="0"/>
              </a:rPr>
              <a:t>22 Je ne vis </a:t>
            </a:r>
            <a:r>
              <a:rPr lang="fr-FR" altLang="fr-FR" sz="2700" b="1" dirty="0">
                <a:latin typeface="Georgia" panose="02040502050405020303" pitchFamily="18" charset="0"/>
              </a:rPr>
              <a:t>point de temple </a:t>
            </a:r>
            <a:r>
              <a:rPr lang="fr-FR" altLang="fr-FR" sz="2700" b="1" dirty="0">
                <a:solidFill>
                  <a:schemeClr val="tx1"/>
                </a:solidFill>
                <a:latin typeface="Georgia" panose="02040502050405020303" pitchFamily="18" charset="0"/>
              </a:rPr>
              <a:t>dans la ville; car le Seigneur Dieu tout-puissant est son temple, ainsi que l'agneau</a:t>
            </a:r>
            <a:r>
              <a:rPr lang="fr-FR" altLang="fr-FR" sz="2700" b="1" dirty="0">
                <a:latin typeface="Georgia" panose="02040502050405020303" pitchFamily="18" charset="0"/>
              </a:rPr>
              <a:t>.</a:t>
            </a:r>
            <a:r>
              <a:rPr lang="fr-FR" altLang="fr-FR" sz="2700" dirty="0">
                <a:latin typeface="Georgia" panose="02040502050405020303" pitchFamily="18" charset="0"/>
              </a:rPr>
              <a:t> </a:t>
            </a:r>
          </a:p>
        </p:txBody>
      </p:sp>
      <p:sp>
        <p:nvSpPr>
          <p:cNvPr id="27650" name="Rectangle 2">
            <a:extLst>
              <a:ext uri="{FF2B5EF4-FFF2-40B4-BE49-F238E27FC236}">
                <a16:creationId xmlns:a16="http://schemas.microsoft.com/office/drawing/2014/main" id="{9CDF7739-63AF-2046-AED1-AE95E54B579A}"/>
              </a:ext>
            </a:extLst>
          </p:cNvPr>
          <p:cNvSpPr>
            <a:spLocks noChangeArrowheads="1"/>
          </p:cNvSpPr>
          <p:nvPr/>
        </p:nvSpPr>
        <p:spPr bwMode="auto">
          <a:xfrm>
            <a:off x="2498725" y="404813"/>
            <a:ext cx="2881215" cy="460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buClrTx/>
              <a:buFontTx/>
              <a:buNone/>
            </a:pPr>
            <a:r>
              <a:rPr lang="fr-FR" altLang="fr-FR" sz="2400" b="1" dirty="0">
                <a:latin typeface="Georgia" panose="02040502050405020303" pitchFamily="18" charset="0"/>
              </a:rPr>
              <a:t>Apocalypse 21.22</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1">
            <a:extLst>
              <a:ext uri="{FF2B5EF4-FFF2-40B4-BE49-F238E27FC236}">
                <a16:creationId xmlns:a16="http://schemas.microsoft.com/office/drawing/2014/main" id="{ECBEC87D-0882-3042-A7DF-7D92EA13FCA0}"/>
              </a:ext>
            </a:extLst>
          </p:cNvPr>
          <p:cNvSpPr txBox="1">
            <a:spLocks noChangeArrowheads="1"/>
          </p:cNvSpPr>
          <p:nvPr/>
        </p:nvSpPr>
        <p:spPr bwMode="auto">
          <a:xfrm>
            <a:off x="539750" y="1484313"/>
            <a:ext cx="8229600" cy="572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spcBef>
                <a:spcPts val="538"/>
              </a:spcBef>
              <a:buClrTx/>
              <a:buFontTx/>
              <a:buNone/>
            </a:pPr>
            <a:r>
              <a:rPr lang="fr-FR" altLang="fr-FR" sz="2700">
                <a:latin typeface="Georgia" panose="02040502050405020303" pitchFamily="18" charset="0"/>
              </a:rPr>
              <a:t>Et il me montra un </a:t>
            </a:r>
            <a:r>
              <a:rPr lang="fr-FR" altLang="fr-FR" sz="2700" b="1">
                <a:latin typeface="Georgia" panose="02040502050405020303" pitchFamily="18" charset="0"/>
              </a:rPr>
              <a:t>fleuve d'eau de la vie</a:t>
            </a:r>
            <a:r>
              <a:rPr lang="fr-FR" altLang="fr-FR" sz="2700">
                <a:latin typeface="Georgia" panose="02040502050405020303" pitchFamily="18" charset="0"/>
              </a:rPr>
              <a:t>, limpide comme du cristal, qui sortait du trône de Dieu et de l'agneau. 2 Au milieu de la place de la ville et sur les deux bords du fleuve, il y avait un </a:t>
            </a:r>
            <a:r>
              <a:rPr lang="fr-FR" altLang="fr-FR" sz="2700" b="1">
                <a:latin typeface="Georgia" panose="02040502050405020303" pitchFamily="18" charset="0"/>
              </a:rPr>
              <a:t>arbre de vie</a:t>
            </a:r>
            <a:r>
              <a:rPr lang="fr-FR" altLang="fr-FR" sz="2700">
                <a:latin typeface="Georgia" panose="02040502050405020303" pitchFamily="18" charset="0"/>
              </a:rPr>
              <a:t>, produisant douze fois des fruits, rendant son fruit chaque mois, et dont les feuilles servaient à la guérison des nations.  3 Il n'y aura plus d'anathème. Le trône de Dieu et de l'agneau sera dans la ville; ses serviteurs le serviront 4 </a:t>
            </a:r>
            <a:r>
              <a:rPr lang="fr-FR" altLang="fr-FR" sz="2700" b="1">
                <a:latin typeface="Georgia" panose="02040502050405020303" pitchFamily="18" charset="0"/>
              </a:rPr>
              <a:t>et verront sa face</a:t>
            </a:r>
            <a:r>
              <a:rPr lang="fr-FR" altLang="fr-FR" sz="2700">
                <a:latin typeface="Georgia" panose="02040502050405020303" pitchFamily="18" charset="0"/>
              </a:rPr>
              <a:t>, et son nom sera sur leurs fronts. les éclairera. Et ils régneront aux siècles des siècles.</a:t>
            </a:r>
          </a:p>
          <a:p>
            <a:pPr hangingPunct="1">
              <a:lnSpc>
                <a:spcPct val="100000"/>
              </a:lnSpc>
              <a:spcBef>
                <a:spcPts val="538"/>
              </a:spcBef>
              <a:buClrTx/>
              <a:buFontTx/>
              <a:buNone/>
            </a:pPr>
            <a:endParaRPr lang="fr-FR" altLang="fr-FR" sz="2700">
              <a:latin typeface="Georgia" panose="02040502050405020303" pitchFamily="18" charset="0"/>
            </a:endParaRPr>
          </a:p>
        </p:txBody>
      </p:sp>
      <p:sp>
        <p:nvSpPr>
          <p:cNvPr id="28674" name="Rectangle 2">
            <a:extLst>
              <a:ext uri="{FF2B5EF4-FFF2-40B4-BE49-F238E27FC236}">
                <a16:creationId xmlns:a16="http://schemas.microsoft.com/office/drawing/2014/main" id="{013D725D-A9C6-AC41-9868-15D49CF06F85}"/>
              </a:ext>
            </a:extLst>
          </p:cNvPr>
          <p:cNvSpPr>
            <a:spLocks noChangeArrowheads="1"/>
          </p:cNvSpPr>
          <p:nvPr/>
        </p:nvSpPr>
        <p:spPr bwMode="auto">
          <a:xfrm>
            <a:off x="3722688" y="404813"/>
            <a:ext cx="3063875"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lnSpc>
                <a:spcPct val="100000"/>
              </a:lnSpc>
              <a:buClrTx/>
              <a:buFontTx/>
              <a:buNone/>
            </a:pPr>
            <a:r>
              <a:rPr lang="fr-FR" altLang="fr-FR" sz="2400" b="1">
                <a:latin typeface="Georgia" panose="02040502050405020303" pitchFamily="18" charset="0"/>
              </a:rPr>
              <a:t>Apocalypse 22:1-4</a:t>
            </a:r>
            <a:r>
              <a:rPr lang="fr-FR" altLang="fr-FR" sz="2400">
                <a:latin typeface="Georgia" panose="02040502050405020303" pitchFamily="18"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149</TotalTime>
  <Words>2540</Words>
  <Application>Microsoft Macintosh PowerPoint</Application>
  <PresentationFormat>Affichage à l'écran (4:3)</PresentationFormat>
  <Paragraphs>197</Paragraphs>
  <Slides>44</Slides>
  <Notes>22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44</vt:i4>
      </vt:variant>
    </vt:vector>
  </HeadingPairs>
  <TitlesOfParts>
    <vt:vector size="52" baseType="lpstr">
      <vt:lpstr>Arial</vt:lpstr>
      <vt:lpstr>Calibri</vt:lpstr>
      <vt:lpstr>Calibri Light</vt:lpstr>
      <vt:lpstr>Georgia</vt:lpstr>
      <vt:lpstr>Times New Roman</vt:lpstr>
      <vt:lpstr>Wingdings</vt:lpstr>
      <vt:lpstr>Wingdings 2</vt:lpstr>
      <vt:lpstr>Thème Office</vt:lpstr>
      <vt:lpstr>Adam et Eve</vt:lpstr>
      <vt:lpstr>Plan</vt:lpstr>
      <vt:lpstr>Structure du récit</vt:lpstr>
      <vt:lpstr>Structure du récit</vt:lpstr>
      <vt:lpstr>La création d’Adam</vt:lpstr>
      <vt:lpstr>Présentation PowerPoint</vt:lpstr>
      <vt:lpstr>Une tablette de l’épopée de Gilgamesh</vt:lpstr>
      <vt:lpstr>Présentation PowerPoint</vt:lpstr>
      <vt:lpstr>Motifs communs entre Gn 2-3  et la mythologie du Proche-Orient ancien</vt:lpstr>
      <vt:lpstr>Sceau-cylindre: êtres ailés autour d’un arbre sacré</vt:lpstr>
      <vt:lpstr>Épopée d’Atrahasis</vt:lpstr>
      <vt:lpstr>Parallèles entre Atrahasis et Gn 1-11 </vt:lpstr>
      <vt:lpstr>Le motif du modelage à partir de la poussière/argile</vt:lpstr>
      <vt:lpstr>Présentation PowerPoint</vt:lpstr>
      <vt:lpstr>Structure du récit</vt:lpstr>
      <vt:lpstr>Le tournant</vt:lpstr>
      <vt:lpstr>Structure du récit</vt:lpstr>
      <vt:lpstr>La perte de la présence naturelle de Dieu</vt:lpstr>
      <vt:lpstr>L’expulsion</vt:lpstr>
      <vt:lpstr>Présentation PowerPoint</vt:lpstr>
      <vt:lpstr>Sceau-cylindre: êtres ailés autour d’un arbre sacré</vt:lpstr>
      <vt:lpstr>Présentation PowerPoint</vt:lpstr>
      <vt:lpstr>A quoi servaient les chérubins?</vt:lpstr>
      <vt:lpstr>Présentation PowerPoint</vt:lpstr>
      <vt:lpstr>Enquête sur le sens caché du jardin d’Eden</vt:lpstr>
      <vt:lpstr>Présentation PowerPoint</vt:lpstr>
      <vt:lpstr>Les temples en Égypte</vt:lpstr>
      <vt:lpstr>Le temple d’Abou Simbel</vt:lpstr>
      <vt:lpstr>La décoration du temple de Salomon</vt:lpstr>
      <vt:lpstr>La décoration du temple de Salomon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Une mini-histoire d’Israël</vt:lpstr>
      <vt:lpstr>Babylone: Porte d’Ishtar</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Adam et Eve</dc:title>
  <dc:creator>Matthieu Richelle</dc:creator>
  <cp:lastModifiedBy>Matthieu Richelle</cp:lastModifiedBy>
  <cp:revision>48</cp:revision>
  <dcterms:created xsi:type="dcterms:W3CDTF">2021-11-25T15:54:57Z</dcterms:created>
  <dcterms:modified xsi:type="dcterms:W3CDTF">2021-11-30T18:18:12Z</dcterms:modified>
</cp:coreProperties>
</file>