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65" r:id="rId4"/>
    <p:sldId id="270" r:id="rId5"/>
    <p:sldId id="271" r:id="rId6"/>
    <p:sldId id="266" r:id="rId7"/>
    <p:sldId id="267" r:id="rId8"/>
    <p:sldId id="269" r:id="rId9"/>
    <p:sldId id="286" r:id="rId10"/>
    <p:sldId id="272" r:id="rId11"/>
    <p:sldId id="285" r:id="rId12"/>
    <p:sldId id="273" r:id="rId13"/>
    <p:sldId id="278" r:id="rId14"/>
    <p:sldId id="262" r:id="rId15"/>
    <p:sldId id="257" r:id="rId16"/>
    <p:sldId id="261" r:id="rId17"/>
    <p:sldId id="258" r:id="rId18"/>
    <p:sldId id="259" r:id="rId19"/>
    <p:sldId id="260" r:id="rId20"/>
    <p:sldId id="274" r:id="rId2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6" autoAdjust="0"/>
    <p:restoredTop sz="94660"/>
  </p:normalViewPr>
  <p:slideViewPr>
    <p:cSldViewPr snapToGrid="0">
      <p:cViewPr varScale="1">
        <p:scale>
          <a:sx n="82" d="100"/>
          <a:sy n="82" d="100"/>
        </p:scale>
        <p:origin x="150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8FE4814E-A754-42D7-864C-CC17AFCF8826}" type="datetimeFigureOut">
              <a:rPr lang="fr-FR" smtClean="0"/>
              <a:t>27/04/2023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2006938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8FE4814E-A754-42D7-864C-CC17AFCF8826}" type="datetimeFigureOut">
              <a:rPr lang="fr-FR" smtClean="0"/>
              <a:t>27/04/2023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819992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8FE4814E-A754-42D7-864C-CC17AFCF8826}" type="datetimeFigureOut">
              <a:rPr lang="fr-FR" smtClean="0"/>
              <a:t>27/04/2023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184157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8FE4814E-A754-42D7-864C-CC17AFCF8826}" type="datetimeFigureOut">
              <a:rPr lang="fr-FR" smtClean="0"/>
              <a:t>27/04/2023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1130599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8FE4814E-A754-42D7-864C-CC17AFCF8826}" type="datetimeFigureOut">
              <a:rPr lang="fr-FR" smtClean="0"/>
              <a:t>27/04/2023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1735926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8FE4814E-A754-42D7-864C-CC17AFCF8826}" type="datetimeFigureOut">
              <a:rPr lang="fr-FR" smtClean="0"/>
              <a:t>27/04/2023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323884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E4814E-A754-42D7-864C-CC17AFCF8826}" type="datetimeFigureOut">
              <a:rPr lang="fr-FR" smtClean="0"/>
              <a:t>27/04/2023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3804756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8FE4814E-A754-42D7-864C-CC17AFCF8826}" type="datetimeFigureOut">
              <a:rPr lang="fr-FR" smtClean="0"/>
              <a:t>27/04/2023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2472044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8FE4814E-A754-42D7-864C-CC17AFCF8826}" type="datetimeFigureOut">
              <a:rPr lang="fr-FR" smtClean="0"/>
              <a:t>27/04/2023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4038674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8FE4814E-A754-42D7-864C-CC17AFCF8826}" type="datetimeFigureOut">
              <a:rPr lang="fr-FR" smtClean="0"/>
              <a:t>27/04/2023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2952646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8FE4814E-A754-42D7-864C-CC17AFCF8826}" type="datetimeFigureOut">
              <a:rPr lang="fr-FR" smtClean="0"/>
              <a:t>27/04/2023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4F2CFC3-18FB-4963-8C2C-D3905FFCC4D3}" type="slidenum">
              <a:rPr lang="fr-FR" smtClean="0"/>
              <a:t>‹#›</a:t>
            </a:fld>
            <a:endParaRPr lang="fr-FR"/>
          </a:p>
        </p:txBody>
      </p:sp>
    </p:spTree>
    <p:extLst>
      <p:ext uri="{BB962C8B-B14F-4D97-AF65-F5344CB8AC3E}">
        <p14:creationId xmlns:p14="http://schemas.microsoft.com/office/powerpoint/2010/main" val="3271190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E4814E-A754-42D7-864C-CC17AFCF8826}" type="datetimeFigureOut">
              <a:rPr lang="fr-FR" smtClean="0"/>
              <a:t>27/04/2023</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F2CFC3-18FB-4963-8C2C-D3905FFCC4D3}" type="slidenum">
              <a:rPr lang="fr-FR" smtClean="0"/>
              <a:t>‹#›</a:t>
            </a:fld>
            <a:endParaRPr lang="fr-FR"/>
          </a:p>
        </p:txBody>
      </p:sp>
    </p:spTree>
    <p:extLst>
      <p:ext uri="{BB962C8B-B14F-4D97-AF65-F5344CB8AC3E}">
        <p14:creationId xmlns:p14="http://schemas.microsoft.com/office/powerpoint/2010/main" val="812099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a:t>Les livres prophétiques</a:t>
            </a:r>
          </a:p>
        </p:txBody>
      </p:sp>
      <p:sp>
        <p:nvSpPr>
          <p:cNvPr id="3" name="Sous-titre 2"/>
          <p:cNvSpPr>
            <a:spLocks noGrp="1"/>
          </p:cNvSpPr>
          <p:nvPr>
            <p:ph type="subTitle" idx="1"/>
          </p:nvPr>
        </p:nvSpPr>
        <p:spPr/>
        <p:txBody>
          <a:bodyPr/>
          <a:lstStyle/>
          <a:p>
            <a:r>
              <a:rPr lang="fr-FR" dirty="0"/>
              <a:t>Examen de quelques idées reçues</a:t>
            </a:r>
          </a:p>
          <a:p>
            <a:endParaRPr lang="fr-FR" dirty="0"/>
          </a:p>
        </p:txBody>
      </p:sp>
    </p:spTree>
    <p:extLst>
      <p:ext uri="{BB962C8B-B14F-4D97-AF65-F5344CB8AC3E}">
        <p14:creationId xmlns:p14="http://schemas.microsoft.com/office/powerpoint/2010/main" val="3887609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Le corpus biblique des prophètes</a:t>
            </a:r>
          </a:p>
        </p:txBody>
      </p:sp>
      <p:sp>
        <p:nvSpPr>
          <p:cNvPr id="3" name="Espace réservé du contenu 2"/>
          <p:cNvSpPr>
            <a:spLocks noGrp="1"/>
          </p:cNvSpPr>
          <p:nvPr>
            <p:ph idx="1"/>
          </p:nvPr>
        </p:nvSpPr>
        <p:spPr/>
        <p:txBody>
          <a:bodyPr/>
          <a:lstStyle/>
          <a:p>
            <a:r>
              <a:rPr lang="fr-FR" dirty="0"/>
              <a:t>Trois « grands » prophètes: Isaïe, Jérémie (+ Baruch, lettre de Jérémie), Ezéchiel</a:t>
            </a:r>
          </a:p>
          <a:p>
            <a:r>
              <a:rPr lang="fr-FR" dirty="0"/>
              <a:t>Douze « petits » prophètes: Osée, Joël, Amos, </a:t>
            </a:r>
            <a:r>
              <a:rPr lang="fr-FR" dirty="0" err="1"/>
              <a:t>Abdias</a:t>
            </a:r>
            <a:r>
              <a:rPr lang="fr-FR" dirty="0"/>
              <a:t>, Jonas, Michée, Nahum, </a:t>
            </a:r>
            <a:r>
              <a:rPr lang="fr-FR" dirty="0" err="1"/>
              <a:t>Habaquq</a:t>
            </a:r>
            <a:r>
              <a:rPr lang="fr-FR" dirty="0"/>
              <a:t>, Sophonie, Aggée, Malachie, Zacharie</a:t>
            </a:r>
          </a:p>
          <a:p>
            <a:r>
              <a:rPr lang="fr-FR" dirty="0"/>
              <a:t>Deux deutérocanoniques associés au livre de Jérémie: Baruch et Lettre de Jérémie</a:t>
            </a:r>
          </a:p>
          <a:p>
            <a:r>
              <a:rPr lang="fr-FR" dirty="0"/>
              <a:t>Mais aussi des prophètes et des oracles ailleurs: Elie et Elisée (entre autres) en 1-2 Rois, « oracle » au début du Ps 110, etc.</a:t>
            </a:r>
          </a:p>
        </p:txBody>
      </p:sp>
    </p:spTree>
    <p:extLst>
      <p:ext uri="{BB962C8B-B14F-4D97-AF65-F5344CB8AC3E}">
        <p14:creationId xmlns:p14="http://schemas.microsoft.com/office/powerpoint/2010/main" val="208399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Quelques idées reçues sur la prophétie</a:t>
            </a:r>
          </a:p>
        </p:txBody>
      </p:sp>
      <p:sp>
        <p:nvSpPr>
          <p:cNvPr id="3" name="Espace réservé du contenu 2"/>
          <p:cNvSpPr>
            <a:spLocks noGrp="1"/>
          </p:cNvSpPr>
          <p:nvPr>
            <p:ph idx="1"/>
          </p:nvPr>
        </p:nvSpPr>
        <p:spPr/>
        <p:txBody>
          <a:bodyPr>
            <a:normAutofit fontScale="92500"/>
          </a:bodyPr>
          <a:lstStyle/>
          <a:p>
            <a:r>
              <a:rPr lang="fr-FR" dirty="0"/>
              <a:t>Un prophète est quelqu’un qui annonce l’avenir</a:t>
            </a:r>
          </a:p>
          <a:p>
            <a:r>
              <a:rPr lang="fr-FR" dirty="0"/>
              <a:t>La prophétie est un trait spécifique de la religion de l’Israël ancien</a:t>
            </a:r>
          </a:p>
          <a:p>
            <a:r>
              <a:rPr lang="fr-FR" dirty="0"/>
              <a:t>Les prophètes sont des hommes</a:t>
            </a:r>
          </a:p>
          <a:p>
            <a:r>
              <a:rPr lang="fr-FR" dirty="0"/>
              <a:t>Les prophètes parlent sous la dictée de Dieu</a:t>
            </a:r>
          </a:p>
          <a:p>
            <a:r>
              <a:rPr lang="fr-FR" dirty="0"/>
              <a:t>Les prophètes s’expriment uniquement par des oracles</a:t>
            </a:r>
          </a:p>
          <a:p>
            <a:r>
              <a:rPr lang="fr-FR" dirty="0"/>
              <a:t>Les oracles concernent Juda et Israël</a:t>
            </a:r>
          </a:p>
          <a:p>
            <a:r>
              <a:rPr lang="fr-FR" dirty="0"/>
              <a:t>Les prophètes ont écrit les livres qui portent leur nom</a:t>
            </a:r>
          </a:p>
          <a:p>
            <a:r>
              <a:rPr lang="fr-FR" dirty="0"/>
              <a:t>Les livres prophétiques sont des recueils d’oracles</a:t>
            </a:r>
          </a:p>
          <a:p>
            <a:endParaRPr lang="fr-FR" dirty="0"/>
          </a:p>
        </p:txBody>
      </p:sp>
    </p:spTree>
    <p:extLst>
      <p:ext uri="{BB962C8B-B14F-4D97-AF65-F5344CB8AC3E}">
        <p14:creationId xmlns:p14="http://schemas.microsoft.com/office/powerpoint/2010/main" val="3136547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15771" y="0"/>
            <a:ext cx="7886700" cy="1325563"/>
          </a:xfrm>
        </p:spPr>
        <p:txBody>
          <a:bodyPr/>
          <a:lstStyle/>
          <a:p>
            <a:pPr algn="ctr"/>
            <a:r>
              <a:rPr lang="fr-FR" dirty="0"/>
              <a:t>Prophétie et annonce de l’avenir</a:t>
            </a:r>
          </a:p>
        </p:txBody>
      </p:sp>
      <p:sp>
        <p:nvSpPr>
          <p:cNvPr id="3" name="Espace réservé du contenu 2"/>
          <p:cNvSpPr>
            <a:spLocks noGrp="1"/>
          </p:cNvSpPr>
          <p:nvPr>
            <p:ph idx="1"/>
          </p:nvPr>
        </p:nvSpPr>
        <p:spPr>
          <a:xfrm>
            <a:off x="115910" y="1068946"/>
            <a:ext cx="8809149" cy="5215741"/>
          </a:xfrm>
        </p:spPr>
        <p:txBody>
          <a:bodyPr>
            <a:normAutofit fontScale="85000" lnSpcReduction="10000"/>
          </a:bodyPr>
          <a:lstStyle/>
          <a:p>
            <a:r>
              <a:rPr lang="fr-FR" dirty="0"/>
              <a:t>Seule une petite partie des oracles évoque l’avenir</a:t>
            </a:r>
          </a:p>
          <a:p>
            <a:r>
              <a:rPr lang="fr-FR" dirty="0"/>
              <a:t>Les annonces sont souvent à caractère conditionnel: des menaces faites pour </a:t>
            </a:r>
            <a:r>
              <a:rPr lang="fr-FR" i="1" dirty="0"/>
              <a:t>ne pas</a:t>
            </a:r>
            <a:r>
              <a:rPr lang="fr-FR" dirty="0"/>
              <a:t> se réaliser si le destinataire change son attitude</a:t>
            </a:r>
          </a:p>
          <a:p>
            <a:pPr lvl="1"/>
            <a:r>
              <a:rPr lang="fr-FR" dirty="0"/>
              <a:t>Jonas</a:t>
            </a:r>
          </a:p>
          <a:p>
            <a:pPr lvl="1"/>
            <a:r>
              <a:rPr lang="fr-FR" dirty="0"/>
              <a:t>Michée 3.12, cf. Jr 26.17-19</a:t>
            </a:r>
          </a:p>
          <a:p>
            <a:pPr marL="457189" lvl="1" indent="0">
              <a:buNone/>
            </a:pPr>
            <a:r>
              <a:rPr lang="fr-FR" dirty="0"/>
              <a:t>	« Quelques anciens du pays se levèrent alors pour dire à toute la foule 	attroupée: «Michée de </a:t>
            </a:r>
            <a:r>
              <a:rPr lang="fr-FR" dirty="0" err="1"/>
              <a:t>Morèsheth</a:t>
            </a:r>
            <a:r>
              <a:rPr lang="fr-FR" dirty="0"/>
              <a:t> qui exerçait le ministère prophétique 	au temps d'</a:t>
            </a:r>
            <a:r>
              <a:rPr lang="fr-FR" dirty="0" err="1"/>
              <a:t>Ezékias</a:t>
            </a:r>
            <a:r>
              <a:rPr lang="fr-FR" dirty="0"/>
              <a:t>, roi de Juda, a dit à tout le peuple de Juda: Ainsi parle 	le Seigneur le tout-puissant: </a:t>
            </a:r>
            <a:r>
              <a:rPr lang="fr-FR" i="1" dirty="0"/>
              <a:t>Sion sera labourée comme un champ, 		Jérusalem deviendra un monceau de décombres, et la montagne du 		Temple, une hauteur broussailleuse (Mi 3.12)</a:t>
            </a:r>
            <a:r>
              <a:rPr lang="fr-FR" dirty="0"/>
              <a:t>. Le roi de Juda </a:t>
            </a:r>
            <a:r>
              <a:rPr lang="fr-FR" dirty="0" err="1"/>
              <a:t>Ezékias</a:t>
            </a:r>
            <a:r>
              <a:rPr lang="fr-FR" dirty="0"/>
              <a:t> et son 	peuple l'ont-ils mis à mort? N'a-t-on pas plutôt montré du respect pour le 	Seigneur en s'appliquant à l'apaiser? Et le Seigneur a renoncé au 		malheur qu'il avait décrété contre eux. »</a:t>
            </a:r>
          </a:p>
          <a:p>
            <a:pPr lvl="1"/>
            <a:r>
              <a:rPr lang="fr-FR" dirty="0"/>
              <a:t>Principe de la sentinelle: avertir pour que la menace s’éloigne (Ez 33)</a:t>
            </a:r>
          </a:p>
          <a:p>
            <a:r>
              <a:rPr lang="fr-FR" dirty="0"/>
              <a:t>En réalité, un prophète est quelqu’un qui communique des messages de la part d’une divinité</a:t>
            </a:r>
          </a:p>
        </p:txBody>
      </p:sp>
    </p:spTree>
    <p:extLst>
      <p:ext uri="{BB962C8B-B14F-4D97-AF65-F5344CB8AC3E}">
        <p14:creationId xmlns:p14="http://schemas.microsoft.com/office/powerpoint/2010/main" val="859058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lnSpcReduction="10000"/>
          </a:bodyPr>
          <a:lstStyle/>
          <a:p>
            <a:r>
              <a:rPr lang="fr-FR" dirty="0"/>
              <a:t>La fiabilité des annonces est parfois mise en avant comme un critère d’authenticité (falsification possible)</a:t>
            </a:r>
          </a:p>
          <a:p>
            <a:pPr lvl="1">
              <a:buFont typeface="Wingdings" panose="05000000000000000000" pitchFamily="2" charset="2"/>
              <a:buChar char="ü"/>
            </a:pPr>
            <a:r>
              <a:rPr lang="fr-FR" dirty="0"/>
              <a:t>Authentification: « si un prophète, en prophétisant, annonce la paix, c'est lorsque sa parole se réalise que ce prophète est reconnu comme vraiment envoyé par le Seigneur » (Jr 28.9)</a:t>
            </a:r>
          </a:p>
          <a:p>
            <a:pPr lvl="1">
              <a:buFont typeface="Wingdings" panose="05000000000000000000" pitchFamily="2" charset="2"/>
              <a:buChar char="ü"/>
            </a:pPr>
            <a:r>
              <a:rPr lang="fr-FR" dirty="0"/>
              <a:t>Falsification « Peut-être te demanderas-tu: «Comment reconnaîtrons-nous que ce n'est pas une parole dite par le Seigneur? Si ce que le prophète a dit au nom du Seigneur ne se produit pas, si cela n'arrive pas, alors ce n'est pas une parole dite par le Seigneur, c'est par présomption que le prophète l'a dite » (</a:t>
            </a:r>
            <a:r>
              <a:rPr lang="fr-FR" dirty="0" err="1"/>
              <a:t>Dt</a:t>
            </a:r>
            <a:r>
              <a:rPr lang="fr-FR" dirty="0"/>
              <a:t> 18.20-22)</a:t>
            </a:r>
          </a:p>
        </p:txBody>
      </p:sp>
    </p:spTree>
    <p:extLst>
      <p:ext uri="{BB962C8B-B14F-4D97-AF65-F5344CB8AC3E}">
        <p14:creationId xmlns:p14="http://schemas.microsoft.com/office/powerpoint/2010/main" val="428985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Plusieurs types de prophètes</a:t>
            </a:r>
          </a:p>
        </p:txBody>
      </p:sp>
      <p:sp>
        <p:nvSpPr>
          <p:cNvPr id="3" name="Espace réservé du contenu 2"/>
          <p:cNvSpPr>
            <a:spLocks noGrp="1"/>
          </p:cNvSpPr>
          <p:nvPr>
            <p:ph idx="1"/>
          </p:nvPr>
        </p:nvSpPr>
        <p:spPr>
          <a:xfrm>
            <a:off x="463639" y="1584101"/>
            <a:ext cx="8051711" cy="4592862"/>
          </a:xfrm>
        </p:spPr>
        <p:txBody>
          <a:bodyPr>
            <a:normAutofit fontScale="77500" lnSpcReduction="20000"/>
          </a:bodyPr>
          <a:lstStyle/>
          <a:p>
            <a:r>
              <a:rPr lang="fr-FR" dirty="0"/>
              <a:t>Distinction classique: « prophète-écrivain » (Isaïe…) et prophète thaumaturge (Elie et Elisée)</a:t>
            </a:r>
          </a:p>
          <a:p>
            <a:r>
              <a:rPr lang="fr-FR" dirty="0"/>
              <a:t>Termes bibliques: </a:t>
            </a:r>
          </a:p>
          <a:p>
            <a:pPr lvl="1">
              <a:buFont typeface="Wingdings" panose="05000000000000000000" pitchFamily="2" charset="2"/>
              <a:buChar char="ü"/>
            </a:pPr>
            <a:r>
              <a:rPr lang="fr-FR" dirty="0"/>
              <a:t>prophète (</a:t>
            </a:r>
            <a:r>
              <a:rPr lang="fr-FR" i="1" dirty="0"/>
              <a:t>nabi</a:t>
            </a:r>
            <a:r>
              <a:rPr lang="fr-FR" dirty="0"/>
              <a:t>: le terme standard en hébreu)</a:t>
            </a:r>
          </a:p>
          <a:p>
            <a:pPr lvl="1">
              <a:buFont typeface="Wingdings" panose="05000000000000000000" pitchFamily="2" charset="2"/>
              <a:buChar char="ü"/>
            </a:pPr>
            <a:r>
              <a:rPr lang="fr-FR" dirty="0"/>
              <a:t>Voyant (1 S 9.9)</a:t>
            </a:r>
          </a:p>
          <a:p>
            <a:pPr lvl="1">
              <a:buFont typeface="Wingdings" panose="05000000000000000000" pitchFamily="2" charset="2"/>
              <a:buChar char="ü"/>
            </a:pPr>
            <a:r>
              <a:rPr lang="fr-FR" dirty="0"/>
              <a:t>Visionnaire (Gad en 2 S 24.11)</a:t>
            </a:r>
          </a:p>
          <a:p>
            <a:pPr lvl="1">
              <a:buFont typeface="Wingdings" panose="05000000000000000000" pitchFamily="2" charset="2"/>
              <a:buChar char="ü"/>
            </a:pPr>
            <a:r>
              <a:rPr lang="fr-FR" dirty="0"/>
              <a:t>Homme de Dieu (Elie et Elisée)</a:t>
            </a:r>
          </a:p>
          <a:p>
            <a:pPr marL="457189" lvl="1" indent="0">
              <a:buNone/>
            </a:pPr>
            <a:r>
              <a:rPr lang="fr-FR" dirty="0"/>
              <a:t>Tout finit par être subsumé sous la catégorie de « prophète » (cf. déjà 1 S 9.9)</a:t>
            </a:r>
          </a:p>
          <a:p>
            <a:r>
              <a:rPr lang="fr-FR" dirty="0"/>
              <a:t>Prophétesses: Déborah (</a:t>
            </a:r>
            <a:r>
              <a:rPr lang="fr-FR" dirty="0" err="1"/>
              <a:t>Jg</a:t>
            </a:r>
            <a:r>
              <a:rPr lang="fr-FR" dirty="0"/>
              <a:t> 4.4) et </a:t>
            </a:r>
            <a:r>
              <a:rPr lang="fr-FR" dirty="0" err="1"/>
              <a:t>Hulda</a:t>
            </a:r>
            <a:r>
              <a:rPr lang="fr-FR" dirty="0"/>
              <a:t> (2 R 22)</a:t>
            </a:r>
          </a:p>
          <a:p>
            <a:r>
              <a:rPr lang="fr-FR" dirty="0"/>
              <a:t>« Vrais » et « faux » prophètes </a:t>
            </a:r>
          </a:p>
          <a:p>
            <a:r>
              <a:rPr lang="fr-FR" dirty="0"/>
              <a:t>Des origines diverses: paysan (Elisée), « cultivateur » (Amos), membre d’une famille sacerdotale (Ezéchiel)…</a:t>
            </a:r>
          </a:p>
          <a:p>
            <a:r>
              <a:rPr lang="fr-FR" dirty="0"/>
              <a:t>Rares sont les cas mentionnés où père et fils sont prophètes (1 R 16.7; 2 Ch 16.7)</a:t>
            </a:r>
          </a:p>
        </p:txBody>
      </p:sp>
    </p:spTree>
    <p:extLst>
      <p:ext uri="{BB962C8B-B14F-4D97-AF65-F5344CB8AC3E}">
        <p14:creationId xmlns:p14="http://schemas.microsoft.com/office/powerpoint/2010/main" val="3026338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Des lieux d’activités variés</a:t>
            </a:r>
          </a:p>
        </p:txBody>
      </p:sp>
      <p:sp>
        <p:nvSpPr>
          <p:cNvPr id="3" name="Espace réservé du contenu 2"/>
          <p:cNvSpPr>
            <a:spLocks noGrp="1"/>
          </p:cNvSpPr>
          <p:nvPr>
            <p:ph idx="1"/>
          </p:nvPr>
        </p:nvSpPr>
        <p:spPr/>
        <p:txBody>
          <a:bodyPr/>
          <a:lstStyle/>
          <a:p>
            <a:r>
              <a:rPr lang="fr-FR" dirty="0"/>
              <a:t>Dans le royaume du Nord (Elie et Elisée) comme dans celui du Sud</a:t>
            </a:r>
          </a:p>
          <a:p>
            <a:r>
              <a:rPr lang="fr-FR" dirty="0"/>
              <a:t>Quelques lieux:</a:t>
            </a:r>
          </a:p>
          <a:p>
            <a:pPr lvl="1"/>
            <a:r>
              <a:rPr lang="fr-FR" dirty="0"/>
              <a:t>À la cour royale (2 R 22); consultation par le roi (Jr 31); envoyé vers le roi (Jr 22);</a:t>
            </a:r>
          </a:p>
          <a:p>
            <a:pPr lvl="1"/>
            <a:r>
              <a:rPr lang="fr-FR" dirty="0"/>
              <a:t>Au Temple (Jr 23.11 ; 35.4 ; Lm 2.20)</a:t>
            </a:r>
          </a:p>
          <a:p>
            <a:pPr lvl="1"/>
            <a:r>
              <a:rPr lang="fr-FR" dirty="0"/>
              <a:t>Dans des communautés de prophètes, à Béthel (2 R 2.3) ou Guilgal (2 R 4.38)</a:t>
            </a:r>
          </a:p>
          <a:p>
            <a:pPr lvl="1"/>
            <a:r>
              <a:rPr lang="fr-FR" dirty="0"/>
              <a:t>À l’étranger (Elisée va à Damas: 2 R 8.7-10)</a:t>
            </a:r>
          </a:p>
          <a:p>
            <a:endParaRPr lang="fr-FR" dirty="0"/>
          </a:p>
        </p:txBody>
      </p:sp>
    </p:spTree>
    <p:extLst>
      <p:ext uri="{BB962C8B-B14F-4D97-AF65-F5344CB8AC3E}">
        <p14:creationId xmlns:p14="http://schemas.microsoft.com/office/powerpoint/2010/main" val="1174468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Des modes d’expression variés</a:t>
            </a:r>
          </a:p>
        </p:txBody>
      </p:sp>
      <p:sp>
        <p:nvSpPr>
          <p:cNvPr id="3" name="Espace réservé du contenu 2"/>
          <p:cNvSpPr>
            <a:spLocks noGrp="1"/>
          </p:cNvSpPr>
          <p:nvPr>
            <p:ph idx="1"/>
          </p:nvPr>
        </p:nvSpPr>
        <p:spPr/>
        <p:txBody>
          <a:bodyPr/>
          <a:lstStyle/>
          <a:p>
            <a:r>
              <a:rPr lang="fr-FR" dirty="0"/>
              <a:t>Trois modes d’expression principaux:</a:t>
            </a:r>
          </a:p>
          <a:p>
            <a:pPr lvl="1"/>
            <a:r>
              <a:rPr lang="fr-FR" dirty="0"/>
              <a:t>oracles</a:t>
            </a:r>
          </a:p>
          <a:p>
            <a:pPr lvl="1"/>
            <a:r>
              <a:rPr lang="fr-FR" dirty="0"/>
              <a:t>actions (miracles, cf. Elie et Elisée)</a:t>
            </a:r>
          </a:p>
          <a:p>
            <a:pPr lvl="1"/>
            <a:r>
              <a:rPr lang="fr-FR" dirty="0"/>
              <a:t>gestes symboliques</a:t>
            </a:r>
          </a:p>
          <a:p>
            <a:r>
              <a:rPr lang="fr-FR" dirty="0"/>
              <a:t>Types d’oracles :</a:t>
            </a:r>
          </a:p>
          <a:p>
            <a:pPr lvl="1"/>
            <a:r>
              <a:rPr lang="fr-FR" dirty="0"/>
              <a:t>oracles de jugement, avec appel à la repentance ou pas ; contre Israël, contre les nations ; procès</a:t>
            </a:r>
          </a:p>
          <a:p>
            <a:pPr lvl="1"/>
            <a:r>
              <a:rPr lang="fr-FR" dirty="0"/>
              <a:t>oracles de restauration</a:t>
            </a:r>
          </a:p>
          <a:p>
            <a:pPr lvl="1"/>
            <a:r>
              <a:rPr lang="fr-FR" dirty="0"/>
              <a:t>lamentations ou complaintes</a:t>
            </a:r>
          </a:p>
          <a:p>
            <a:pPr lvl="1"/>
            <a:r>
              <a:rPr lang="fr-FR" dirty="0"/>
              <a:t>rapports de visions</a:t>
            </a:r>
          </a:p>
          <a:p>
            <a:endParaRPr lang="fr-FR" dirty="0"/>
          </a:p>
        </p:txBody>
      </p:sp>
    </p:spTree>
    <p:extLst>
      <p:ext uri="{BB962C8B-B14F-4D97-AF65-F5344CB8AC3E}">
        <p14:creationId xmlns:p14="http://schemas.microsoft.com/office/powerpoint/2010/main" val="3321489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Définition de M. </a:t>
            </a:r>
            <a:r>
              <a:rPr lang="fr-FR" dirty="0" err="1"/>
              <a:t>Weippert</a:t>
            </a:r>
            <a:endParaRPr lang="fr-FR" dirty="0"/>
          </a:p>
        </p:txBody>
      </p:sp>
      <p:sp>
        <p:nvSpPr>
          <p:cNvPr id="3" name="Espace réservé du contenu 2"/>
          <p:cNvSpPr>
            <a:spLocks noGrp="1"/>
          </p:cNvSpPr>
          <p:nvPr>
            <p:ph idx="1"/>
          </p:nvPr>
        </p:nvSpPr>
        <p:spPr/>
        <p:txBody>
          <a:bodyPr/>
          <a:lstStyle/>
          <a:p>
            <a:pPr marL="0" indent="0">
              <a:buNone/>
            </a:pPr>
            <a:r>
              <a:rPr lang="fr-FR" dirty="0"/>
              <a:t>« Le prophète ou la prophétesse est celui/celle qui au moyen d’une expérience cognitive (vision, audition, rêve ou autre) devient le sujet d’une révélation divine et est conscient(e) de devoir la transmettre. »</a:t>
            </a:r>
          </a:p>
        </p:txBody>
      </p:sp>
    </p:spTree>
    <p:extLst>
      <p:ext uri="{BB962C8B-B14F-4D97-AF65-F5344CB8AC3E}">
        <p14:creationId xmlns:p14="http://schemas.microsoft.com/office/powerpoint/2010/main" val="1053474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Des thèmes majeurs</a:t>
            </a:r>
          </a:p>
        </p:txBody>
      </p:sp>
      <p:sp>
        <p:nvSpPr>
          <p:cNvPr id="3" name="Espace réservé du contenu 2"/>
          <p:cNvSpPr>
            <a:spLocks noGrp="1"/>
          </p:cNvSpPr>
          <p:nvPr>
            <p:ph idx="1"/>
          </p:nvPr>
        </p:nvSpPr>
        <p:spPr/>
        <p:txBody>
          <a:bodyPr>
            <a:normAutofit/>
          </a:bodyPr>
          <a:lstStyle/>
          <a:p>
            <a:pPr lvl="0"/>
            <a:r>
              <a:rPr lang="fr-FR" dirty="0"/>
              <a:t>Critique des « déviances » religieuses (idolâtrie…)</a:t>
            </a:r>
          </a:p>
          <a:p>
            <a:pPr lvl="0"/>
            <a:r>
              <a:rPr lang="fr-FR" dirty="0"/>
              <a:t>Critique des injustices sociales (Amos…)</a:t>
            </a:r>
          </a:p>
          <a:p>
            <a:pPr lvl="0"/>
            <a:r>
              <a:rPr lang="fr-FR" dirty="0"/>
              <a:t>Critique du mal commis par des nations étrangères</a:t>
            </a:r>
          </a:p>
          <a:p>
            <a:pPr lvl="0"/>
            <a:r>
              <a:rPr lang="fr-FR" dirty="0"/>
              <a:t>Politique internationale (Isaïe, Jérémie…)</a:t>
            </a:r>
          </a:p>
          <a:p>
            <a:pPr lvl="0"/>
            <a:r>
              <a:rPr lang="fr-FR" dirty="0"/>
              <a:t>Annonces de restauration</a:t>
            </a:r>
          </a:p>
          <a:p>
            <a:pPr lvl="0"/>
            <a:r>
              <a:rPr lang="fr-FR" dirty="0"/>
              <a:t>« Messie »</a:t>
            </a:r>
          </a:p>
          <a:p>
            <a:pPr marL="0" indent="0">
              <a:buNone/>
            </a:pPr>
            <a:endParaRPr lang="fr-FR" dirty="0"/>
          </a:p>
        </p:txBody>
      </p:sp>
    </p:spTree>
    <p:extLst>
      <p:ext uri="{BB962C8B-B14F-4D97-AF65-F5344CB8AC3E}">
        <p14:creationId xmlns:p14="http://schemas.microsoft.com/office/powerpoint/2010/main" val="3786088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Spontanéité ou élaboration?</a:t>
            </a:r>
          </a:p>
        </p:txBody>
      </p:sp>
      <p:sp>
        <p:nvSpPr>
          <p:cNvPr id="3" name="Espace réservé du contenu 2"/>
          <p:cNvSpPr>
            <a:spLocks noGrp="1"/>
          </p:cNvSpPr>
          <p:nvPr>
            <p:ph idx="1"/>
          </p:nvPr>
        </p:nvSpPr>
        <p:spPr/>
        <p:txBody>
          <a:bodyPr>
            <a:normAutofit/>
          </a:bodyPr>
          <a:lstStyle/>
          <a:p>
            <a:r>
              <a:rPr lang="fr-FR" dirty="0"/>
              <a:t>Formation dans des communautés? (Elie et Elisée)</a:t>
            </a:r>
          </a:p>
          <a:p>
            <a:r>
              <a:rPr lang="fr-FR" dirty="0"/>
              <a:t>Style poétique (parallélismes…)</a:t>
            </a:r>
          </a:p>
          <a:p>
            <a:r>
              <a:rPr lang="fr-FR" dirty="0"/>
              <a:t>Style personnel de chaque auteur</a:t>
            </a:r>
          </a:p>
          <a:p>
            <a:r>
              <a:rPr lang="fr-FR" dirty="0"/>
              <a:t>Structures littéraires élaborées</a:t>
            </a:r>
          </a:p>
          <a:p>
            <a:r>
              <a:rPr lang="fr-FR" dirty="0"/>
              <a:t>Intertextualité avec oracles des prédécesseurs</a:t>
            </a:r>
          </a:p>
          <a:p>
            <a:r>
              <a:rPr lang="fr-FR" dirty="0"/>
              <a:t>Reprise d’oracles ou de formules</a:t>
            </a:r>
          </a:p>
          <a:p>
            <a:pPr lvl="1"/>
            <a:r>
              <a:rPr lang="fr-FR" dirty="0"/>
              <a:t>Is 2.1-5 = Mi 4.1-5</a:t>
            </a:r>
          </a:p>
          <a:p>
            <a:pPr lvl="1"/>
            <a:r>
              <a:rPr lang="fr-FR" dirty="0" err="1"/>
              <a:t>Abdias</a:t>
            </a:r>
            <a:r>
              <a:rPr lang="fr-FR" dirty="0"/>
              <a:t>: v. 1-8 puis v. 15-18 ont des parallèles chez Jérémie (surtout Jr 49), soit 18 versets sur 21</a:t>
            </a:r>
          </a:p>
          <a:p>
            <a:endParaRPr lang="fr-FR" dirty="0"/>
          </a:p>
        </p:txBody>
      </p:sp>
    </p:spTree>
    <p:extLst>
      <p:ext uri="{BB962C8B-B14F-4D97-AF65-F5344CB8AC3E}">
        <p14:creationId xmlns:p14="http://schemas.microsoft.com/office/powerpoint/2010/main" val="25945537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Des liens avec le reste de la Bible hébraïque</a:t>
            </a:r>
          </a:p>
        </p:txBody>
      </p:sp>
      <p:sp>
        <p:nvSpPr>
          <p:cNvPr id="3" name="Espace réservé du contenu 2"/>
          <p:cNvSpPr>
            <a:spLocks noGrp="1"/>
          </p:cNvSpPr>
          <p:nvPr>
            <p:ph idx="1"/>
          </p:nvPr>
        </p:nvSpPr>
        <p:spPr/>
        <p:txBody>
          <a:bodyPr/>
          <a:lstStyle/>
          <a:p>
            <a:pPr lvl="0"/>
            <a:r>
              <a:rPr lang="fr-FR" dirty="0"/>
              <a:t>Les prophètes renvoient à l’autorité de la Loi</a:t>
            </a:r>
          </a:p>
          <a:p>
            <a:pPr lvl="1"/>
            <a:r>
              <a:rPr lang="fr-FR" dirty="0"/>
              <a:t>Le début (Jos 1.7-8) et la fin (Mal 3.22) des prophètes antérieurs renvoie à l’autorité de la Loi, comme si tout l’ensemble y était subordonné </a:t>
            </a:r>
          </a:p>
          <a:p>
            <a:pPr lvl="1"/>
            <a:r>
              <a:rPr lang="fr-FR" dirty="0"/>
              <a:t>Le début des Ecrits aussi (Ps 1)</a:t>
            </a:r>
          </a:p>
          <a:p>
            <a:pPr lvl="0"/>
            <a:r>
              <a:rPr lang="fr-FR" dirty="0"/>
              <a:t>Liens avec l’histoire deutéronomiste</a:t>
            </a:r>
          </a:p>
          <a:p>
            <a:pPr lvl="1"/>
            <a:r>
              <a:rPr lang="fr-FR" dirty="0"/>
              <a:t>Un passage commun entre Es (36-38) et 2 R </a:t>
            </a:r>
          </a:p>
          <a:p>
            <a:pPr lvl="1"/>
            <a:r>
              <a:rPr lang="fr-FR" dirty="0"/>
              <a:t>Un chapitre commun entre Jr 52 et 2 R 25</a:t>
            </a:r>
          </a:p>
          <a:p>
            <a:pPr lvl="1"/>
            <a:r>
              <a:rPr lang="fr-FR" dirty="0"/>
              <a:t>Descriptions du Temple en 1 R 6-7 et Ez 40-48</a:t>
            </a:r>
          </a:p>
          <a:p>
            <a:endParaRPr lang="fr-FR" dirty="0"/>
          </a:p>
        </p:txBody>
      </p:sp>
    </p:spTree>
    <p:extLst>
      <p:ext uri="{BB962C8B-B14F-4D97-AF65-F5344CB8AC3E}">
        <p14:creationId xmlns:p14="http://schemas.microsoft.com/office/powerpoint/2010/main" val="416921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Un phénomène international</a:t>
            </a:r>
          </a:p>
        </p:txBody>
      </p:sp>
      <p:sp>
        <p:nvSpPr>
          <p:cNvPr id="3" name="Espace réservé du contenu 2"/>
          <p:cNvSpPr>
            <a:spLocks noGrp="1"/>
          </p:cNvSpPr>
          <p:nvPr>
            <p:ph idx="1"/>
          </p:nvPr>
        </p:nvSpPr>
        <p:spPr/>
        <p:txBody>
          <a:bodyPr>
            <a:normAutofit lnSpcReduction="10000"/>
          </a:bodyPr>
          <a:lstStyle/>
          <a:p>
            <a:r>
              <a:rPr lang="fr-FR" dirty="0"/>
              <a:t>Attesté à :</a:t>
            </a:r>
          </a:p>
          <a:p>
            <a:pPr lvl="1"/>
            <a:r>
              <a:rPr lang="fr-FR" dirty="0"/>
              <a:t>Mari (18</a:t>
            </a:r>
            <a:r>
              <a:rPr lang="fr-FR" baseline="30000" dirty="0"/>
              <a:t>e</a:t>
            </a:r>
            <a:r>
              <a:rPr lang="fr-FR" dirty="0"/>
              <a:t> s.)</a:t>
            </a:r>
          </a:p>
          <a:p>
            <a:pPr lvl="1"/>
            <a:r>
              <a:rPr lang="fr-FR" dirty="0"/>
              <a:t>hittites (14</a:t>
            </a:r>
            <a:r>
              <a:rPr lang="fr-FR" baseline="30000" dirty="0"/>
              <a:t>e</a:t>
            </a:r>
            <a:r>
              <a:rPr lang="fr-FR" dirty="0"/>
              <a:t>-13</a:t>
            </a:r>
            <a:r>
              <a:rPr lang="fr-FR" baseline="30000" dirty="0"/>
              <a:t>e</a:t>
            </a:r>
            <a:r>
              <a:rPr lang="fr-FR" dirty="0"/>
              <a:t> s.)</a:t>
            </a:r>
          </a:p>
          <a:p>
            <a:pPr lvl="1"/>
            <a:r>
              <a:rPr lang="fr-FR" dirty="0" err="1"/>
              <a:t>Emar</a:t>
            </a:r>
            <a:r>
              <a:rPr lang="fr-FR" dirty="0"/>
              <a:t> (12</a:t>
            </a:r>
            <a:r>
              <a:rPr lang="fr-FR" baseline="30000" dirty="0"/>
              <a:t>e</a:t>
            </a:r>
            <a:r>
              <a:rPr lang="fr-FR" dirty="0"/>
              <a:t> s.)</a:t>
            </a:r>
          </a:p>
          <a:p>
            <a:pPr lvl="1"/>
            <a:r>
              <a:rPr lang="fr-FR" dirty="0"/>
              <a:t>louvites (10</a:t>
            </a:r>
            <a:r>
              <a:rPr lang="fr-FR" baseline="30000" dirty="0"/>
              <a:t>e</a:t>
            </a:r>
            <a:r>
              <a:rPr lang="fr-FR" dirty="0"/>
              <a:t>-9</a:t>
            </a:r>
            <a:r>
              <a:rPr lang="fr-FR" baseline="30000" dirty="0"/>
              <a:t>e</a:t>
            </a:r>
            <a:r>
              <a:rPr lang="fr-FR" dirty="0"/>
              <a:t>)</a:t>
            </a:r>
          </a:p>
          <a:p>
            <a:pPr lvl="1"/>
            <a:r>
              <a:rPr lang="fr-FR" dirty="0"/>
              <a:t>Ninive (7</a:t>
            </a:r>
            <a:r>
              <a:rPr lang="fr-FR" baseline="30000" dirty="0"/>
              <a:t>e</a:t>
            </a:r>
            <a:r>
              <a:rPr lang="fr-FR" dirty="0"/>
              <a:t> s.)</a:t>
            </a:r>
          </a:p>
          <a:p>
            <a:pPr lvl="1"/>
            <a:r>
              <a:rPr lang="fr-FR" dirty="0"/>
              <a:t>Levant (Moab : stèle de </a:t>
            </a:r>
            <a:r>
              <a:rPr lang="fr-FR" dirty="0" err="1"/>
              <a:t>Mésha</a:t>
            </a:r>
            <a:r>
              <a:rPr lang="fr-FR" dirty="0"/>
              <a:t> ; vallée du Jourdain : Deir Alla)</a:t>
            </a:r>
          </a:p>
          <a:p>
            <a:r>
              <a:rPr lang="fr-FR" dirty="0"/>
              <a:t>Différences:</a:t>
            </a:r>
          </a:p>
          <a:p>
            <a:pPr lvl="1"/>
            <a:r>
              <a:rPr lang="fr-FR" dirty="0"/>
              <a:t>En Mésopotamie, la prophétie fait partie de la divination</a:t>
            </a:r>
          </a:p>
          <a:p>
            <a:pPr lvl="1"/>
            <a:r>
              <a:rPr lang="fr-FR" dirty="0"/>
              <a:t>Seul Israël a livré de véritables livres prophétiques (voir aussi l’inscription de Deir Alla)</a:t>
            </a:r>
          </a:p>
          <a:p>
            <a:endParaRPr lang="fr-FR" dirty="0"/>
          </a:p>
        </p:txBody>
      </p:sp>
    </p:spTree>
    <p:extLst>
      <p:ext uri="{BB962C8B-B14F-4D97-AF65-F5344CB8AC3E}">
        <p14:creationId xmlns:p14="http://schemas.microsoft.com/office/powerpoint/2010/main" val="1282774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1026" name="Picture 2" descr="Afficher l'image d'origine"/>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47047" y="0"/>
            <a:ext cx="9535745" cy="7114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525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520983" y="837127"/>
            <a:ext cx="3184032" cy="1124744"/>
          </a:xfrm>
        </p:spPr>
        <p:txBody>
          <a:bodyPr>
            <a:normAutofit fontScale="90000"/>
          </a:bodyPr>
          <a:lstStyle/>
          <a:p>
            <a:r>
              <a:rPr lang="fr-FR" dirty="0"/>
              <a:t>Stèle de </a:t>
            </a:r>
            <a:r>
              <a:rPr lang="fr-FR" dirty="0" err="1"/>
              <a:t>Mésha</a:t>
            </a:r>
            <a:r>
              <a:rPr lang="fr-FR" dirty="0"/>
              <a:t> (fin du 9</a:t>
            </a:r>
            <a:r>
              <a:rPr lang="fr-FR" baseline="30000" dirty="0"/>
              <a:t>e</a:t>
            </a:r>
            <a:r>
              <a:rPr lang="fr-FR" dirty="0"/>
              <a:t> s.)</a:t>
            </a:r>
          </a:p>
        </p:txBody>
      </p:sp>
      <p:pic>
        <p:nvPicPr>
          <p:cNvPr id="4" name="Espace réservé du contenu 3" descr="mésha.jpg"/>
          <p:cNvPicPr>
            <a:picLocks noGrp="1" noChangeAspect="1"/>
          </p:cNvPicPr>
          <p:nvPr>
            <p:ph idx="1"/>
          </p:nvPr>
        </p:nvPicPr>
        <p:blipFill>
          <a:blip r:embed="rId2" cstate="print"/>
          <a:stretch>
            <a:fillRect/>
          </a:stretch>
        </p:blipFill>
        <p:spPr>
          <a:xfrm>
            <a:off x="0" y="-54768"/>
            <a:ext cx="5184576" cy="6912768"/>
          </a:xfrm>
        </p:spPr>
      </p:pic>
    </p:spTree>
    <p:extLst>
      <p:ext uri="{BB962C8B-B14F-4D97-AF65-F5344CB8AC3E}">
        <p14:creationId xmlns:p14="http://schemas.microsoft.com/office/powerpoint/2010/main" val="1108793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098534" y="1"/>
            <a:ext cx="13766534" cy="7758771"/>
          </a:xfrm>
        </p:spPr>
      </p:pic>
      <p:sp>
        <p:nvSpPr>
          <p:cNvPr id="5" name="ZoneTexte 4"/>
          <p:cNvSpPr txBox="1"/>
          <p:nvPr/>
        </p:nvSpPr>
        <p:spPr>
          <a:xfrm>
            <a:off x="6654087" y="772734"/>
            <a:ext cx="2730321" cy="2062103"/>
          </a:xfrm>
          <a:prstGeom prst="rect">
            <a:avLst/>
          </a:prstGeom>
          <a:noFill/>
        </p:spPr>
        <p:txBody>
          <a:bodyPr wrap="square" rtlCol="0">
            <a:spAutoFit/>
          </a:bodyPr>
          <a:lstStyle/>
          <a:p>
            <a:r>
              <a:rPr lang="fr-FR" sz="3200" dirty="0" err="1"/>
              <a:t>I</a:t>
            </a:r>
            <a:r>
              <a:rPr lang="fr-FR" sz="3200" dirty="0" err="1">
                <a:solidFill>
                  <a:schemeClr val="bg1"/>
                </a:solidFill>
              </a:rPr>
              <a:t>inscription</a:t>
            </a:r>
            <a:r>
              <a:rPr lang="fr-FR" sz="3200" dirty="0">
                <a:solidFill>
                  <a:schemeClr val="bg1"/>
                </a:solidFill>
              </a:rPr>
              <a:t> de la citadelle d’Amman </a:t>
            </a:r>
          </a:p>
          <a:p>
            <a:r>
              <a:rPr lang="fr-FR" sz="3200" dirty="0">
                <a:solidFill>
                  <a:schemeClr val="bg1"/>
                </a:solidFill>
              </a:rPr>
              <a:t>(vers -800)</a:t>
            </a:r>
            <a:endParaRPr lang="fr-FR" sz="3200" dirty="0"/>
          </a:p>
        </p:txBody>
      </p:sp>
    </p:spTree>
    <p:extLst>
      <p:ext uri="{BB962C8B-B14F-4D97-AF65-F5344CB8AC3E}">
        <p14:creationId xmlns:p14="http://schemas.microsoft.com/office/powerpoint/2010/main" val="4919127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40152" y="764704"/>
            <a:ext cx="2896000" cy="758952"/>
          </a:xfrm>
        </p:spPr>
        <p:txBody>
          <a:bodyPr>
            <a:normAutofit fontScale="90000"/>
          </a:bodyPr>
          <a:lstStyle/>
          <a:p>
            <a:r>
              <a:rPr lang="fr-FR" dirty="0"/>
              <a:t>Inscriptions de Deir Alla </a:t>
            </a:r>
            <a:br>
              <a:rPr lang="fr-FR" dirty="0"/>
            </a:br>
            <a:r>
              <a:rPr lang="fr-FR" dirty="0"/>
              <a:t>(début 8</a:t>
            </a:r>
            <a:r>
              <a:rPr lang="fr-FR" baseline="30000" dirty="0"/>
              <a:t>e</a:t>
            </a:r>
            <a:r>
              <a:rPr lang="fr-FR" dirty="0"/>
              <a:t> s.)</a:t>
            </a:r>
          </a:p>
        </p:txBody>
      </p:sp>
      <p:pic>
        <p:nvPicPr>
          <p:cNvPr id="8" name="Espace réservé du contenu 7" descr="deir alla.JPG"/>
          <p:cNvPicPr>
            <a:picLocks noGrp="1" noChangeAspect="1"/>
          </p:cNvPicPr>
          <p:nvPr>
            <p:ph sz="half" idx="1"/>
          </p:nvPr>
        </p:nvPicPr>
        <p:blipFill>
          <a:blip r:embed="rId2" cstate="print"/>
          <a:stretch>
            <a:fillRect/>
          </a:stretch>
        </p:blipFill>
        <p:spPr>
          <a:xfrm>
            <a:off x="0" y="2"/>
            <a:ext cx="5868144" cy="4498911"/>
          </a:xfrm>
        </p:spPr>
      </p:pic>
      <p:pic>
        <p:nvPicPr>
          <p:cNvPr id="5" name="Espace réservé du contenu 4" descr="deir alla l.jpg"/>
          <p:cNvPicPr>
            <a:picLocks noGrp="1" noChangeAspect="1"/>
          </p:cNvPicPr>
          <p:nvPr>
            <p:ph sz="half" idx="2"/>
          </p:nvPr>
        </p:nvPicPr>
        <p:blipFill>
          <a:blip r:embed="rId3" cstate="print"/>
          <a:stretch>
            <a:fillRect/>
          </a:stretch>
        </p:blipFill>
        <p:spPr>
          <a:xfrm>
            <a:off x="1780456" y="3176229"/>
            <a:ext cx="7363544" cy="3681772"/>
          </a:xfrm>
        </p:spPr>
      </p:pic>
    </p:spTree>
    <p:extLst>
      <p:ext uri="{BB962C8B-B14F-4D97-AF65-F5344CB8AC3E}">
        <p14:creationId xmlns:p14="http://schemas.microsoft.com/office/powerpoint/2010/main" val="1877232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deir all.jpg"/>
          <p:cNvPicPr>
            <a:picLocks noGrp="1" noChangeAspect="1"/>
          </p:cNvPicPr>
          <p:nvPr>
            <p:ph idx="1"/>
          </p:nvPr>
        </p:nvPicPr>
        <p:blipFill>
          <a:blip r:embed="rId2" cstate="print"/>
          <a:stretch>
            <a:fillRect/>
          </a:stretch>
        </p:blipFill>
        <p:spPr>
          <a:xfrm>
            <a:off x="1403648" y="-404616"/>
            <a:ext cx="6768752" cy="7262616"/>
          </a:xfrm>
        </p:spPr>
      </p:pic>
    </p:spTree>
    <p:extLst>
      <p:ext uri="{BB962C8B-B14F-4D97-AF65-F5344CB8AC3E}">
        <p14:creationId xmlns:p14="http://schemas.microsoft.com/office/powerpoint/2010/main" val="3796376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Ostracon de </a:t>
            </a:r>
            <a:r>
              <a:rPr lang="fr-FR" dirty="0" err="1"/>
              <a:t>Lachish</a:t>
            </a:r>
            <a:r>
              <a:rPr lang="fr-FR" dirty="0"/>
              <a:t> (vers 600 av.)</a:t>
            </a:r>
          </a:p>
        </p:txBody>
      </p:sp>
      <p:pic>
        <p:nvPicPr>
          <p:cNvPr id="4" name="Espace réservé du contenu 3" descr="LachishOstracon15cmh.gif"/>
          <p:cNvPicPr>
            <a:picLocks noGrp="1" noChangeAspect="1"/>
          </p:cNvPicPr>
          <p:nvPr>
            <p:ph idx="1"/>
          </p:nvPr>
        </p:nvPicPr>
        <p:blipFill>
          <a:blip r:embed="rId2" cstate="print"/>
          <a:stretch>
            <a:fillRect/>
          </a:stretch>
        </p:blipFill>
        <p:spPr>
          <a:xfrm>
            <a:off x="1259635" y="1278807"/>
            <a:ext cx="6120679" cy="5487951"/>
          </a:xfrm>
        </p:spPr>
      </p:pic>
    </p:spTree>
    <p:extLst>
      <p:ext uri="{BB962C8B-B14F-4D97-AF65-F5344CB8AC3E}">
        <p14:creationId xmlns:p14="http://schemas.microsoft.com/office/powerpoint/2010/main" val="2716670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Des procédés littéraires</a:t>
            </a:r>
          </a:p>
        </p:txBody>
      </p:sp>
      <p:sp>
        <p:nvSpPr>
          <p:cNvPr id="3" name="Espace réservé du contenu 2"/>
          <p:cNvSpPr>
            <a:spLocks noGrp="1"/>
          </p:cNvSpPr>
          <p:nvPr>
            <p:ph idx="1"/>
          </p:nvPr>
        </p:nvSpPr>
        <p:spPr/>
        <p:txBody>
          <a:bodyPr/>
          <a:lstStyle/>
          <a:p>
            <a:r>
              <a:rPr lang="fr-FR" dirty="0"/>
              <a:t>Imagerie</a:t>
            </a:r>
          </a:p>
          <a:p>
            <a:r>
              <a:rPr lang="fr-FR" dirty="0"/>
              <a:t>Rhétorique de persuasion</a:t>
            </a:r>
          </a:p>
          <a:p>
            <a:r>
              <a:rPr lang="fr-FR" dirty="0"/>
              <a:t>Intertextualité</a:t>
            </a:r>
          </a:p>
          <a:p>
            <a:r>
              <a:rPr lang="fr-FR" dirty="0"/>
              <a:t>Structures littéraires</a:t>
            </a:r>
          </a:p>
        </p:txBody>
      </p:sp>
    </p:spTree>
    <p:extLst>
      <p:ext uri="{BB962C8B-B14F-4D97-AF65-F5344CB8AC3E}">
        <p14:creationId xmlns:p14="http://schemas.microsoft.com/office/powerpoint/2010/main" val="1569209112"/>
      </p:ext>
    </p:extLst>
  </p:cSld>
  <p:clrMapOvr>
    <a:masterClrMapping/>
  </p:clrMapOvr>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1140</Words>
  <Application>Microsoft Office PowerPoint</Application>
  <PresentationFormat>On-screen Show (4:3)</PresentationFormat>
  <Paragraphs>103</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Wingdings</vt:lpstr>
      <vt:lpstr>Thème Office</vt:lpstr>
      <vt:lpstr>Les livres prophétiques</vt:lpstr>
      <vt:lpstr>Le corpus biblique des prophètes</vt:lpstr>
      <vt:lpstr>Quelques idées reçues sur la prophétie</vt:lpstr>
      <vt:lpstr>Prophétie et annonce de l’avenir</vt:lpstr>
      <vt:lpstr>PowerPoint Presentation</vt:lpstr>
      <vt:lpstr>Plusieurs types de prophètes</vt:lpstr>
      <vt:lpstr>Des lieux d’activités variés</vt:lpstr>
      <vt:lpstr>Des modes d’expression variés</vt:lpstr>
      <vt:lpstr>Définition de M. Weippert</vt:lpstr>
      <vt:lpstr>Des thèmes majeurs</vt:lpstr>
      <vt:lpstr>Spontanéité ou élaboration?</vt:lpstr>
      <vt:lpstr>Des liens avec le reste de la Bible hébraïque</vt:lpstr>
      <vt:lpstr>Un phénomène international</vt:lpstr>
      <vt:lpstr>PowerPoint Presentation</vt:lpstr>
      <vt:lpstr>Stèle de Mésha (fin du 9e s.)</vt:lpstr>
      <vt:lpstr>PowerPoint Presentation</vt:lpstr>
      <vt:lpstr>Inscriptions de Deir Alla  (début 8e s.)</vt:lpstr>
      <vt:lpstr>PowerPoint Presentation</vt:lpstr>
      <vt:lpstr>Ostracon de Lachish (vers 600 av.)</vt:lpstr>
      <vt:lpstr>Des procédés littéraires</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Matthieu Richelle</dc:creator>
  <cp:lastModifiedBy>Sarah Mullen</cp:lastModifiedBy>
  <cp:revision>37</cp:revision>
  <dcterms:created xsi:type="dcterms:W3CDTF">2016-11-16T22:00:51Z</dcterms:created>
  <dcterms:modified xsi:type="dcterms:W3CDTF">2023-04-27T17:32:04Z</dcterms:modified>
</cp:coreProperties>
</file>