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94" r:id="rId2"/>
    <p:sldId id="614" r:id="rId3"/>
    <p:sldId id="606" r:id="rId4"/>
    <p:sldId id="607" r:id="rId5"/>
    <p:sldId id="595" r:id="rId6"/>
    <p:sldId id="598" r:id="rId7"/>
    <p:sldId id="599" r:id="rId8"/>
    <p:sldId id="600" r:id="rId9"/>
    <p:sldId id="601" r:id="rId10"/>
    <p:sldId id="602" r:id="rId11"/>
    <p:sldId id="612" r:id="rId12"/>
    <p:sldId id="604" r:id="rId13"/>
    <p:sldId id="605" r:id="rId14"/>
    <p:sldId id="256" r:id="rId15"/>
    <p:sldId id="257" r:id="rId16"/>
    <p:sldId id="260" r:id="rId17"/>
    <p:sldId id="261" r:id="rId18"/>
    <p:sldId id="262" r:id="rId19"/>
    <p:sldId id="263" r:id="rId20"/>
    <p:sldId id="264" r:id="rId21"/>
    <p:sldId id="265" r:id="rId22"/>
    <p:sldId id="613" r:id="rId23"/>
    <p:sldId id="615" r:id="rId24"/>
    <p:sldId id="616" r:id="rId25"/>
    <p:sldId id="618" r:id="rId26"/>
    <p:sldId id="619" r:id="rId27"/>
    <p:sldId id="617" r:id="rId28"/>
    <p:sldId id="620" r:id="rId29"/>
    <p:sldId id="621" r:id="rId30"/>
    <p:sldId id="622" r:id="rId31"/>
    <p:sldId id="623" r:id="rId32"/>
    <p:sldId id="624" r:id="rId33"/>
    <p:sldId id="625" r:id="rId34"/>
    <p:sldId id="626" r:id="rId35"/>
    <p:sldId id="627" r:id="rId36"/>
    <p:sldId id="628" r:id="rId37"/>
    <p:sldId id="629" r:id="rId38"/>
    <p:sldId id="630" r:id="rId39"/>
    <p:sldId id="631" r:id="rId40"/>
    <p:sldId id="632" r:id="rId41"/>
    <p:sldId id="633" r:id="rId42"/>
    <p:sldId id="634" r:id="rId43"/>
    <p:sldId id="635" r:id="rId44"/>
    <p:sldId id="636" r:id="rId45"/>
    <p:sldId id="608" r:id="rId46"/>
    <p:sldId id="268" r:id="rId47"/>
    <p:sldId id="269" r:id="rId48"/>
    <p:sldId id="270" r:id="rId49"/>
    <p:sldId id="273" r:id="rId50"/>
    <p:sldId id="274" r:id="rId51"/>
    <p:sldId id="271" r:id="rId52"/>
    <p:sldId id="272" r:id="rId53"/>
    <p:sldId id="275" r:id="rId54"/>
    <p:sldId id="276" r:id="rId55"/>
    <p:sldId id="277" r:id="rId56"/>
    <p:sldId id="278" r:id="rId57"/>
    <p:sldId id="637" r:id="rId58"/>
    <p:sldId id="638" r:id="rId59"/>
    <p:sldId id="639" r:id="rId60"/>
    <p:sldId id="279" r:id="rId61"/>
    <p:sldId id="640" r:id="rId62"/>
    <p:sldId id="280" r:id="rId63"/>
    <p:sldId id="281" r:id="rId64"/>
    <p:sldId id="282" r:id="rId65"/>
    <p:sldId id="283" r:id="rId66"/>
    <p:sldId id="284" r:id="rId67"/>
    <p:sldId id="285" r:id="rId68"/>
    <p:sldId id="286" r:id="rId69"/>
    <p:sldId id="287" r:id="rId70"/>
    <p:sldId id="288" r:id="rId71"/>
    <p:sldId id="289" r:id="rId72"/>
    <p:sldId id="290" r:id="rId73"/>
    <p:sldId id="291" r:id="rId74"/>
    <p:sldId id="292" r:id="rId75"/>
    <p:sldId id="293" r:id="rId76"/>
    <p:sldId id="294" r:id="rId77"/>
    <p:sldId id="295" r:id="rId78"/>
    <p:sldId id="641" r:id="rId79"/>
    <p:sldId id="296" r:id="rId80"/>
    <p:sldId id="642" r:id="rId81"/>
    <p:sldId id="298" r:id="rId82"/>
    <p:sldId id="643" r:id="rId83"/>
    <p:sldId id="644" r:id="rId84"/>
    <p:sldId id="299" r:id="rId85"/>
    <p:sldId id="645" r:id="rId86"/>
    <p:sldId id="609" r:id="rId87"/>
    <p:sldId id="301" r:id="rId88"/>
    <p:sldId id="302" r:id="rId89"/>
    <p:sldId id="303" r:id="rId90"/>
    <p:sldId id="304" r:id="rId91"/>
    <p:sldId id="305" r:id="rId92"/>
    <p:sldId id="306" r:id="rId93"/>
    <p:sldId id="520" r:id="rId94"/>
    <p:sldId id="521" r:id="rId95"/>
    <p:sldId id="522" r:id="rId96"/>
    <p:sldId id="307" r:id="rId97"/>
    <p:sldId id="308" r:id="rId98"/>
    <p:sldId id="309" r:id="rId99"/>
    <p:sldId id="310" r:id="rId100"/>
    <p:sldId id="313" r:id="rId101"/>
    <p:sldId id="314" r:id="rId102"/>
    <p:sldId id="316" r:id="rId103"/>
    <p:sldId id="523" r:id="rId104"/>
    <p:sldId id="317" r:id="rId105"/>
    <p:sldId id="524" r:id="rId106"/>
    <p:sldId id="315" r:id="rId107"/>
    <p:sldId id="318" r:id="rId108"/>
    <p:sldId id="525" r:id="rId109"/>
    <p:sldId id="526" r:id="rId110"/>
    <p:sldId id="527" r:id="rId111"/>
    <p:sldId id="647" r:id="rId112"/>
    <p:sldId id="311" r:id="rId113"/>
    <p:sldId id="320" r:id="rId114"/>
    <p:sldId id="528" r:id="rId115"/>
    <p:sldId id="322" r:id="rId116"/>
    <p:sldId id="529" r:id="rId117"/>
    <p:sldId id="319" r:id="rId118"/>
    <p:sldId id="312" r:id="rId119"/>
    <p:sldId id="324" r:id="rId120"/>
    <p:sldId id="323" r:id="rId121"/>
    <p:sldId id="326" r:id="rId122"/>
    <p:sldId id="530" r:id="rId123"/>
    <p:sldId id="328" r:id="rId124"/>
    <p:sldId id="531" r:id="rId125"/>
    <p:sldId id="329" r:id="rId126"/>
    <p:sldId id="330" r:id="rId127"/>
    <p:sldId id="331" r:id="rId128"/>
    <p:sldId id="332" r:id="rId129"/>
    <p:sldId id="333" r:id="rId130"/>
    <p:sldId id="532" r:id="rId131"/>
    <p:sldId id="533" r:id="rId132"/>
    <p:sldId id="534" r:id="rId133"/>
    <p:sldId id="535" r:id="rId134"/>
    <p:sldId id="537" r:id="rId135"/>
    <p:sldId id="536" r:id="rId136"/>
    <p:sldId id="538" r:id="rId137"/>
    <p:sldId id="539" r:id="rId138"/>
    <p:sldId id="336" r:id="rId139"/>
    <p:sldId id="540" r:id="rId140"/>
    <p:sldId id="337" r:id="rId141"/>
    <p:sldId id="334" r:id="rId142"/>
    <p:sldId id="542" r:id="rId143"/>
    <p:sldId id="339" r:id="rId144"/>
    <p:sldId id="543" r:id="rId145"/>
    <p:sldId id="340" r:id="rId146"/>
    <p:sldId id="341" r:id="rId147"/>
    <p:sldId id="342" r:id="rId148"/>
    <p:sldId id="560" r:id="rId149"/>
    <p:sldId id="343" r:id="rId150"/>
    <p:sldId id="344" r:id="rId151"/>
    <p:sldId id="346" r:id="rId152"/>
    <p:sldId id="545" r:id="rId153"/>
    <p:sldId id="546" r:id="rId154"/>
    <p:sldId id="561" r:id="rId155"/>
    <p:sldId id="544" r:id="rId156"/>
    <p:sldId id="348" r:id="rId157"/>
    <p:sldId id="349" r:id="rId158"/>
    <p:sldId id="350" r:id="rId159"/>
    <p:sldId id="352" r:id="rId160"/>
    <p:sldId id="547" r:id="rId161"/>
    <p:sldId id="353" r:id="rId162"/>
    <p:sldId id="354" r:id="rId163"/>
    <p:sldId id="562" r:id="rId164"/>
    <p:sldId id="548" r:id="rId165"/>
    <p:sldId id="549" r:id="rId166"/>
    <p:sldId id="550" r:id="rId167"/>
    <p:sldId id="551" r:id="rId168"/>
    <p:sldId id="552" r:id="rId169"/>
    <p:sldId id="355" r:id="rId170"/>
    <p:sldId id="553" r:id="rId171"/>
    <p:sldId id="356" r:id="rId172"/>
    <p:sldId id="554" r:id="rId173"/>
    <p:sldId id="555" r:id="rId174"/>
    <p:sldId id="506" r:id="rId175"/>
    <p:sldId id="359" r:id="rId176"/>
    <p:sldId id="358" r:id="rId177"/>
    <p:sldId id="360" r:id="rId178"/>
    <p:sldId id="357" r:id="rId179"/>
    <p:sldId id="361" r:id="rId180"/>
    <p:sldId id="362" r:id="rId181"/>
    <p:sldId id="363" r:id="rId182"/>
    <p:sldId id="364" r:id="rId183"/>
    <p:sldId id="365" r:id="rId184"/>
    <p:sldId id="366" r:id="rId185"/>
    <p:sldId id="367" r:id="rId186"/>
    <p:sldId id="368" r:id="rId187"/>
    <p:sldId id="371" r:id="rId188"/>
    <p:sldId id="370" r:id="rId189"/>
    <p:sldId id="372" r:id="rId190"/>
    <p:sldId id="373" r:id="rId191"/>
    <p:sldId id="374" r:id="rId192"/>
    <p:sldId id="375" r:id="rId193"/>
    <p:sldId id="376" r:id="rId194"/>
    <p:sldId id="556" r:id="rId195"/>
    <p:sldId id="377" r:id="rId196"/>
    <p:sldId id="557" r:id="rId197"/>
    <p:sldId id="378" r:id="rId198"/>
    <p:sldId id="379" r:id="rId199"/>
    <p:sldId id="369" r:id="rId200"/>
    <p:sldId id="380" r:id="rId201"/>
    <p:sldId id="558" r:id="rId202"/>
    <p:sldId id="381" r:id="rId203"/>
    <p:sldId id="559" r:id="rId204"/>
    <p:sldId id="382" r:id="rId205"/>
    <p:sldId id="383" r:id="rId206"/>
    <p:sldId id="384" r:id="rId207"/>
    <p:sldId id="385" r:id="rId208"/>
    <p:sldId id="387" r:id="rId209"/>
    <p:sldId id="386" r:id="rId210"/>
    <p:sldId id="388" r:id="rId211"/>
    <p:sldId id="389" r:id="rId212"/>
    <p:sldId id="390" r:id="rId213"/>
    <p:sldId id="393" r:id="rId214"/>
    <p:sldId id="391" r:id="rId215"/>
    <p:sldId id="394" r:id="rId216"/>
    <p:sldId id="392" r:id="rId217"/>
    <p:sldId id="395" r:id="rId218"/>
    <p:sldId id="396" r:id="rId219"/>
    <p:sldId id="398" r:id="rId220"/>
    <p:sldId id="397" r:id="rId221"/>
    <p:sldId id="399" r:id="rId222"/>
    <p:sldId id="400" r:id="rId223"/>
    <p:sldId id="401" r:id="rId224"/>
    <p:sldId id="402" r:id="rId225"/>
    <p:sldId id="403" r:id="rId226"/>
    <p:sldId id="404" r:id="rId227"/>
    <p:sldId id="405" r:id="rId228"/>
    <p:sldId id="406" r:id="rId229"/>
    <p:sldId id="407" r:id="rId230"/>
    <p:sldId id="408" r:id="rId231"/>
    <p:sldId id="563" r:id="rId232"/>
    <p:sldId id="409" r:id="rId233"/>
    <p:sldId id="410" r:id="rId234"/>
    <p:sldId id="411" r:id="rId235"/>
    <p:sldId id="412" r:id="rId236"/>
    <p:sldId id="413" r:id="rId237"/>
    <p:sldId id="414" r:id="rId238"/>
    <p:sldId id="300" r:id="rId239"/>
    <p:sldId id="416" r:id="rId240"/>
    <p:sldId id="564" r:id="rId241"/>
    <p:sldId id="565" r:id="rId242"/>
    <p:sldId id="574" r:id="rId243"/>
    <p:sldId id="575" r:id="rId244"/>
    <p:sldId id="418" r:id="rId245"/>
    <p:sldId id="576" r:id="rId246"/>
    <p:sldId id="419" r:id="rId247"/>
    <p:sldId id="577" r:id="rId248"/>
    <p:sldId id="578" r:id="rId249"/>
    <p:sldId id="579" r:id="rId250"/>
    <p:sldId id="420" r:id="rId251"/>
    <p:sldId id="580" r:id="rId252"/>
    <p:sldId id="415" r:id="rId253"/>
    <p:sldId id="423" r:id="rId254"/>
    <p:sldId id="424" r:id="rId255"/>
    <p:sldId id="583" r:id="rId256"/>
    <p:sldId id="584" r:id="rId257"/>
    <p:sldId id="581" r:id="rId258"/>
    <p:sldId id="582" r:id="rId259"/>
    <p:sldId id="425" r:id="rId260"/>
    <p:sldId id="566" r:id="rId261"/>
    <p:sldId id="567" r:id="rId262"/>
    <p:sldId id="568" r:id="rId263"/>
    <p:sldId id="426" r:id="rId264"/>
    <p:sldId id="427" r:id="rId265"/>
    <p:sldId id="428" r:id="rId266"/>
    <p:sldId id="429" r:id="rId267"/>
    <p:sldId id="430" r:id="rId268"/>
    <p:sldId id="431" r:id="rId269"/>
    <p:sldId id="432" r:id="rId270"/>
    <p:sldId id="433" r:id="rId271"/>
    <p:sldId id="434" r:id="rId272"/>
    <p:sldId id="435" r:id="rId273"/>
    <p:sldId id="585" r:id="rId274"/>
    <p:sldId id="587" r:id="rId275"/>
    <p:sldId id="588" r:id="rId276"/>
    <p:sldId id="586" r:id="rId277"/>
    <p:sldId id="589" r:id="rId278"/>
    <p:sldId id="590" r:id="rId279"/>
    <p:sldId id="436" r:id="rId280"/>
    <p:sldId id="437" r:id="rId281"/>
    <p:sldId id="591" r:id="rId282"/>
    <p:sldId id="438" r:id="rId283"/>
    <p:sldId id="569" r:id="rId284"/>
    <p:sldId id="570" r:id="rId285"/>
    <p:sldId id="439" r:id="rId286"/>
    <p:sldId id="440" r:id="rId287"/>
    <p:sldId id="571" r:id="rId288"/>
    <p:sldId id="441" r:id="rId289"/>
    <p:sldId id="572" r:id="rId290"/>
    <p:sldId id="442" r:id="rId291"/>
    <p:sldId id="573" r:id="rId292"/>
    <p:sldId id="443" r:id="rId293"/>
    <p:sldId id="444" r:id="rId294"/>
    <p:sldId id="445" r:id="rId295"/>
    <p:sldId id="446" r:id="rId296"/>
    <p:sldId id="508" r:id="rId297"/>
    <p:sldId id="510" r:id="rId298"/>
    <p:sldId id="511" r:id="rId299"/>
    <p:sldId id="509" r:id="rId300"/>
    <p:sldId id="512" r:id="rId301"/>
    <p:sldId id="507" r:id="rId302"/>
    <p:sldId id="453" r:id="rId303"/>
    <p:sldId id="454" r:id="rId304"/>
    <p:sldId id="455" r:id="rId305"/>
    <p:sldId id="610" r:id="rId306"/>
    <p:sldId id="457" r:id="rId307"/>
    <p:sldId id="458" r:id="rId308"/>
    <p:sldId id="459" r:id="rId309"/>
    <p:sldId id="460" r:id="rId310"/>
    <p:sldId id="461" r:id="rId311"/>
    <p:sldId id="462" r:id="rId312"/>
    <p:sldId id="463" r:id="rId313"/>
    <p:sldId id="464" r:id="rId314"/>
    <p:sldId id="466" r:id="rId315"/>
    <p:sldId id="465" r:id="rId316"/>
    <p:sldId id="467" r:id="rId317"/>
    <p:sldId id="468" r:id="rId318"/>
    <p:sldId id="469" r:id="rId319"/>
    <p:sldId id="513" r:id="rId320"/>
    <p:sldId id="514" r:id="rId321"/>
    <p:sldId id="470" r:id="rId322"/>
    <p:sldId id="471" r:id="rId323"/>
    <p:sldId id="472" r:id="rId324"/>
    <p:sldId id="473" r:id="rId325"/>
    <p:sldId id="474" r:id="rId326"/>
    <p:sldId id="592" r:id="rId327"/>
    <p:sldId id="515" r:id="rId328"/>
    <p:sldId id="475" r:id="rId329"/>
    <p:sldId id="477" r:id="rId330"/>
    <p:sldId id="476" r:id="rId331"/>
    <p:sldId id="478" r:id="rId332"/>
    <p:sldId id="479" r:id="rId333"/>
    <p:sldId id="480" r:id="rId334"/>
    <p:sldId id="481" r:id="rId335"/>
    <p:sldId id="482" r:id="rId336"/>
    <p:sldId id="483" r:id="rId337"/>
    <p:sldId id="484" r:id="rId338"/>
    <p:sldId id="485" r:id="rId339"/>
    <p:sldId id="486" r:id="rId340"/>
    <p:sldId id="487" r:id="rId341"/>
    <p:sldId id="490" r:id="rId342"/>
    <p:sldId id="491" r:id="rId343"/>
    <p:sldId id="489" r:id="rId344"/>
    <p:sldId id="488" r:id="rId345"/>
    <p:sldId id="492" r:id="rId346"/>
    <p:sldId id="493" r:id="rId347"/>
    <p:sldId id="494" r:id="rId348"/>
    <p:sldId id="495" r:id="rId349"/>
    <p:sldId id="496" r:id="rId350"/>
    <p:sldId id="497" r:id="rId351"/>
    <p:sldId id="516" r:id="rId352"/>
    <p:sldId id="499" r:id="rId353"/>
    <p:sldId id="456" r:id="rId354"/>
    <p:sldId id="498" r:id="rId355"/>
    <p:sldId id="517" r:id="rId356"/>
    <p:sldId id="500" r:id="rId357"/>
    <p:sldId id="518" r:id="rId358"/>
    <p:sldId id="501" r:id="rId359"/>
    <p:sldId id="519" r:id="rId360"/>
    <p:sldId id="611" r:id="rId361"/>
    <p:sldId id="502" r:id="rId362"/>
    <p:sldId id="503" r:id="rId363"/>
  </p:sldIdLst>
  <p:sldSz cx="9144000" cy="6858000" type="screen4x3"/>
  <p:notesSz cx="6858000" cy="9144000"/>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FF93"/>
    <a:srgbClr val="FFBCC5"/>
    <a:srgbClr val="EFFF8C"/>
    <a:srgbClr val="FFECAC"/>
    <a:srgbClr val="AFF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21"/>
    <p:restoredTop sz="94667"/>
  </p:normalViewPr>
  <p:slideViewPr>
    <p:cSldViewPr>
      <p:cViewPr varScale="1">
        <p:scale>
          <a:sx n="110" d="100"/>
          <a:sy n="110" d="100"/>
        </p:scale>
        <p:origin x="1312"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theme" Target="theme/theme1.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viewProps" Target="viewProps.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tableStyles" Target="tableStyles.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a:extLst>
              <a:ext uri="{FF2B5EF4-FFF2-40B4-BE49-F238E27FC236}">
                <a16:creationId xmlns:a16="http://schemas.microsoft.com/office/drawing/2014/main" id="{1318D6E8-4432-7149-AFCE-2E58A5F8D52A}"/>
              </a:ext>
            </a:extLst>
          </p:cNvPr>
          <p:cNvSpPr>
            <a:spLocks noGrp="1"/>
          </p:cNvSpPr>
          <p:nvPr>
            <p:ph type="dt" sz="half" idx="10"/>
          </p:nvPr>
        </p:nvSpPr>
        <p:spPr/>
        <p:txBody>
          <a:bodyPr/>
          <a:lstStyle>
            <a:lvl1pPr>
              <a:defRPr/>
            </a:lvl1pPr>
          </a:lstStyle>
          <a:p>
            <a:pPr>
              <a:defRPr/>
            </a:pPr>
            <a:fld id="{6EF2C78C-828E-9447-B7DC-AAA566FAE14A}" type="datetimeFigureOut">
              <a:rPr lang="fr-FR"/>
              <a:pPr>
                <a:defRPr/>
              </a:pPr>
              <a:t>08/02/2024</a:t>
            </a:fld>
            <a:endParaRPr lang="fr-FR"/>
          </a:p>
        </p:txBody>
      </p:sp>
      <p:sp>
        <p:nvSpPr>
          <p:cNvPr id="5" name="Espace réservé du pied de page 4">
            <a:extLst>
              <a:ext uri="{FF2B5EF4-FFF2-40B4-BE49-F238E27FC236}">
                <a16:creationId xmlns:a16="http://schemas.microsoft.com/office/drawing/2014/main" id="{75C5DAA9-037C-1B4B-B674-E75A9E91DE66}"/>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AF588BB7-D698-BD4C-BAEC-02B1F33A2DCB}"/>
              </a:ext>
            </a:extLst>
          </p:cNvPr>
          <p:cNvSpPr>
            <a:spLocks noGrp="1"/>
          </p:cNvSpPr>
          <p:nvPr>
            <p:ph type="sldNum" sz="quarter" idx="12"/>
          </p:nvPr>
        </p:nvSpPr>
        <p:spPr/>
        <p:txBody>
          <a:bodyPr/>
          <a:lstStyle>
            <a:lvl1pPr>
              <a:defRPr/>
            </a:lvl1pPr>
          </a:lstStyle>
          <a:p>
            <a:pPr>
              <a:defRPr/>
            </a:pPr>
            <a:fld id="{74B74426-8BBF-AD44-BAC2-15FAF19E922F}" type="slidenum">
              <a:rPr lang="fr-FR" altLang="fr-FR"/>
              <a:pPr>
                <a:defRPr/>
              </a:pPr>
              <a:t>‹N°›</a:t>
            </a:fld>
            <a:endParaRPr lang="fr-FR" altLang="fr-FR"/>
          </a:p>
        </p:txBody>
      </p:sp>
    </p:spTree>
    <p:extLst>
      <p:ext uri="{BB962C8B-B14F-4D97-AF65-F5344CB8AC3E}">
        <p14:creationId xmlns:p14="http://schemas.microsoft.com/office/powerpoint/2010/main" val="183712914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F03BDBC-95F0-8B46-8A0A-B2D80B505073}"/>
              </a:ext>
            </a:extLst>
          </p:cNvPr>
          <p:cNvSpPr>
            <a:spLocks noGrp="1"/>
          </p:cNvSpPr>
          <p:nvPr>
            <p:ph type="dt" sz="half" idx="10"/>
          </p:nvPr>
        </p:nvSpPr>
        <p:spPr/>
        <p:txBody>
          <a:bodyPr/>
          <a:lstStyle>
            <a:lvl1pPr>
              <a:defRPr/>
            </a:lvl1pPr>
          </a:lstStyle>
          <a:p>
            <a:pPr>
              <a:defRPr/>
            </a:pPr>
            <a:fld id="{D921F218-414E-734E-A3AA-081FB97B07AC}" type="datetimeFigureOut">
              <a:rPr lang="fr-FR"/>
              <a:pPr>
                <a:defRPr/>
              </a:pPr>
              <a:t>08/02/2024</a:t>
            </a:fld>
            <a:endParaRPr lang="fr-FR"/>
          </a:p>
        </p:txBody>
      </p:sp>
      <p:sp>
        <p:nvSpPr>
          <p:cNvPr id="5" name="Espace réservé du pied de page 4">
            <a:extLst>
              <a:ext uri="{FF2B5EF4-FFF2-40B4-BE49-F238E27FC236}">
                <a16:creationId xmlns:a16="http://schemas.microsoft.com/office/drawing/2014/main" id="{7856159A-CAC9-344E-AFE2-1C866D06E3B7}"/>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AA91E589-C1F9-084D-B533-3B373D21DDAE}"/>
              </a:ext>
            </a:extLst>
          </p:cNvPr>
          <p:cNvSpPr>
            <a:spLocks noGrp="1"/>
          </p:cNvSpPr>
          <p:nvPr>
            <p:ph type="sldNum" sz="quarter" idx="12"/>
          </p:nvPr>
        </p:nvSpPr>
        <p:spPr/>
        <p:txBody>
          <a:bodyPr/>
          <a:lstStyle>
            <a:lvl1pPr>
              <a:defRPr/>
            </a:lvl1pPr>
          </a:lstStyle>
          <a:p>
            <a:pPr>
              <a:defRPr/>
            </a:pPr>
            <a:fld id="{6ADACBDB-486B-B04D-9937-64EF36740048}" type="slidenum">
              <a:rPr lang="fr-FR" altLang="fr-FR"/>
              <a:pPr>
                <a:defRPr/>
              </a:pPr>
              <a:t>‹N°›</a:t>
            </a:fld>
            <a:endParaRPr lang="fr-FR" altLang="fr-FR"/>
          </a:p>
        </p:txBody>
      </p:sp>
    </p:spTree>
    <p:extLst>
      <p:ext uri="{BB962C8B-B14F-4D97-AF65-F5344CB8AC3E}">
        <p14:creationId xmlns:p14="http://schemas.microsoft.com/office/powerpoint/2010/main" val="274005893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E68249F-10D1-8941-A2B7-B9F5013F96DF}"/>
              </a:ext>
            </a:extLst>
          </p:cNvPr>
          <p:cNvSpPr>
            <a:spLocks noGrp="1"/>
          </p:cNvSpPr>
          <p:nvPr>
            <p:ph type="dt" sz="half" idx="10"/>
          </p:nvPr>
        </p:nvSpPr>
        <p:spPr/>
        <p:txBody>
          <a:bodyPr/>
          <a:lstStyle>
            <a:lvl1pPr>
              <a:defRPr/>
            </a:lvl1pPr>
          </a:lstStyle>
          <a:p>
            <a:pPr>
              <a:defRPr/>
            </a:pPr>
            <a:fld id="{FEDCE947-09E2-5444-8662-CADB01349210}" type="datetimeFigureOut">
              <a:rPr lang="fr-FR"/>
              <a:pPr>
                <a:defRPr/>
              </a:pPr>
              <a:t>08/02/2024</a:t>
            </a:fld>
            <a:endParaRPr lang="fr-FR"/>
          </a:p>
        </p:txBody>
      </p:sp>
      <p:sp>
        <p:nvSpPr>
          <p:cNvPr id="5" name="Espace réservé du pied de page 4">
            <a:extLst>
              <a:ext uri="{FF2B5EF4-FFF2-40B4-BE49-F238E27FC236}">
                <a16:creationId xmlns:a16="http://schemas.microsoft.com/office/drawing/2014/main" id="{BD790B7B-1C6A-064D-82D6-CFC8B2027712}"/>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90AD04AD-8855-3944-87DA-B9E1D48B6129}"/>
              </a:ext>
            </a:extLst>
          </p:cNvPr>
          <p:cNvSpPr>
            <a:spLocks noGrp="1"/>
          </p:cNvSpPr>
          <p:nvPr>
            <p:ph type="sldNum" sz="quarter" idx="12"/>
          </p:nvPr>
        </p:nvSpPr>
        <p:spPr/>
        <p:txBody>
          <a:bodyPr/>
          <a:lstStyle>
            <a:lvl1pPr>
              <a:defRPr/>
            </a:lvl1pPr>
          </a:lstStyle>
          <a:p>
            <a:pPr>
              <a:defRPr/>
            </a:pPr>
            <a:fld id="{BA0BC3D1-BABF-9842-9615-3C3567F77384}" type="slidenum">
              <a:rPr lang="fr-FR" altLang="fr-FR"/>
              <a:pPr>
                <a:defRPr/>
              </a:pPr>
              <a:t>‹N°›</a:t>
            </a:fld>
            <a:endParaRPr lang="fr-FR" altLang="fr-FR"/>
          </a:p>
        </p:txBody>
      </p:sp>
    </p:spTree>
    <p:extLst>
      <p:ext uri="{BB962C8B-B14F-4D97-AF65-F5344CB8AC3E}">
        <p14:creationId xmlns:p14="http://schemas.microsoft.com/office/powerpoint/2010/main" val="264079620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1685DA4B-92F0-8D42-A0E0-E2683B21CE5F}"/>
              </a:ext>
            </a:extLst>
          </p:cNvPr>
          <p:cNvSpPr>
            <a:spLocks noGrp="1"/>
          </p:cNvSpPr>
          <p:nvPr>
            <p:ph type="dt" sz="half" idx="10"/>
          </p:nvPr>
        </p:nvSpPr>
        <p:spPr/>
        <p:txBody>
          <a:bodyPr/>
          <a:lstStyle>
            <a:lvl1pPr>
              <a:defRPr/>
            </a:lvl1pPr>
          </a:lstStyle>
          <a:p>
            <a:pPr>
              <a:defRPr/>
            </a:pPr>
            <a:fld id="{7D3887FF-DD99-8D41-BDEC-BD0CE37B9169}" type="datetimeFigureOut">
              <a:rPr lang="fr-FR"/>
              <a:pPr>
                <a:defRPr/>
              </a:pPr>
              <a:t>08/02/2024</a:t>
            </a:fld>
            <a:endParaRPr lang="fr-FR"/>
          </a:p>
        </p:txBody>
      </p:sp>
      <p:sp>
        <p:nvSpPr>
          <p:cNvPr id="6" name="Espace réservé du pied de page 4">
            <a:extLst>
              <a:ext uri="{FF2B5EF4-FFF2-40B4-BE49-F238E27FC236}">
                <a16:creationId xmlns:a16="http://schemas.microsoft.com/office/drawing/2014/main" id="{9D749065-F196-C340-9346-1205FFCFEB92}"/>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3EA226DC-35C4-184E-A64A-F9C8BA343844}"/>
              </a:ext>
            </a:extLst>
          </p:cNvPr>
          <p:cNvSpPr>
            <a:spLocks noGrp="1"/>
          </p:cNvSpPr>
          <p:nvPr>
            <p:ph type="sldNum" sz="quarter" idx="12"/>
          </p:nvPr>
        </p:nvSpPr>
        <p:spPr/>
        <p:txBody>
          <a:bodyPr/>
          <a:lstStyle>
            <a:lvl1pPr>
              <a:defRPr/>
            </a:lvl1pPr>
          </a:lstStyle>
          <a:p>
            <a:pPr>
              <a:defRPr/>
            </a:pPr>
            <a:fld id="{7CB204E3-F9EF-5E44-9CCB-9EF0000314E8}" type="slidenum">
              <a:rPr lang="fr-FR" altLang="fr-FR"/>
              <a:pPr>
                <a:defRPr/>
              </a:pPr>
              <a:t>‹N°›</a:t>
            </a:fld>
            <a:endParaRPr lang="fr-FR" altLang="fr-FR"/>
          </a:p>
        </p:txBody>
      </p:sp>
    </p:spTree>
    <p:extLst>
      <p:ext uri="{BB962C8B-B14F-4D97-AF65-F5344CB8AC3E}">
        <p14:creationId xmlns:p14="http://schemas.microsoft.com/office/powerpoint/2010/main" val="160430996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F809B106-6506-FB40-AC21-F3117BDC0231}"/>
              </a:ext>
            </a:extLst>
          </p:cNvPr>
          <p:cNvSpPr>
            <a:spLocks noGrp="1"/>
          </p:cNvSpPr>
          <p:nvPr>
            <p:ph type="dt" sz="half" idx="10"/>
          </p:nvPr>
        </p:nvSpPr>
        <p:spPr/>
        <p:txBody>
          <a:bodyPr/>
          <a:lstStyle>
            <a:lvl1pPr>
              <a:defRPr/>
            </a:lvl1pPr>
          </a:lstStyle>
          <a:p>
            <a:pPr>
              <a:defRPr/>
            </a:pPr>
            <a:fld id="{B76AACE9-8B19-854A-8E8A-203308D5F5E2}" type="datetimeFigureOut">
              <a:rPr lang="fr-FR"/>
              <a:pPr>
                <a:defRPr/>
              </a:pPr>
              <a:t>08/02/2024</a:t>
            </a:fld>
            <a:endParaRPr lang="fr-FR"/>
          </a:p>
        </p:txBody>
      </p:sp>
      <p:sp>
        <p:nvSpPr>
          <p:cNvPr id="8" name="Espace réservé du pied de page 4">
            <a:extLst>
              <a:ext uri="{FF2B5EF4-FFF2-40B4-BE49-F238E27FC236}">
                <a16:creationId xmlns:a16="http://schemas.microsoft.com/office/drawing/2014/main" id="{0EECF818-700C-994C-BB1B-AAFC2419F499}"/>
              </a:ext>
            </a:extLst>
          </p:cNvPr>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a:extLst>
              <a:ext uri="{FF2B5EF4-FFF2-40B4-BE49-F238E27FC236}">
                <a16:creationId xmlns:a16="http://schemas.microsoft.com/office/drawing/2014/main" id="{61CB23C7-51B0-8341-972D-EAD5AF3B1E38}"/>
              </a:ext>
            </a:extLst>
          </p:cNvPr>
          <p:cNvSpPr>
            <a:spLocks noGrp="1"/>
          </p:cNvSpPr>
          <p:nvPr>
            <p:ph type="sldNum" sz="quarter" idx="12"/>
          </p:nvPr>
        </p:nvSpPr>
        <p:spPr/>
        <p:txBody>
          <a:bodyPr/>
          <a:lstStyle>
            <a:lvl1pPr>
              <a:defRPr/>
            </a:lvl1pPr>
          </a:lstStyle>
          <a:p>
            <a:pPr>
              <a:defRPr/>
            </a:pPr>
            <a:fld id="{1EB82593-7171-9842-A9BB-60E5690DDF1C}" type="slidenum">
              <a:rPr lang="fr-FR" altLang="fr-FR"/>
              <a:pPr>
                <a:defRPr/>
              </a:pPr>
              <a:t>‹N°›</a:t>
            </a:fld>
            <a:endParaRPr lang="fr-FR" altLang="fr-FR"/>
          </a:p>
        </p:txBody>
      </p:sp>
    </p:spTree>
    <p:extLst>
      <p:ext uri="{BB962C8B-B14F-4D97-AF65-F5344CB8AC3E}">
        <p14:creationId xmlns:p14="http://schemas.microsoft.com/office/powerpoint/2010/main" val="1885544742"/>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a:extLst>
              <a:ext uri="{FF2B5EF4-FFF2-40B4-BE49-F238E27FC236}">
                <a16:creationId xmlns:a16="http://schemas.microsoft.com/office/drawing/2014/main" id="{F72861A7-678A-1046-953F-F8733DB6F5EA}"/>
              </a:ext>
            </a:extLst>
          </p:cNvPr>
          <p:cNvSpPr>
            <a:spLocks noGrp="1"/>
          </p:cNvSpPr>
          <p:nvPr>
            <p:ph type="dt" sz="half" idx="10"/>
          </p:nvPr>
        </p:nvSpPr>
        <p:spPr/>
        <p:txBody>
          <a:bodyPr/>
          <a:lstStyle>
            <a:lvl1pPr>
              <a:defRPr/>
            </a:lvl1pPr>
          </a:lstStyle>
          <a:p>
            <a:pPr>
              <a:defRPr/>
            </a:pPr>
            <a:fld id="{C4F265A2-CD8E-404A-8731-F47FC957FA0C}" type="datetimeFigureOut">
              <a:rPr lang="fr-FR"/>
              <a:pPr>
                <a:defRPr/>
              </a:pPr>
              <a:t>08/02/2024</a:t>
            </a:fld>
            <a:endParaRPr lang="fr-FR"/>
          </a:p>
        </p:txBody>
      </p:sp>
      <p:sp>
        <p:nvSpPr>
          <p:cNvPr id="4" name="Espace réservé du pied de page 4">
            <a:extLst>
              <a:ext uri="{FF2B5EF4-FFF2-40B4-BE49-F238E27FC236}">
                <a16:creationId xmlns:a16="http://schemas.microsoft.com/office/drawing/2014/main" id="{948393FF-D2D7-C04D-A703-F62906326E46}"/>
              </a:ext>
            </a:extLst>
          </p:cNvPr>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a:extLst>
              <a:ext uri="{FF2B5EF4-FFF2-40B4-BE49-F238E27FC236}">
                <a16:creationId xmlns:a16="http://schemas.microsoft.com/office/drawing/2014/main" id="{D5FF2542-492A-D44B-9ADB-4E13951D5028}"/>
              </a:ext>
            </a:extLst>
          </p:cNvPr>
          <p:cNvSpPr>
            <a:spLocks noGrp="1"/>
          </p:cNvSpPr>
          <p:nvPr>
            <p:ph type="sldNum" sz="quarter" idx="12"/>
          </p:nvPr>
        </p:nvSpPr>
        <p:spPr/>
        <p:txBody>
          <a:bodyPr/>
          <a:lstStyle>
            <a:lvl1pPr>
              <a:defRPr/>
            </a:lvl1pPr>
          </a:lstStyle>
          <a:p>
            <a:pPr>
              <a:defRPr/>
            </a:pPr>
            <a:fld id="{F7D2AC75-598A-384E-8497-78DC53B6AAF2}" type="slidenum">
              <a:rPr lang="fr-FR" altLang="fr-FR"/>
              <a:pPr>
                <a:defRPr/>
              </a:pPr>
              <a:t>‹N°›</a:t>
            </a:fld>
            <a:endParaRPr lang="fr-FR" altLang="fr-FR"/>
          </a:p>
        </p:txBody>
      </p:sp>
    </p:spTree>
    <p:extLst>
      <p:ext uri="{BB962C8B-B14F-4D97-AF65-F5344CB8AC3E}">
        <p14:creationId xmlns:p14="http://schemas.microsoft.com/office/powerpoint/2010/main" val="93600303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ACAC47D2-EFA4-1F42-A0A8-BBD2EC225A28}"/>
              </a:ext>
            </a:extLst>
          </p:cNvPr>
          <p:cNvSpPr>
            <a:spLocks noGrp="1"/>
          </p:cNvSpPr>
          <p:nvPr>
            <p:ph type="dt" sz="half" idx="10"/>
          </p:nvPr>
        </p:nvSpPr>
        <p:spPr/>
        <p:txBody>
          <a:bodyPr/>
          <a:lstStyle>
            <a:lvl1pPr>
              <a:defRPr/>
            </a:lvl1pPr>
          </a:lstStyle>
          <a:p>
            <a:pPr>
              <a:defRPr/>
            </a:pPr>
            <a:fld id="{F3FD8DC0-BD37-2B4F-A595-DD11852F1764}" type="datetimeFigureOut">
              <a:rPr lang="fr-FR"/>
              <a:pPr>
                <a:defRPr/>
              </a:pPr>
              <a:t>08/02/2024</a:t>
            </a:fld>
            <a:endParaRPr lang="fr-FR"/>
          </a:p>
        </p:txBody>
      </p:sp>
      <p:sp>
        <p:nvSpPr>
          <p:cNvPr id="3" name="Espace réservé du pied de page 4">
            <a:extLst>
              <a:ext uri="{FF2B5EF4-FFF2-40B4-BE49-F238E27FC236}">
                <a16:creationId xmlns:a16="http://schemas.microsoft.com/office/drawing/2014/main" id="{CD0442DC-7CE6-C647-B457-F4F1C59485AC}"/>
              </a:ext>
            </a:extLst>
          </p:cNvPr>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a:extLst>
              <a:ext uri="{FF2B5EF4-FFF2-40B4-BE49-F238E27FC236}">
                <a16:creationId xmlns:a16="http://schemas.microsoft.com/office/drawing/2014/main" id="{9B454F3F-FA5F-AD4E-A27E-513F0CA86715}"/>
              </a:ext>
            </a:extLst>
          </p:cNvPr>
          <p:cNvSpPr>
            <a:spLocks noGrp="1"/>
          </p:cNvSpPr>
          <p:nvPr>
            <p:ph type="sldNum" sz="quarter" idx="12"/>
          </p:nvPr>
        </p:nvSpPr>
        <p:spPr/>
        <p:txBody>
          <a:bodyPr/>
          <a:lstStyle>
            <a:lvl1pPr>
              <a:defRPr/>
            </a:lvl1pPr>
          </a:lstStyle>
          <a:p>
            <a:pPr>
              <a:defRPr/>
            </a:pPr>
            <a:fld id="{8A866348-F08B-3146-B324-BCDDA49A5F8D}" type="slidenum">
              <a:rPr lang="fr-FR" altLang="fr-FR"/>
              <a:pPr>
                <a:defRPr/>
              </a:pPr>
              <a:t>‹N°›</a:t>
            </a:fld>
            <a:endParaRPr lang="fr-FR" altLang="fr-FR"/>
          </a:p>
        </p:txBody>
      </p:sp>
    </p:spTree>
    <p:extLst>
      <p:ext uri="{BB962C8B-B14F-4D97-AF65-F5344CB8AC3E}">
        <p14:creationId xmlns:p14="http://schemas.microsoft.com/office/powerpoint/2010/main" val="239527439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CB6388E9-6F1F-9D46-B551-36FBE1E7C9E1}"/>
              </a:ext>
            </a:extLst>
          </p:cNvPr>
          <p:cNvSpPr>
            <a:spLocks noGrp="1"/>
          </p:cNvSpPr>
          <p:nvPr>
            <p:ph type="dt" sz="half" idx="10"/>
          </p:nvPr>
        </p:nvSpPr>
        <p:spPr/>
        <p:txBody>
          <a:bodyPr/>
          <a:lstStyle>
            <a:lvl1pPr>
              <a:defRPr/>
            </a:lvl1pPr>
          </a:lstStyle>
          <a:p>
            <a:pPr>
              <a:defRPr/>
            </a:pPr>
            <a:fld id="{79209D11-4D6D-8C45-BAD0-681F13D4984A}" type="datetimeFigureOut">
              <a:rPr lang="fr-FR"/>
              <a:pPr>
                <a:defRPr/>
              </a:pPr>
              <a:t>08/02/2024</a:t>
            </a:fld>
            <a:endParaRPr lang="fr-FR"/>
          </a:p>
        </p:txBody>
      </p:sp>
      <p:sp>
        <p:nvSpPr>
          <p:cNvPr id="6" name="Espace réservé du pied de page 4">
            <a:extLst>
              <a:ext uri="{FF2B5EF4-FFF2-40B4-BE49-F238E27FC236}">
                <a16:creationId xmlns:a16="http://schemas.microsoft.com/office/drawing/2014/main" id="{5101E0D1-01B7-3D4B-BA7C-EA6EE196867C}"/>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6F173A58-8C0D-2F4D-B82B-A33C6123C0DD}"/>
              </a:ext>
            </a:extLst>
          </p:cNvPr>
          <p:cNvSpPr>
            <a:spLocks noGrp="1"/>
          </p:cNvSpPr>
          <p:nvPr>
            <p:ph type="sldNum" sz="quarter" idx="12"/>
          </p:nvPr>
        </p:nvSpPr>
        <p:spPr/>
        <p:txBody>
          <a:bodyPr/>
          <a:lstStyle>
            <a:lvl1pPr>
              <a:defRPr/>
            </a:lvl1pPr>
          </a:lstStyle>
          <a:p>
            <a:pPr>
              <a:defRPr/>
            </a:pPr>
            <a:fld id="{2D7299AB-17F7-6E49-AF62-0FB666F16D3F}" type="slidenum">
              <a:rPr lang="fr-FR" altLang="fr-FR"/>
              <a:pPr>
                <a:defRPr/>
              </a:pPr>
              <a:t>‹N°›</a:t>
            </a:fld>
            <a:endParaRPr lang="fr-FR" altLang="fr-FR"/>
          </a:p>
        </p:txBody>
      </p:sp>
    </p:spTree>
    <p:extLst>
      <p:ext uri="{BB962C8B-B14F-4D97-AF65-F5344CB8AC3E}">
        <p14:creationId xmlns:p14="http://schemas.microsoft.com/office/powerpoint/2010/main" val="168727852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AA078EEC-0543-BC46-B695-E724C1F62441}"/>
              </a:ext>
            </a:extLst>
          </p:cNvPr>
          <p:cNvSpPr>
            <a:spLocks noGrp="1"/>
          </p:cNvSpPr>
          <p:nvPr>
            <p:ph type="dt" sz="half" idx="10"/>
          </p:nvPr>
        </p:nvSpPr>
        <p:spPr/>
        <p:txBody>
          <a:bodyPr/>
          <a:lstStyle>
            <a:lvl1pPr>
              <a:defRPr/>
            </a:lvl1pPr>
          </a:lstStyle>
          <a:p>
            <a:pPr>
              <a:defRPr/>
            </a:pPr>
            <a:fld id="{0423A670-679D-E84F-9902-A1979A6BB6D3}" type="datetimeFigureOut">
              <a:rPr lang="fr-FR"/>
              <a:pPr>
                <a:defRPr/>
              </a:pPr>
              <a:t>08/02/2024</a:t>
            </a:fld>
            <a:endParaRPr lang="fr-FR"/>
          </a:p>
        </p:txBody>
      </p:sp>
      <p:sp>
        <p:nvSpPr>
          <p:cNvPr id="6" name="Espace réservé du pied de page 4">
            <a:extLst>
              <a:ext uri="{FF2B5EF4-FFF2-40B4-BE49-F238E27FC236}">
                <a16:creationId xmlns:a16="http://schemas.microsoft.com/office/drawing/2014/main" id="{E6FA644B-781B-4C44-9C88-773DEC989D83}"/>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56BB9872-AFEF-D344-A38E-B2BACD0F1E8F}"/>
              </a:ext>
            </a:extLst>
          </p:cNvPr>
          <p:cNvSpPr>
            <a:spLocks noGrp="1"/>
          </p:cNvSpPr>
          <p:nvPr>
            <p:ph type="sldNum" sz="quarter" idx="12"/>
          </p:nvPr>
        </p:nvSpPr>
        <p:spPr/>
        <p:txBody>
          <a:bodyPr/>
          <a:lstStyle>
            <a:lvl1pPr>
              <a:defRPr/>
            </a:lvl1pPr>
          </a:lstStyle>
          <a:p>
            <a:pPr>
              <a:defRPr/>
            </a:pPr>
            <a:fld id="{9CFFEB4D-0BA8-BD49-85F7-366454F442C5}" type="slidenum">
              <a:rPr lang="fr-FR" altLang="fr-FR"/>
              <a:pPr>
                <a:defRPr/>
              </a:pPr>
              <a:t>‹N°›</a:t>
            </a:fld>
            <a:endParaRPr lang="fr-FR" altLang="fr-FR"/>
          </a:p>
        </p:txBody>
      </p:sp>
    </p:spTree>
    <p:extLst>
      <p:ext uri="{BB962C8B-B14F-4D97-AF65-F5344CB8AC3E}">
        <p14:creationId xmlns:p14="http://schemas.microsoft.com/office/powerpoint/2010/main" val="24488943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287C14A-6FDE-854B-A57C-D433C3DA3935}"/>
              </a:ext>
            </a:extLst>
          </p:cNvPr>
          <p:cNvSpPr>
            <a:spLocks noGrp="1"/>
          </p:cNvSpPr>
          <p:nvPr>
            <p:ph type="dt" sz="half" idx="10"/>
          </p:nvPr>
        </p:nvSpPr>
        <p:spPr/>
        <p:txBody>
          <a:bodyPr/>
          <a:lstStyle>
            <a:lvl1pPr>
              <a:defRPr/>
            </a:lvl1pPr>
          </a:lstStyle>
          <a:p>
            <a:pPr>
              <a:defRPr/>
            </a:pPr>
            <a:fld id="{9CE6EE22-B4D7-5A4F-A0A8-ACC10917301E}" type="datetimeFigureOut">
              <a:rPr lang="fr-FR"/>
              <a:pPr>
                <a:defRPr/>
              </a:pPr>
              <a:t>08/02/2024</a:t>
            </a:fld>
            <a:endParaRPr lang="fr-FR"/>
          </a:p>
        </p:txBody>
      </p:sp>
      <p:sp>
        <p:nvSpPr>
          <p:cNvPr id="5" name="Espace réservé du pied de page 4">
            <a:extLst>
              <a:ext uri="{FF2B5EF4-FFF2-40B4-BE49-F238E27FC236}">
                <a16:creationId xmlns:a16="http://schemas.microsoft.com/office/drawing/2014/main" id="{214FCFCF-CD86-8F4F-9E1C-3E51447A1A17}"/>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C0CF0786-2609-044E-9FFC-DF0D5EC2F5AC}"/>
              </a:ext>
            </a:extLst>
          </p:cNvPr>
          <p:cNvSpPr>
            <a:spLocks noGrp="1"/>
          </p:cNvSpPr>
          <p:nvPr>
            <p:ph type="sldNum" sz="quarter" idx="12"/>
          </p:nvPr>
        </p:nvSpPr>
        <p:spPr/>
        <p:txBody>
          <a:bodyPr/>
          <a:lstStyle>
            <a:lvl1pPr>
              <a:defRPr/>
            </a:lvl1pPr>
          </a:lstStyle>
          <a:p>
            <a:pPr>
              <a:defRPr/>
            </a:pPr>
            <a:fld id="{BFD5B869-889A-224B-9C97-B76F73970D34}" type="slidenum">
              <a:rPr lang="fr-FR" altLang="fr-FR"/>
              <a:pPr>
                <a:defRPr/>
              </a:pPr>
              <a:t>‹N°›</a:t>
            </a:fld>
            <a:endParaRPr lang="fr-FR" altLang="fr-FR"/>
          </a:p>
        </p:txBody>
      </p:sp>
    </p:spTree>
    <p:extLst>
      <p:ext uri="{BB962C8B-B14F-4D97-AF65-F5344CB8AC3E}">
        <p14:creationId xmlns:p14="http://schemas.microsoft.com/office/powerpoint/2010/main" val="202671583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FEE7FC0-8192-9C44-B891-71E953794F5A}"/>
              </a:ext>
            </a:extLst>
          </p:cNvPr>
          <p:cNvSpPr>
            <a:spLocks noGrp="1"/>
          </p:cNvSpPr>
          <p:nvPr>
            <p:ph type="dt" sz="half" idx="10"/>
          </p:nvPr>
        </p:nvSpPr>
        <p:spPr/>
        <p:txBody>
          <a:bodyPr/>
          <a:lstStyle>
            <a:lvl1pPr>
              <a:defRPr/>
            </a:lvl1pPr>
          </a:lstStyle>
          <a:p>
            <a:pPr>
              <a:defRPr/>
            </a:pPr>
            <a:fld id="{9F2BBCEE-38BC-E849-AE20-8A9792960E61}" type="datetimeFigureOut">
              <a:rPr lang="fr-FR"/>
              <a:pPr>
                <a:defRPr/>
              </a:pPr>
              <a:t>08/02/2024</a:t>
            </a:fld>
            <a:endParaRPr lang="fr-FR"/>
          </a:p>
        </p:txBody>
      </p:sp>
      <p:sp>
        <p:nvSpPr>
          <p:cNvPr id="5" name="Espace réservé du pied de page 4">
            <a:extLst>
              <a:ext uri="{FF2B5EF4-FFF2-40B4-BE49-F238E27FC236}">
                <a16:creationId xmlns:a16="http://schemas.microsoft.com/office/drawing/2014/main" id="{1C5471F3-4815-E94C-AAF3-F725B7F22E64}"/>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68168056-E6E7-8743-8F39-DA50BD91A79C}"/>
              </a:ext>
            </a:extLst>
          </p:cNvPr>
          <p:cNvSpPr>
            <a:spLocks noGrp="1"/>
          </p:cNvSpPr>
          <p:nvPr>
            <p:ph type="sldNum" sz="quarter" idx="12"/>
          </p:nvPr>
        </p:nvSpPr>
        <p:spPr/>
        <p:txBody>
          <a:bodyPr/>
          <a:lstStyle>
            <a:lvl1pPr>
              <a:defRPr/>
            </a:lvl1pPr>
          </a:lstStyle>
          <a:p>
            <a:pPr>
              <a:defRPr/>
            </a:pPr>
            <a:fld id="{34A7100B-D3E2-CE44-B4DA-1A26D456ACF1}" type="slidenum">
              <a:rPr lang="fr-FR" altLang="fr-FR"/>
              <a:pPr>
                <a:defRPr/>
              </a:pPr>
              <a:t>‹N°›</a:t>
            </a:fld>
            <a:endParaRPr lang="fr-FR" altLang="fr-FR"/>
          </a:p>
        </p:txBody>
      </p:sp>
    </p:spTree>
    <p:extLst>
      <p:ext uri="{BB962C8B-B14F-4D97-AF65-F5344CB8AC3E}">
        <p14:creationId xmlns:p14="http://schemas.microsoft.com/office/powerpoint/2010/main" val="50196864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F35D0697-4153-0942-9191-FC0E3211B7C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Espace réservé du texte 2">
            <a:extLst>
              <a:ext uri="{FF2B5EF4-FFF2-40B4-BE49-F238E27FC236}">
                <a16:creationId xmlns:a16="http://schemas.microsoft.com/office/drawing/2014/main" id="{F1F6D4C6-F31A-1C49-BB6F-90F65C4E5F0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a:extLst>
              <a:ext uri="{FF2B5EF4-FFF2-40B4-BE49-F238E27FC236}">
                <a16:creationId xmlns:a16="http://schemas.microsoft.com/office/drawing/2014/main" id="{885A1CCD-7E5B-714A-911F-E149763DF48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52DCEB4-823D-9B4C-B350-F04E4356EEA1}" type="datetimeFigureOut">
              <a:rPr lang="fr-FR"/>
              <a:pPr>
                <a:defRPr/>
              </a:pPr>
              <a:t>08/02/2024</a:t>
            </a:fld>
            <a:endParaRPr lang="fr-FR"/>
          </a:p>
        </p:txBody>
      </p:sp>
      <p:sp>
        <p:nvSpPr>
          <p:cNvPr id="5" name="Espace réservé du pied de page 4">
            <a:extLst>
              <a:ext uri="{FF2B5EF4-FFF2-40B4-BE49-F238E27FC236}">
                <a16:creationId xmlns:a16="http://schemas.microsoft.com/office/drawing/2014/main" id="{FBE7C064-7F0E-954E-B5CA-3CFD5CE30F4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a:extLst>
              <a:ext uri="{FF2B5EF4-FFF2-40B4-BE49-F238E27FC236}">
                <a16:creationId xmlns:a16="http://schemas.microsoft.com/office/drawing/2014/main" id="{DAA77C32-E153-0D4E-843A-E79BD3C6E33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1EBA9007-E49B-D94A-B9C2-70D9FD5A10A8}" type="slidenum">
              <a:rPr lang="fr-FR" altLang="fr-FR"/>
              <a:pPr>
                <a:defRPr/>
              </a:pPr>
              <a:t>‹N°›</a:t>
            </a:fld>
            <a:endParaRPr lang="fr-FR" altLang="fr-F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lire.la-bible.net/verset/Luc/10/40/TOB" TargetMode="External"/><Relationship Id="rId2" Type="http://schemas.openxmlformats.org/officeDocument/2006/relationships/hyperlink" Target="https://lire.la-bible.net/verset/Luc/10/39/TOB" TargetMode="External"/><Relationship Id="rId1" Type="http://schemas.openxmlformats.org/officeDocument/2006/relationships/slideLayout" Target="../slideLayouts/slideLayout7.xml"/><Relationship Id="rId5" Type="http://schemas.openxmlformats.org/officeDocument/2006/relationships/hyperlink" Target="https://lire.la-bible.net/verset/Luc/10/42/TOB" TargetMode="External"/><Relationship Id="rId4" Type="http://schemas.openxmlformats.org/officeDocument/2006/relationships/hyperlink" Target="https://lire.la-bible.net/verset/Luc/10/41/TOB"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s://lire.la-bible.net/verset/Actes/1/14/TOB"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s://lire.la-bible.net/verset/Actes/2/41/TOB"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lire.la-bible.net/verset/Actes/2/47/TOB" TargetMode="External"/><Relationship Id="rId2" Type="http://schemas.openxmlformats.org/officeDocument/2006/relationships/hyperlink" Target="https://lire.la-bible.net/verset/Actes/2/41/TOB"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lire.la-bible.net/verset/Actes/2/47/TOB" TargetMode="External"/><Relationship Id="rId2" Type="http://schemas.openxmlformats.org/officeDocument/2006/relationships/hyperlink" Target="https://lire.la-bible.net/verset/Actes/2/41/TOB" TargetMode="External"/><Relationship Id="rId1" Type="http://schemas.openxmlformats.org/officeDocument/2006/relationships/slideLayout" Target="../slideLayouts/slideLayout7.xml"/><Relationship Id="rId4" Type="http://schemas.openxmlformats.org/officeDocument/2006/relationships/hyperlink" Target="https://lire.la-bible.net/verset/Actes/5/14/TOB"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https://lire.la-bible.net/verset/Actes/6/1/TOB"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hyperlink" Target="https://lire.la-bible.net/verset/Actes/9/36/TOB"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lire.la-bible.net/verset/Actes/9/38/TOB" TargetMode="External"/><Relationship Id="rId2" Type="http://schemas.openxmlformats.org/officeDocument/2006/relationships/hyperlink" Target="https://lire.la-bible.net/verset/Actes/9/37/TOB" TargetMode="External"/><Relationship Id="rId1" Type="http://schemas.openxmlformats.org/officeDocument/2006/relationships/slideLayout" Target="../slideLayouts/slideLayout7.xml"/><Relationship Id="rId6" Type="http://schemas.openxmlformats.org/officeDocument/2006/relationships/hyperlink" Target="https://lire.la-bible.net/verset/Actes/9/41/TOB" TargetMode="External"/><Relationship Id="rId5" Type="http://schemas.openxmlformats.org/officeDocument/2006/relationships/hyperlink" Target="https://lire.la-bible.net/verset/Actes/9/40/TOB" TargetMode="External"/><Relationship Id="rId4" Type="http://schemas.openxmlformats.org/officeDocument/2006/relationships/hyperlink" Target="https://lire.la-bible.net/verset/Actes/9/39/TOB" TargetMode="External"/></Relationships>
</file>

<file path=ppt/slides/_rels/slide54.xml.rels><?xml version="1.0" encoding="UTF-8" standalone="yes"?>
<Relationships xmlns="http://schemas.openxmlformats.org/package/2006/relationships"><Relationship Id="rId2" Type="http://schemas.openxmlformats.org/officeDocument/2006/relationships/hyperlink" Target="https://lire.la-bible.net/verset/Actes/12/12/TOB"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hyperlink" Target="https://lire.la-bible.net/verset/Actes/15/23/TOB"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s://lire.la-bible.net/verset/Actes/16/2/TOB" TargetMode="External"/><Relationship Id="rId2" Type="http://schemas.openxmlformats.org/officeDocument/2006/relationships/hyperlink" Target="https://lire.la-bible.net/verset/Actes/16/1/TOB" TargetMode="External"/><Relationship Id="rId1" Type="http://schemas.openxmlformats.org/officeDocument/2006/relationships/slideLayout" Target="../slideLayouts/slideLayout7.xml"/><Relationship Id="rId4" Type="http://schemas.openxmlformats.org/officeDocument/2006/relationships/hyperlink" Target="https://lire.la-bible.net/verset/Actes/16/3/TOB"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lire.la-bible.net/verset/Actes/16/14/TOB" TargetMode="External"/><Relationship Id="rId2" Type="http://schemas.openxmlformats.org/officeDocument/2006/relationships/hyperlink" Target="https://lire.la-bible.net/verset/Actes/16/13/TOB" TargetMode="External"/><Relationship Id="rId1" Type="http://schemas.openxmlformats.org/officeDocument/2006/relationships/slideLayout" Target="../slideLayouts/slideLayout7.xml"/><Relationship Id="rId4" Type="http://schemas.openxmlformats.org/officeDocument/2006/relationships/hyperlink" Target="https://lire.la-bible.net/verset/Actes/16/15/TOB" TargetMode="External"/></Relationships>
</file>

<file path=ppt/slides/_rels/slide64.xml.rels><?xml version="1.0" encoding="UTF-8" standalone="yes"?>
<Relationships xmlns="http://schemas.openxmlformats.org/package/2006/relationships"><Relationship Id="rId2" Type="http://schemas.openxmlformats.org/officeDocument/2006/relationships/hyperlink" Target="https://lire.la-bible.net/verset/Actes/16/40/TOB"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hyperlink" Target="https://lire.la-bible.net/verset/Actes/17/4/TOB"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lire.la-bible.net/verset/Actes/17/12/TOB" TargetMode="External"/><Relationship Id="rId2" Type="http://schemas.openxmlformats.org/officeDocument/2006/relationships/hyperlink" Target="https://lire.la-bible.net/verset/Actes/17/4/TOB"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hyperlink" Target="https://lire.la-bible.net/verset/Actes/17/34/TOB" TargetMode="Externa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lire.la-bible.net/verset/Actes/18/2/TOB" TargetMode="External"/><Relationship Id="rId2" Type="http://schemas.openxmlformats.org/officeDocument/2006/relationships/hyperlink" Target="https://lire.la-bible.net/verset/Actes/18/1/TOB" TargetMode="External"/><Relationship Id="rId1" Type="http://schemas.openxmlformats.org/officeDocument/2006/relationships/slideLayout" Target="../slideLayouts/slideLayout7.xml"/><Relationship Id="rId4" Type="http://schemas.openxmlformats.org/officeDocument/2006/relationships/hyperlink" Target="https://lire.la-bible.net/verset/Actes/18/3/TOB"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lire.la-bible.net/verset/Actes/18/2/TOB" TargetMode="External"/><Relationship Id="rId2" Type="http://schemas.openxmlformats.org/officeDocument/2006/relationships/hyperlink" Target="https://lire.la-bible.net/verset/Actes/18/1/TOB" TargetMode="External"/><Relationship Id="rId1" Type="http://schemas.openxmlformats.org/officeDocument/2006/relationships/slideLayout" Target="../slideLayouts/slideLayout7.xml"/><Relationship Id="rId5" Type="http://schemas.openxmlformats.org/officeDocument/2006/relationships/hyperlink" Target="https://lire.la-bible.net/verset/Actes/18/11/TOB" TargetMode="External"/><Relationship Id="rId4" Type="http://schemas.openxmlformats.org/officeDocument/2006/relationships/hyperlink" Target="https://lire.la-bible.net/verset/Actes/18/3/TOB"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lire.la-bible.net/verset/Actes/18/19/TOB" TargetMode="External"/><Relationship Id="rId2" Type="http://schemas.openxmlformats.org/officeDocument/2006/relationships/hyperlink" Target="https://lire.la-bible.net/verset/Actes/18/18/TOB"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hyperlink" Target="https://lire.la-bible.net/verset/Actes/18/25/TOB" TargetMode="External"/><Relationship Id="rId2" Type="http://schemas.openxmlformats.org/officeDocument/2006/relationships/hyperlink" Target="https://lire.la-bible.net/verset/Actes/18/24/TOB" TargetMode="External"/><Relationship Id="rId1" Type="http://schemas.openxmlformats.org/officeDocument/2006/relationships/slideLayout" Target="../slideLayouts/slideLayout7.xml"/><Relationship Id="rId4" Type="http://schemas.openxmlformats.org/officeDocument/2006/relationships/hyperlink" Target="https://lire.la-bible.net/verset/Actes/18/26/TOB"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hyperlink" Target="https://lire.la-bible.net/verset/Actes/21/5/TOB" TargetMode="Externa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hyperlink" Target="https://lire.la-bible.net/verset/Actes/21/8/TOB" TargetMode="External"/><Relationship Id="rId2" Type="http://schemas.openxmlformats.org/officeDocument/2006/relationships/hyperlink" Target="https://lire.la-bible.net/verset/Actes/21/5/TOB" TargetMode="External"/><Relationship Id="rId1" Type="http://schemas.openxmlformats.org/officeDocument/2006/relationships/slideLayout" Target="../slideLayouts/slideLayout7.xml"/><Relationship Id="rId4" Type="http://schemas.openxmlformats.org/officeDocument/2006/relationships/hyperlink" Target="https://lire.la-bible.net/verset/Actes/21/9/TOB"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https://lire.la-bible.net/verset/1+Corinthiens/14/35/TOB" TargetMode="External"/><Relationship Id="rId2" Type="http://schemas.openxmlformats.org/officeDocument/2006/relationships/hyperlink" Target="https://lire.la-bible.net/verset/1+Corinthiens/14/34/TOB" TargetMode="Externa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file:///verset/1+Timoth&#233;e/2/12/TOB" TargetMode="External"/><Relationship Id="rId2" Type="http://schemas.openxmlformats.org/officeDocument/2006/relationships/hyperlink" Target="file:///verset/1+Timoth&#233;e/2/11/TOB" TargetMode="External"/><Relationship Id="rId1" Type="http://schemas.openxmlformats.org/officeDocument/2006/relationships/slideLayout" Target="../slideLayouts/slideLayout7.xml"/><Relationship Id="rId5" Type="http://schemas.openxmlformats.org/officeDocument/2006/relationships/hyperlink" Target="file:///verset/1+Timoth&#233;e/2/14/TOB" TargetMode="External"/><Relationship Id="rId4" Type="http://schemas.openxmlformats.org/officeDocument/2006/relationships/hyperlink" Target="file:///verset/1+Timoth&#233;e/2/13/TOB"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hyperlink" Target="https://lire.la-bible.net/verset/1+Corinthiens/1/11/TOB" TargetMode="Externa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https://lire.la-bible.net/verset/1+Corinthiens/16/19/TOB" TargetMode="External"/><Relationship Id="rId2" Type="http://schemas.openxmlformats.org/officeDocument/2006/relationships/hyperlink" Target="https://lire.la-bible.net/verset/1+Corinthiens/1/11/TOB" TargetMode="Externa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hyperlink" Target="https://lire.la-bible.net/verset/1+Corinthiens/1/11/TOB"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hyperlink" Target="https://lire.la-bible.net/verset/1+Corinthiens/1/11/TOB" TargetMode="Externa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hyperlink" Target="https://lire.la-bible.net/verset/1+Corinthiens/1/11/TOB" TargetMode="Externa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hyperlink" Target="file:///verset/Phil&#233;mon/1/2/TOB" TargetMode="External"/><Relationship Id="rId2" Type="http://schemas.openxmlformats.org/officeDocument/2006/relationships/hyperlink" Target="file:///verset/Phil&#233;mon/1/1/TOB" TargetMode="Externa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hyperlink" Target="file:///verset/Phil&#233;mon/1/2/TOB" TargetMode="External"/><Relationship Id="rId2" Type="http://schemas.openxmlformats.org/officeDocument/2006/relationships/hyperlink" Target="file:///verset/Phil&#233;mon/1/1/TOB"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hyperlink" Target="https://lire.la-bible.net/verset/Colossiens/1/7/TOB" TargetMode="Externa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hyperlink" Target="file:///verset/&#201;ph&#233;siens/3/7/TOB" TargetMode="External"/><Relationship Id="rId2" Type="http://schemas.openxmlformats.org/officeDocument/2006/relationships/hyperlink" Target="https://lire.la-bible.net/verset/Colossiens/1/7/TOB" TargetMode="Externa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hyperlink" Target="https://lire.la-bible.net/verset/Colossiens/1/25/TOB" TargetMode="External"/><Relationship Id="rId2" Type="http://schemas.openxmlformats.org/officeDocument/2006/relationships/hyperlink" Target="https://lire.la-bible.net/verset/Colossiens/1/23/TOB" TargetMode="Externa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hyperlink" Target="https://lire.la-bible.net/verset/1+Thessaloniciens/5/12/TOB" TargetMode="Externa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hyperlink" Target="https://lire.la-bible.net/verset/1+Thessaloniciens/5/12/TOB" TargetMode="Externa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hyperlink" Target="https://lire.la-bible.net/verset/1+Thessaloniciens/5/12/TOB" TargetMode="Externa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hyperlink" Target="https://lire.la-bible.net/verset/Actes/18/2/TOB" TargetMode="Externa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hyperlink" Target="https://lire.la-bible.net/verset/2+Corinthiens/1/9/TOB" TargetMode="External"/><Relationship Id="rId2" Type="http://schemas.openxmlformats.org/officeDocument/2006/relationships/hyperlink" Target="https://lire.la-bible.net/verset/2+Corinthiens/1/8/TOB" TargetMode="Externa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hyperlink" Target="https://lire.la-bible.net/verset/Actes/18/26/TOB" TargetMode="Externa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hyperlink" Target="https://lire.la-bible.net/verset/1+Thessaloniciens/5/12/TOB" TargetMode="Externa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hyperlink" Target="https://lire.la-bible.net/verset/1+Corinthiens/15/8/TOB" TargetMode="External"/><Relationship Id="rId2" Type="http://schemas.openxmlformats.org/officeDocument/2006/relationships/hyperlink" Target="https://lire.la-bible.net/verset/1+Corinthiens/15/7/TOB" TargetMode="External"/><Relationship Id="rId1" Type="http://schemas.openxmlformats.org/officeDocument/2006/relationships/slideLayout" Target="../slideLayouts/slideLayout7.xml"/><Relationship Id="rId4" Type="http://schemas.openxmlformats.org/officeDocument/2006/relationships/hyperlink" Target="https://lire.la-bible.net/verset/1+Corinthiens/15/9/TOB" TargetMode="External"/></Relationships>
</file>

<file path=ppt/slides/_rels/slide176.xml.rels><?xml version="1.0" encoding="UTF-8" standalone="yes"?>
<Relationships xmlns="http://schemas.openxmlformats.org/package/2006/relationships"><Relationship Id="rId2" Type="http://schemas.openxmlformats.org/officeDocument/2006/relationships/hyperlink" Target="file:///verset/&#201;ph&#233;siens/2/20/TOB" TargetMode="Externa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hyperlink" Target="https://lire.la-bible.net/verset/1+Thessaloniciens/2/6/TOB" TargetMode="External"/><Relationship Id="rId2" Type="http://schemas.openxmlformats.org/officeDocument/2006/relationships/hyperlink" Target="file:///verset/&#201;ph&#233;siens/2/20/TOB" TargetMode="External"/><Relationship Id="rId1" Type="http://schemas.openxmlformats.org/officeDocument/2006/relationships/slideLayout" Target="../slideLayouts/slideLayout7.xml"/><Relationship Id="rId4" Type="http://schemas.openxmlformats.org/officeDocument/2006/relationships/hyperlink" Target="https://lire.la-bible.net/verset/1+Thessaloniciens/2/7/TOB"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hyperlink" Target="file:///verset/&#201;ph&#233;siens/2/20/TOB" TargetMode="Externa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hyperlink" Target="file:///verset/&#201;ph&#233;siens/4/11/TOB" TargetMode="External"/><Relationship Id="rId2" Type="http://schemas.openxmlformats.org/officeDocument/2006/relationships/hyperlink" Target="file:///verset/&#201;ph&#233;siens/2/20/TOB" TargetMode="Externa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hyperlink" Target="https://lire.la-bible.net/verset/Actes/23/16/TOB" TargetMode="Externa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hyperlink" Target="file:///verset/2+Timothe&#769;e/4/19/NFC" TargetMode="Externa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hyperlink" Target="https://lire.la-bible.net/verset/Romains/12/7/TOB" TargetMode="External"/><Relationship Id="rId2" Type="http://schemas.openxmlformats.org/officeDocument/2006/relationships/hyperlink" Target="https://lire.la-bible.net/verset/Romains/12/6/TOB" TargetMode="External"/><Relationship Id="rId1" Type="http://schemas.openxmlformats.org/officeDocument/2006/relationships/slideLayout" Target="../slideLayouts/slideLayout7.xml"/><Relationship Id="rId4" Type="http://schemas.openxmlformats.org/officeDocument/2006/relationships/hyperlink" Target="https://lire.la-bible.net/verset/Romains/12/8/TOB" TargetMode="External"/></Relationships>
</file>

<file path=ppt/slides/_rels/slide205.xml.rels><?xml version="1.0" encoding="UTF-8" standalone="yes"?>
<Relationships xmlns="http://schemas.openxmlformats.org/package/2006/relationships"><Relationship Id="rId2" Type="http://schemas.openxmlformats.org/officeDocument/2006/relationships/hyperlink" Target="https://lire.la-bible.net/verset/1+Corinthiens/12/28/TOB" TargetMode="Externa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3" Type="http://schemas.openxmlformats.org/officeDocument/2006/relationships/hyperlink" Target="https://lire.la-bible.net/verset/1+Corinthiens/14/35/TOB" TargetMode="External"/><Relationship Id="rId2" Type="http://schemas.openxmlformats.org/officeDocument/2006/relationships/hyperlink" Target="https://lire.la-bible.net/verset/1+Corinthiens/14/34/TOB" TargetMode="External"/><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8" Type="http://schemas.openxmlformats.org/officeDocument/2006/relationships/hyperlink" Target="https://lire.la-bible.net/verset/1+Corinthiens/14/37/TOB" TargetMode="External"/><Relationship Id="rId3" Type="http://schemas.openxmlformats.org/officeDocument/2006/relationships/hyperlink" Target="https://lire.la-bible.net/verset/1+Corinthiens/14/32/TOB" TargetMode="External"/><Relationship Id="rId7" Type="http://schemas.openxmlformats.org/officeDocument/2006/relationships/hyperlink" Target="https://lire.la-bible.net/verset/1+Corinthiens/14/36/TOB" TargetMode="External"/><Relationship Id="rId2" Type="http://schemas.openxmlformats.org/officeDocument/2006/relationships/hyperlink" Target="https://lire.la-bible.net/verset/1+Corinthiens/14/31/TOB" TargetMode="External"/><Relationship Id="rId1" Type="http://schemas.openxmlformats.org/officeDocument/2006/relationships/slideLayout" Target="../slideLayouts/slideLayout7.xml"/><Relationship Id="rId6" Type="http://schemas.openxmlformats.org/officeDocument/2006/relationships/hyperlink" Target="https://lire.la-bible.net/verset/1+Corinthiens/14/35/TOB" TargetMode="External"/><Relationship Id="rId5" Type="http://schemas.openxmlformats.org/officeDocument/2006/relationships/hyperlink" Target="https://lire.la-bible.net/verset/1+Corinthiens/14/34/TOB" TargetMode="External"/><Relationship Id="rId4" Type="http://schemas.openxmlformats.org/officeDocument/2006/relationships/hyperlink" Target="https://lire.la-bible.net/verset/1+Corinthiens/14/33/TOB" TargetMode="Externa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2" Type="http://schemas.openxmlformats.org/officeDocument/2006/relationships/hyperlink" Target="file:///verset/1+Timoth&#233;e/2/9/TOB" TargetMode="External"/><Relationship Id="rId1" Type="http://schemas.openxmlformats.org/officeDocument/2006/relationships/slideLayout" Target="../slideLayouts/slideLayout7.xml"/></Relationships>
</file>

<file path=ppt/slides/_rels/slide333.xml.rels><?xml version="1.0" encoding="UTF-8" standalone="yes"?>
<Relationships xmlns="http://schemas.openxmlformats.org/package/2006/relationships"><Relationship Id="rId3" Type="http://schemas.openxmlformats.org/officeDocument/2006/relationships/hyperlink" Target="file:///verset/1+Timoth&#233;e/2/10/TOB" TargetMode="External"/><Relationship Id="rId2" Type="http://schemas.openxmlformats.org/officeDocument/2006/relationships/hyperlink" Target="file:///verset/1+Timoth&#233;e/2/9/TOB" TargetMode="External"/><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3" Type="http://schemas.openxmlformats.org/officeDocument/2006/relationships/hyperlink" Target="file:///verset/1+Timoth&#233;e/2/10/TOB" TargetMode="External"/><Relationship Id="rId2" Type="http://schemas.openxmlformats.org/officeDocument/2006/relationships/hyperlink" Target="file:///verset/1+Timoth&#233;e/2/9/TOB" TargetMode="External"/><Relationship Id="rId1" Type="http://schemas.openxmlformats.org/officeDocument/2006/relationships/slideLayout" Target="../slideLayouts/slideLayout7.xml"/><Relationship Id="rId4" Type="http://schemas.openxmlformats.org/officeDocument/2006/relationships/hyperlink" Target="https://lire.la-bible.net/verset/1+Corinthiens/11/15/TOB" TargetMode="External"/></Relationships>
</file>

<file path=ppt/slides/_rels/slide335.xml.rels><?xml version="1.0" encoding="UTF-8" standalone="yes"?>
<Relationships xmlns="http://schemas.openxmlformats.org/package/2006/relationships"><Relationship Id="rId3" Type="http://schemas.openxmlformats.org/officeDocument/2006/relationships/hyperlink" Target="file:///verset/1+Timoth&#233;e/2/10/TOB" TargetMode="External"/><Relationship Id="rId2" Type="http://schemas.openxmlformats.org/officeDocument/2006/relationships/hyperlink" Target="file:///verset/1+Timoth&#233;e/2/9/TOB" TargetMode="External"/><Relationship Id="rId1" Type="http://schemas.openxmlformats.org/officeDocument/2006/relationships/slideLayout" Target="../slideLayouts/slideLayout7.xml"/><Relationship Id="rId4" Type="http://schemas.openxmlformats.org/officeDocument/2006/relationships/hyperlink" Target="https://lire.la-bible.net/verset/1+Corinthiens/11/15/TOB" TargetMode="Externa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21957E-5EC2-D9DF-C92F-295A79A7E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86"/>
            <a:ext cx="9144000" cy="6845314"/>
          </a:xfrm>
          <a:prstGeom prst="rect">
            <a:avLst/>
          </a:prstGeom>
        </p:spPr>
      </p:pic>
    </p:spTree>
    <p:extLst>
      <p:ext uri="{BB962C8B-B14F-4D97-AF65-F5344CB8AC3E}">
        <p14:creationId xmlns:p14="http://schemas.microsoft.com/office/powerpoint/2010/main" val="102141254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21957E-5EC2-D9DF-C92F-295A79A7E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359384"/>
            <a:ext cx="7017753" cy="5498616"/>
          </a:xfrm>
          <a:prstGeom prst="rect">
            <a:avLst/>
          </a:prstGeom>
        </p:spPr>
      </p:pic>
      <p:sp>
        <p:nvSpPr>
          <p:cNvPr id="5" name="ZoneTexte 4">
            <a:extLst>
              <a:ext uri="{FF2B5EF4-FFF2-40B4-BE49-F238E27FC236}">
                <a16:creationId xmlns:a16="http://schemas.microsoft.com/office/drawing/2014/main" id="{6D126181-3AA4-4FFF-0C12-2A88EC748A2A}"/>
              </a:ext>
            </a:extLst>
          </p:cNvPr>
          <p:cNvSpPr txBox="1"/>
          <p:nvPr/>
        </p:nvSpPr>
        <p:spPr>
          <a:xfrm>
            <a:off x="0" y="12686"/>
            <a:ext cx="9144000" cy="1361911"/>
          </a:xfrm>
          <a:prstGeom prst="rect">
            <a:avLst/>
          </a:prstGeom>
          <a:noFill/>
        </p:spPr>
        <p:txBody>
          <a:bodyPr wrap="square">
            <a:spAutoFit/>
          </a:bodyPr>
          <a:lstStyle/>
          <a:p>
            <a:pPr algn="ctr">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4000" b="1" kern="0" dirty="0">
                <a:effectLst/>
                <a:latin typeface="Times New Roman" panose="02020603050405020304" pitchFamily="18" charset="0"/>
                <a:ea typeface="Calibri" panose="020F0502020204030204" pitchFamily="34" charset="0"/>
              </a:rPr>
              <a:t>SYNODE</a:t>
            </a:r>
          </a:p>
          <a:p>
            <a:pPr algn="ctr">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4000" b="1" kern="0" dirty="0">
                <a:effectLst/>
                <a:latin typeface="Times New Roman" panose="02020603050405020304" pitchFamily="18" charset="0"/>
                <a:ea typeface="Calibri" panose="020F0502020204030204" pitchFamily="34" charset="0"/>
              </a:rPr>
              <a:t>SUR LA SYNODALITÉ</a:t>
            </a:r>
            <a:endParaRPr lang="fr-FR" sz="40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85270764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21957E-5EC2-D9DF-C92F-295A79A7E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359384"/>
            <a:ext cx="7017753" cy="5498616"/>
          </a:xfrm>
          <a:prstGeom prst="rect">
            <a:avLst/>
          </a:prstGeom>
        </p:spPr>
      </p:pic>
      <p:sp>
        <p:nvSpPr>
          <p:cNvPr id="5" name="ZoneTexte 4">
            <a:extLst>
              <a:ext uri="{FF2B5EF4-FFF2-40B4-BE49-F238E27FC236}">
                <a16:creationId xmlns:a16="http://schemas.microsoft.com/office/drawing/2014/main" id="{6D126181-3AA4-4FFF-0C12-2A88EC748A2A}"/>
              </a:ext>
            </a:extLst>
          </p:cNvPr>
          <p:cNvSpPr txBox="1"/>
          <p:nvPr/>
        </p:nvSpPr>
        <p:spPr>
          <a:xfrm>
            <a:off x="0" y="12686"/>
            <a:ext cx="9144000" cy="1323439"/>
          </a:xfrm>
          <a:prstGeom prst="rect">
            <a:avLst/>
          </a:prstGeom>
          <a:noFill/>
        </p:spPr>
        <p:txBody>
          <a:bodyPr wrap="square">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4000" kern="100" dirty="0">
                <a:effectLst/>
                <a:latin typeface="Times New Roman" panose="02020603050405020304" pitchFamily="18" charset="0"/>
                <a:ea typeface="Calibri" panose="020F0502020204030204" pitchFamily="34" charset="0"/>
              </a:rPr>
              <a:t>364 participants</a:t>
            </a:r>
            <a:r>
              <a:rPr lang="fr-FR" sz="4000" kern="100" dirty="0">
                <a:latin typeface="Times New Roman" panose="02020603050405020304" pitchFamily="18" charset="0"/>
                <a:ea typeface="Calibri" panose="020F0502020204030204" pitchFamily="34" charset="0"/>
              </a:rPr>
              <a:t> :	 </a:t>
            </a:r>
            <a:r>
              <a:rPr lang="fr-FR" sz="4000" kern="100" dirty="0">
                <a:effectLst/>
                <a:latin typeface="Times New Roman" panose="02020603050405020304" pitchFamily="18" charset="0"/>
                <a:ea typeface="Calibri" panose="020F0502020204030204" pitchFamily="34" charset="0"/>
              </a:rPr>
              <a:t>96 laïcs dont 54 femmes</a:t>
            </a:r>
          </a:p>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4000" kern="100" dirty="0">
                <a:effectLst/>
                <a:latin typeface="Times New Roman" panose="02020603050405020304" pitchFamily="18" charset="0"/>
                <a:ea typeface="Calibri" panose="020F0502020204030204" pitchFamily="34" charset="0"/>
              </a:rPr>
              <a:t>62 cardinaux et 206 évêques et prêtres</a:t>
            </a:r>
          </a:p>
        </p:txBody>
      </p:sp>
    </p:spTree>
    <p:extLst>
      <p:ext uri="{BB962C8B-B14F-4D97-AF65-F5344CB8AC3E}">
        <p14:creationId xmlns:p14="http://schemas.microsoft.com/office/powerpoint/2010/main" val="235006516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21957E-5EC2-D9DF-C92F-295A79A7E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359384"/>
            <a:ext cx="7017753" cy="5498616"/>
          </a:xfrm>
          <a:prstGeom prst="rect">
            <a:avLst/>
          </a:prstGeom>
        </p:spPr>
      </p:pic>
      <p:sp>
        <p:nvSpPr>
          <p:cNvPr id="5" name="ZoneTexte 4">
            <a:extLst>
              <a:ext uri="{FF2B5EF4-FFF2-40B4-BE49-F238E27FC236}">
                <a16:creationId xmlns:a16="http://schemas.microsoft.com/office/drawing/2014/main" id="{6D126181-3AA4-4FFF-0C12-2A88EC748A2A}"/>
              </a:ext>
            </a:extLst>
          </p:cNvPr>
          <p:cNvSpPr txBox="1"/>
          <p:nvPr/>
        </p:nvSpPr>
        <p:spPr>
          <a:xfrm>
            <a:off x="0" y="12686"/>
            <a:ext cx="9144000" cy="1361911"/>
          </a:xfrm>
          <a:prstGeom prst="rect">
            <a:avLst/>
          </a:prstGeom>
          <a:noFill/>
        </p:spPr>
        <p:txBody>
          <a:bodyPr wrap="square">
            <a:spAutoFit/>
          </a:bodyPr>
          <a:lstStyle/>
          <a:p>
            <a:pPr algn="ctr">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4000" b="1" kern="0" dirty="0">
                <a:effectLst/>
                <a:latin typeface="Times New Roman" panose="02020603050405020304" pitchFamily="18" charset="0"/>
                <a:ea typeface="Calibri" panose="020F0502020204030204" pitchFamily="34" charset="0"/>
              </a:rPr>
              <a:t>Chapitre 9 : </a:t>
            </a:r>
            <a:r>
              <a:rPr lang="fr-FR" sz="4000" b="1" kern="100" dirty="0">
                <a:effectLst/>
                <a:latin typeface="Times New Roman" panose="02020603050405020304" pitchFamily="18" charset="0"/>
                <a:ea typeface="Calibri" panose="020F0502020204030204" pitchFamily="34" charset="0"/>
              </a:rPr>
              <a:t>la place des femmes</a:t>
            </a:r>
          </a:p>
          <a:p>
            <a:pPr algn="ctr">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4000" b="1" kern="100" dirty="0">
                <a:effectLst/>
                <a:latin typeface="Times New Roman" panose="02020603050405020304" pitchFamily="18" charset="0"/>
                <a:ea typeface="Calibri" panose="020F0502020204030204" pitchFamily="34" charset="0"/>
              </a:rPr>
              <a:t>dans la vie et la mission de l'Église</a:t>
            </a:r>
            <a:endParaRPr lang="fr-FR" sz="40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489838241"/>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59D5F6-0B4E-159A-CA64-D19E177AEAB4}"/>
              </a:ext>
            </a:extLst>
          </p:cNvPr>
          <p:cNvSpPr txBox="1"/>
          <p:nvPr/>
        </p:nvSpPr>
        <p:spPr>
          <a:xfrm>
            <a:off x="0" y="260648"/>
            <a:ext cx="9144000" cy="1238801"/>
          </a:xfrm>
          <a:prstGeom prst="rect">
            <a:avLst/>
          </a:prstGeom>
          <a:noFill/>
        </p:spPr>
        <p:txBody>
          <a:bodyPr wrap="square">
            <a:spAutoFit/>
          </a:bodyPr>
          <a:lstStyle/>
          <a:p>
            <a:pPr algn="just">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effectLst/>
                <a:latin typeface="Times New Roman" panose="02020603050405020304" pitchFamily="18" charset="0"/>
                <a:ea typeface="Calibri" panose="020F0502020204030204" pitchFamily="34" charset="0"/>
              </a:rPr>
              <a:t>1 Les points de convergence</a:t>
            </a:r>
          </a:p>
          <a:p>
            <a:pPr algn="just">
              <a:spcAft>
                <a:spcPts val="12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100" dirty="0">
                <a:latin typeface="Times New Roman" panose="02020603050405020304" pitchFamily="18" charset="0"/>
                <a:ea typeface="Calibri" panose="020F0502020204030204" pitchFamily="34" charset="0"/>
              </a:rPr>
              <a:t>			</a:t>
            </a:r>
            <a:r>
              <a:rPr lang="fr-FR" sz="3600" i="1" kern="100" dirty="0">
                <a:effectLst/>
                <a:latin typeface="Times New Roman" panose="02020603050405020304" pitchFamily="18" charset="0"/>
                <a:ea typeface="Calibri" panose="020F0502020204030204" pitchFamily="34" charset="0"/>
              </a:rPr>
              <a:t>(huit paragraphes)</a:t>
            </a:r>
          </a:p>
        </p:txBody>
      </p:sp>
    </p:spTree>
    <p:extLst>
      <p:ext uri="{BB962C8B-B14F-4D97-AF65-F5344CB8AC3E}">
        <p14:creationId xmlns:p14="http://schemas.microsoft.com/office/powerpoint/2010/main" val="420480216"/>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59D5F6-0B4E-159A-CA64-D19E177AEAB4}"/>
              </a:ext>
            </a:extLst>
          </p:cNvPr>
          <p:cNvSpPr txBox="1"/>
          <p:nvPr/>
        </p:nvSpPr>
        <p:spPr>
          <a:xfrm>
            <a:off x="0" y="260648"/>
            <a:ext cx="9144000" cy="1946687"/>
          </a:xfrm>
          <a:prstGeom prst="rect">
            <a:avLst/>
          </a:prstGeom>
          <a:noFill/>
        </p:spPr>
        <p:txBody>
          <a:bodyPr wrap="square">
            <a:spAutoFit/>
          </a:bodyPr>
          <a:lstStyle/>
          <a:p>
            <a:pPr algn="just">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effectLst/>
                <a:latin typeface="Times New Roman" panose="02020603050405020304" pitchFamily="18" charset="0"/>
                <a:ea typeface="Calibri" panose="020F0502020204030204" pitchFamily="34" charset="0"/>
              </a:rPr>
              <a:t>1 Les points de convergence</a:t>
            </a:r>
          </a:p>
          <a:p>
            <a:pPr algn="just">
              <a:spcAft>
                <a:spcPts val="12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100" dirty="0">
                <a:latin typeface="Times New Roman" panose="02020603050405020304" pitchFamily="18" charset="0"/>
                <a:ea typeface="Calibri" panose="020F0502020204030204" pitchFamily="34" charset="0"/>
              </a:rPr>
              <a:t>			</a:t>
            </a:r>
            <a:r>
              <a:rPr lang="fr-FR" sz="3600" i="1" kern="100" dirty="0">
                <a:effectLst/>
                <a:latin typeface="Times New Roman" panose="02020603050405020304" pitchFamily="18" charset="0"/>
                <a:ea typeface="Calibri" panose="020F0502020204030204" pitchFamily="34" charset="0"/>
              </a:rPr>
              <a:t>(huit paragraphes)</a:t>
            </a:r>
          </a:p>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latin typeface="Times New Roman" panose="02020603050405020304" pitchFamily="18" charset="0"/>
                <a:ea typeface="Calibri" panose="020F0502020204030204" pitchFamily="34" charset="0"/>
              </a:rPr>
              <a:t>2 L</a:t>
            </a:r>
            <a:r>
              <a:rPr lang="fr-FR" sz="3600" b="1" kern="100" dirty="0">
                <a:solidFill>
                  <a:srgbClr val="FFFF00"/>
                </a:solidFill>
                <a:effectLst/>
                <a:latin typeface="Times New Roman" panose="02020603050405020304" pitchFamily="18" charset="0"/>
                <a:ea typeface="Calibri" panose="020F0502020204030204" pitchFamily="34" charset="0"/>
              </a:rPr>
              <a:t>es questions à traiter, au nombre de deux :</a:t>
            </a:r>
          </a:p>
        </p:txBody>
      </p:sp>
    </p:spTree>
    <p:extLst>
      <p:ext uri="{BB962C8B-B14F-4D97-AF65-F5344CB8AC3E}">
        <p14:creationId xmlns:p14="http://schemas.microsoft.com/office/powerpoint/2010/main" val="26176767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59D5F6-0B4E-159A-CA64-D19E177AEAB4}"/>
              </a:ext>
            </a:extLst>
          </p:cNvPr>
          <p:cNvSpPr txBox="1"/>
          <p:nvPr/>
        </p:nvSpPr>
        <p:spPr>
          <a:xfrm>
            <a:off x="0" y="260648"/>
            <a:ext cx="9144000" cy="4239622"/>
          </a:xfrm>
          <a:prstGeom prst="rect">
            <a:avLst/>
          </a:prstGeom>
          <a:noFill/>
        </p:spPr>
        <p:txBody>
          <a:bodyPr wrap="square">
            <a:spAutoFit/>
          </a:bodyPr>
          <a:lstStyle/>
          <a:p>
            <a:pPr algn="just">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effectLst/>
                <a:latin typeface="Times New Roman" panose="02020603050405020304" pitchFamily="18" charset="0"/>
                <a:ea typeface="Calibri" panose="020F0502020204030204" pitchFamily="34" charset="0"/>
              </a:rPr>
              <a:t>1 Les points de convergence</a:t>
            </a:r>
          </a:p>
          <a:p>
            <a:pPr algn="just">
              <a:spcAft>
                <a:spcPts val="12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100" dirty="0">
                <a:latin typeface="Times New Roman" panose="02020603050405020304" pitchFamily="18" charset="0"/>
                <a:ea typeface="Calibri" panose="020F0502020204030204" pitchFamily="34" charset="0"/>
              </a:rPr>
              <a:t>			</a:t>
            </a:r>
            <a:r>
              <a:rPr lang="fr-FR" sz="3600" i="1" kern="100" dirty="0">
                <a:effectLst/>
                <a:latin typeface="Times New Roman" panose="02020603050405020304" pitchFamily="18" charset="0"/>
                <a:ea typeface="Calibri" panose="020F0502020204030204" pitchFamily="34" charset="0"/>
              </a:rPr>
              <a:t>(huit paragraphes)</a:t>
            </a:r>
          </a:p>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latin typeface="Times New Roman" panose="02020603050405020304" pitchFamily="18" charset="0"/>
                <a:ea typeface="Calibri" panose="020F0502020204030204" pitchFamily="34" charset="0"/>
              </a:rPr>
              <a:t>2 L</a:t>
            </a:r>
            <a:r>
              <a:rPr lang="fr-FR" sz="3600" b="1" kern="100" dirty="0">
                <a:solidFill>
                  <a:srgbClr val="FFFF00"/>
                </a:solidFill>
                <a:effectLst/>
                <a:latin typeface="Times New Roman" panose="02020603050405020304" pitchFamily="18" charset="0"/>
                <a:ea typeface="Calibri" panose="020F0502020204030204" pitchFamily="34" charset="0"/>
              </a:rPr>
              <a:t>es questions à traiter, au nombre de deux :</a:t>
            </a:r>
          </a:p>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0" dirty="0">
                <a:effectLst/>
                <a:latin typeface="Times New Roman" panose="02020603050405020304" pitchFamily="18" charset="0"/>
                <a:ea typeface="Calibri" panose="020F0502020204030204" pitchFamily="34" charset="0"/>
              </a:rPr>
              <a:t>1 L'inclusion des femmes dans les rôles et ministères existants afin de mieux exprimer les charismes de chacun et de mieux répondre aux besoins pastoraux.</a:t>
            </a:r>
            <a:endParaRPr lang="fr-FR" sz="36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6652647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59D5F6-0B4E-159A-CA64-D19E177AEAB4}"/>
              </a:ext>
            </a:extLst>
          </p:cNvPr>
          <p:cNvSpPr txBox="1"/>
          <p:nvPr/>
        </p:nvSpPr>
        <p:spPr>
          <a:xfrm>
            <a:off x="0" y="260648"/>
            <a:ext cx="9144000" cy="5424562"/>
          </a:xfrm>
          <a:prstGeom prst="rect">
            <a:avLst/>
          </a:prstGeom>
          <a:noFill/>
        </p:spPr>
        <p:txBody>
          <a:bodyPr wrap="square">
            <a:spAutoFit/>
          </a:bodyPr>
          <a:lstStyle/>
          <a:p>
            <a:pPr algn="just">
              <a:spcAft>
                <a:spcPts val="3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effectLst/>
                <a:latin typeface="Times New Roman" panose="02020603050405020304" pitchFamily="18" charset="0"/>
                <a:ea typeface="Calibri" panose="020F0502020204030204" pitchFamily="34" charset="0"/>
              </a:rPr>
              <a:t>1 Les points de convergence</a:t>
            </a:r>
          </a:p>
          <a:p>
            <a:pPr algn="just">
              <a:spcAft>
                <a:spcPts val="12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100" dirty="0">
                <a:latin typeface="Times New Roman" panose="02020603050405020304" pitchFamily="18" charset="0"/>
                <a:ea typeface="Calibri" panose="020F0502020204030204" pitchFamily="34" charset="0"/>
              </a:rPr>
              <a:t>			</a:t>
            </a:r>
            <a:r>
              <a:rPr lang="fr-FR" sz="3600" i="1" kern="100" dirty="0">
                <a:effectLst/>
                <a:latin typeface="Times New Roman" panose="02020603050405020304" pitchFamily="18" charset="0"/>
                <a:ea typeface="Calibri" panose="020F0502020204030204" pitchFamily="34" charset="0"/>
              </a:rPr>
              <a:t>(huit paragraphes)</a:t>
            </a:r>
          </a:p>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100" dirty="0">
                <a:solidFill>
                  <a:srgbClr val="FFFF00"/>
                </a:solidFill>
                <a:latin typeface="Times New Roman" panose="02020603050405020304" pitchFamily="18" charset="0"/>
                <a:ea typeface="Calibri" panose="020F0502020204030204" pitchFamily="34" charset="0"/>
              </a:rPr>
              <a:t>2 L</a:t>
            </a:r>
            <a:r>
              <a:rPr lang="fr-FR" sz="3600" b="1" kern="100" dirty="0">
                <a:solidFill>
                  <a:srgbClr val="FFFF00"/>
                </a:solidFill>
                <a:effectLst/>
                <a:latin typeface="Times New Roman" panose="02020603050405020304" pitchFamily="18" charset="0"/>
                <a:ea typeface="Calibri" panose="020F0502020204030204" pitchFamily="34" charset="0"/>
              </a:rPr>
              <a:t>es questions à traiter, au nombre de deux :</a:t>
            </a:r>
          </a:p>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0" dirty="0">
                <a:effectLst/>
                <a:latin typeface="Times New Roman" panose="02020603050405020304" pitchFamily="18" charset="0"/>
                <a:ea typeface="Calibri" panose="020F0502020204030204" pitchFamily="34" charset="0"/>
              </a:rPr>
              <a:t>1 L'inclusion des femmes dans les rôles et ministères existants afin de mieux exprimer les charismes de chacun et de mieux répondre aux besoins pastoraux.</a:t>
            </a:r>
            <a:endParaRPr lang="fr-FR" sz="3600" kern="100" dirty="0">
              <a:effectLst/>
              <a:latin typeface="Times New Roman" panose="02020603050405020304" pitchFamily="18" charset="0"/>
              <a:ea typeface="Calibri" panose="020F0502020204030204" pitchFamily="34" charset="0"/>
            </a:endParaRPr>
          </a:p>
          <a:p>
            <a:pPr algn="just">
              <a:spcAft>
                <a:spcPts val="600"/>
              </a:spcAft>
            </a:pPr>
            <a:r>
              <a:rPr lang="fr-FR" sz="3600" kern="0" dirty="0">
                <a:effectLst/>
                <a:latin typeface="Times New Roman" panose="02020603050405020304" pitchFamily="18" charset="0"/>
                <a:ea typeface="Calibri" panose="020F0502020204030204" pitchFamily="34" charset="0"/>
              </a:rPr>
              <a:t>2 L’accès des femmes au ministère diaconal où différents points de vue ont été exprimés</a:t>
            </a:r>
            <a:r>
              <a:rPr lang="fr-FR" sz="3600" kern="0" dirty="0">
                <a:latin typeface="Times New Roman" panose="02020603050405020304" pitchFamily="18" charset="0"/>
                <a:ea typeface="Calibri" panose="020F0502020204030204" pitchFamily="34" charset="0"/>
              </a:rPr>
              <a:t>.</a:t>
            </a:r>
            <a:endParaRPr lang="fr-FR" sz="3600" dirty="0"/>
          </a:p>
        </p:txBody>
      </p:sp>
    </p:spTree>
    <p:extLst>
      <p:ext uri="{BB962C8B-B14F-4D97-AF65-F5344CB8AC3E}">
        <p14:creationId xmlns:p14="http://schemas.microsoft.com/office/powerpoint/2010/main" val="395468564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0924813-7086-F526-C193-3826A3862B2C}"/>
              </a:ext>
            </a:extLst>
          </p:cNvPr>
          <p:cNvSpPr txBox="1"/>
          <p:nvPr/>
        </p:nvSpPr>
        <p:spPr>
          <a:xfrm>
            <a:off x="0" y="0"/>
            <a:ext cx="8964488" cy="4124206"/>
          </a:xfrm>
          <a:prstGeom prst="rect">
            <a:avLst/>
          </a:prstGeom>
          <a:noFill/>
        </p:spPr>
        <p:txBody>
          <a:bodyPr wrap="square">
            <a:spAutoFit/>
          </a:bodyPr>
          <a:lstStyle/>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0" dirty="0">
                <a:solidFill>
                  <a:srgbClr val="FFFF00"/>
                </a:solidFill>
                <a:effectLst/>
                <a:latin typeface="Times New Roman" panose="02020603050405020304" pitchFamily="18" charset="0"/>
                <a:ea typeface="Calibri" panose="020F0502020204030204" pitchFamily="34" charset="0"/>
              </a:rPr>
              <a:t>3 Une liste de sept propositions. </a:t>
            </a:r>
            <a:endParaRPr lang="fr-FR" sz="3600" b="1" kern="100" dirty="0">
              <a:solidFill>
                <a:srgbClr val="FFFF00"/>
              </a:solidFill>
              <a:effectLst/>
              <a:latin typeface="Times New Roman" panose="02020603050405020304" pitchFamily="18" charset="0"/>
              <a:ea typeface="Calibri" panose="020F0502020204030204" pitchFamily="34" charset="0"/>
            </a:endParaRPr>
          </a:p>
          <a:p>
            <a:pPr marL="540385"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fr-FR" sz="3600" kern="0" dirty="0">
              <a:effectLst/>
              <a:latin typeface="Times New Roman" panose="02020603050405020304" pitchFamily="18" charset="0"/>
              <a:ea typeface="Calibri" panose="020F0502020204030204" pitchFamily="34" charset="0"/>
            </a:endParaRPr>
          </a:p>
          <a:p>
            <a:pPr marL="540385"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0" dirty="0">
                <a:effectLst/>
                <a:latin typeface="Times New Roman" panose="02020603050405020304" pitchFamily="18" charset="0"/>
                <a:ea typeface="Calibri" panose="020F0502020204030204" pitchFamily="34" charset="0"/>
              </a:rPr>
              <a:t>2 Il est urgent de veiller à ce que les femmes puissent participer aux processus de prise de décision et assumer des rôles de responsabilité dans le domaine pastoral et le ministère…</a:t>
            </a:r>
            <a:endParaRPr lang="fr-FR" sz="36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74260761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0924813-7086-F526-C193-3826A3862B2C}"/>
              </a:ext>
            </a:extLst>
          </p:cNvPr>
          <p:cNvSpPr txBox="1"/>
          <p:nvPr/>
        </p:nvSpPr>
        <p:spPr>
          <a:xfrm>
            <a:off x="0" y="0"/>
            <a:ext cx="8964488" cy="5709255"/>
          </a:xfrm>
          <a:prstGeom prst="rect">
            <a:avLst/>
          </a:prstGeom>
          <a:noFill/>
        </p:spPr>
        <p:txBody>
          <a:bodyPr wrap="square">
            <a:spAutoFit/>
          </a:bodyPr>
          <a:lstStyle/>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0" dirty="0">
                <a:solidFill>
                  <a:srgbClr val="FFFF00"/>
                </a:solidFill>
                <a:effectLst/>
                <a:latin typeface="Times New Roman" panose="02020603050405020304" pitchFamily="18" charset="0"/>
                <a:ea typeface="Calibri" panose="020F0502020204030204" pitchFamily="34" charset="0"/>
              </a:rPr>
              <a:t>3 Une liste de sept propositions. </a:t>
            </a:r>
            <a:endParaRPr lang="fr-FR" sz="3600" b="1" kern="100" dirty="0">
              <a:solidFill>
                <a:srgbClr val="FFFF00"/>
              </a:solidFill>
              <a:effectLst/>
              <a:latin typeface="Times New Roman" panose="02020603050405020304" pitchFamily="18" charset="0"/>
              <a:ea typeface="Calibri" panose="020F0502020204030204" pitchFamily="34" charset="0"/>
            </a:endParaRPr>
          </a:p>
          <a:p>
            <a:pPr marL="540385"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0" dirty="0">
                <a:effectLst/>
                <a:latin typeface="Times New Roman" panose="02020603050405020304" pitchFamily="18" charset="0"/>
                <a:ea typeface="Calibri" panose="020F0502020204030204" pitchFamily="34" charset="0"/>
              </a:rPr>
              <a:t>3 La recherche théologique et pastorale sur l’accès des femmes au diaconat doit être poursuivie, en profitant des résultats des commissions spécialement mises en place par le Saint-Père et des recherches théologiques, historiques et exégétiques déjà effectuées. Il serait bon que le fruit de cette recherche soit présenté à la prochaine session de l’Assemblée.</a:t>
            </a:r>
          </a:p>
        </p:txBody>
      </p:sp>
    </p:spTree>
    <p:extLst>
      <p:ext uri="{BB962C8B-B14F-4D97-AF65-F5344CB8AC3E}">
        <p14:creationId xmlns:p14="http://schemas.microsoft.com/office/powerpoint/2010/main" val="136908297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0924813-7086-F526-C193-3826A3862B2C}"/>
              </a:ext>
            </a:extLst>
          </p:cNvPr>
          <p:cNvSpPr txBox="1"/>
          <p:nvPr/>
        </p:nvSpPr>
        <p:spPr>
          <a:xfrm>
            <a:off x="0" y="0"/>
            <a:ext cx="8964488" cy="6894195"/>
          </a:xfrm>
          <a:prstGeom prst="rect">
            <a:avLst/>
          </a:prstGeom>
          <a:noFill/>
        </p:spPr>
        <p:txBody>
          <a:bodyPr wrap="square">
            <a:spAutoFit/>
          </a:bodyPr>
          <a:lstStyle/>
          <a:p>
            <a:pPr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kern="0" dirty="0">
                <a:solidFill>
                  <a:srgbClr val="FFFF00"/>
                </a:solidFill>
                <a:effectLst/>
                <a:latin typeface="Times New Roman" panose="02020603050405020304" pitchFamily="18" charset="0"/>
                <a:ea typeface="Calibri" panose="020F0502020204030204" pitchFamily="34" charset="0"/>
              </a:rPr>
              <a:t>3 Une liste de sept propositions. </a:t>
            </a:r>
            <a:endParaRPr lang="fr-FR" sz="3600" b="1" kern="100" dirty="0">
              <a:solidFill>
                <a:srgbClr val="FFFF00"/>
              </a:solidFill>
              <a:effectLst/>
              <a:latin typeface="Times New Roman" panose="02020603050405020304" pitchFamily="18" charset="0"/>
              <a:ea typeface="Calibri" panose="020F0502020204030204" pitchFamily="34" charset="0"/>
            </a:endParaRPr>
          </a:p>
          <a:p>
            <a:pPr marL="540385"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kern="0" dirty="0">
                <a:effectLst/>
                <a:latin typeface="Times New Roman" panose="02020603050405020304" pitchFamily="18" charset="0"/>
                <a:ea typeface="Calibri" panose="020F0502020204030204" pitchFamily="34" charset="0"/>
              </a:rPr>
              <a:t>3 La recherche théologique et pastorale sur l’accès des femmes au diaconat doit être poursuivie, en profitant des résultats des commissions spécialement mises en place par le Saint-Père et des recherches théologiques, historiques et exégétiques déjà effectuées. Il serait bon que le fruit de cette recherche soit présenté à la prochaine session de l’Assemblée.</a:t>
            </a:r>
          </a:p>
          <a:p>
            <a:pPr marL="540385" algn="just">
              <a:spcAft>
                <a:spcPts val="6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fr-FR" sz="3600" b="1" dirty="0">
                <a:solidFill>
                  <a:srgbClr val="FFECAC"/>
                </a:solidFill>
                <a:effectLst/>
                <a:latin typeface="Times New Roman" panose="02020603050405020304" pitchFamily="18" charset="0"/>
                <a:ea typeface="Calibri" panose="020F0502020204030204" pitchFamily="34" charset="0"/>
                <a:cs typeface="Times New Roman" panose="02020603050405020304" pitchFamily="18" charset="0"/>
              </a:rPr>
              <a:t>67 membres sur 363 ont voté contre cette proposition</a:t>
            </a:r>
            <a:endParaRPr lang="fr-FR" sz="3600" kern="1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01041003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4E58623-7ED9-10B1-AEFB-B1A4FA4CE51C}"/>
              </a:ext>
            </a:extLst>
          </p:cNvPr>
          <p:cNvSpPr txBox="1"/>
          <p:nvPr/>
        </p:nvSpPr>
        <p:spPr>
          <a:xfrm>
            <a:off x="179512" y="116632"/>
            <a:ext cx="8784976" cy="7286610"/>
          </a:xfrm>
          <a:prstGeom prst="rect">
            <a:avLst/>
          </a:prstGeom>
          <a:noFill/>
        </p:spPr>
        <p:txBody>
          <a:bodyPr wrap="square">
            <a:spAutoFit/>
          </a:bodyPr>
          <a:lstStyle/>
          <a:p>
            <a:pPr algn="just">
              <a:spcAft>
                <a:spcPts val="300"/>
              </a:spcAft>
            </a:pPr>
            <a:r>
              <a:rPr lang="fr-FR" sz="3600" b="1" dirty="0">
                <a:solidFill>
                  <a:srgbClr val="FFECAC"/>
                </a:solidFill>
                <a:effectLst/>
                <a:latin typeface="Times New Roman" panose="02020603050405020304" pitchFamily="18" charset="0"/>
                <a:ea typeface="Times New Roman" panose="02020603050405020304" pitchFamily="18" charset="0"/>
              </a:rPr>
              <a:t>61 membres se sont opposés à une proposition du chapitre 11 (</a:t>
            </a:r>
            <a:r>
              <a:rPr lang="fr-FR" sz="3600" b="1" dirty="0">
                <a:solidFill>
                  <a:srgbClr val="FFECAC"/>
                </a:solidFill>
                <a:latin typeface="Times New Roman" panose="02020603050405020304" pitchFamily="18" charset="0"/>
                <a:ea typeface="Times New Roman" panose="02020603050405020304" pitchFamily="18" charset="0"/>
              </a:rPr>
              <a:t>prêtres et diacres) :</a:t>
            </a:r>
          </a:p>
          <a:p>
            <a:pPr algn="just">
              <a:spcAft>
                <a:spcPts val="300"/>
              </a:spcAft>
            </a:pPr>
            <a:endParaRPr lang="fr-FR" sz="1200" dirty="0">
              <a:effectLst/>
              <a:latin typeface="Times New Roman" panose="02020603050405020304" pitchFamily="18" charset="0"/>
              <a:cs typeface="Times New Roman" panose="02020603050405020304" pitchFamily="18" charset="0"/>
            </a:endParaRPr>
          </a:p>
          <a:p>
            <a:pPr algn="just">
              <a:spcAft>
                <a:spcPts val="300"/>
              </a:spcAft>
            </a:pPr>
            <a:r>
              <a:rPr lang="fr-FR" sz="3600" dirty="0">
                <a:effectLst/>
                <a:latin typeface="Times New Roman" panose="02020603050405020304" pitchFamily="18" charset="0"/>
                <a:cs typeface="Times New Roman" panose="02020603050405020304" pitchFamily="18" charset="0"/>
              </a:rPr>
              <a:t>Les incertitudes entourant la théologie du ministère diaconal sont dues également au fait que, dans l’Église latine, il n’a été restauré en tant que degré propre et permanent de la hiérarchie que depuis le Concile Vatican II.</a:t>
            </a:r>
          </a:p>
          <a:p>
            <a:pPr algn="just"/>
            <a:r>
              <a:rPr lang="fr-FR" sz="3600" b="1" dirty="0">
                <a:solidFill>
                  <a:srgbClr val="EFFF8C"/>
                </a:solidFill>
                <a:effectLst/>
                <a:latin typeface="Times New Roman" panose="02020603050405020304" pitchFamily="18" charset="0"/>
                <a:cs typeface="Times New Roman" panose="02020603050405020304" pitchFamily="18" charset="0"/>
              </a:rPr>
              <a:t>Une réflexion plus approfondie sur ce point éclairera également la question de l’accès des femmes au diaconat.</a:t>
            </a:r>
          </a:p>
          <a:p>
            <a:pPr algn="just">
              <a:spcAft>
                <a:spcPts val="300"/>
              </a:spcAft>
            </a:pPr>
            <a:endParaRPr lang="fr-FR"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0566513"/>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76DF005-80D7-1BB1-FBB3-D97B71D131D1}"/>
              </a:ext>
            </a:extLst>
          </p:cNvPr>
          <p:cNvSpPr txBox="1"/>
          <p:nvPr/>
        </p:nvSpPr>
        <p:spPr>
          <a:xfrm>
            <a:off x="0" y="0"/>
            <a:ext cx="9144000" cy="1792798"/>
          </a:xfrm>
          <a:prstGeom prst="rect">
            <a:avLst/>
          </a:prstGeom>
          <a:noFill/>
        </p:spPr>
        <p:txBody>
          <a:bodyPr wrap="square">
            <a:spAutoFit/>
          </a:bodyPr>
          <a:lstStyle/>
          <a:p>
            <a:pPr algn="ctr">
              <a:spcAft>
                <a:spcPts val="300"/>
              </a:spcAft>
            </a:pPr>
            <a:r>
              <a:rPr lang="fr-FR" sz="3600" dirty="0">
                <a:solidFill>
                  <a:srgbClr val="EFFF8C"/>
                </a:solidFill>
                <a:effectLst/>
                <a:latin typeface="Times New Roman" panose="02020603050405020304" pitchFamily="18" charset="0"/>
                <a:ea typeface="Times New Roman" panose="02020603050405020304" pitchFamily="18" charset="0"/>
              </a:rPr>
              <a:t>On le voit bien, un des sujets les plus clivants</a:t>
            </a:r>
          </a:p>
          <a:p>
            <a:pPr algn="ctr">
              <a:spcAft>
                <a:spcPts val="300"/>
              </a:spcAft>
            </a:pPr>
            <a:r>
              <a:rPr lang="fr-FR" sz="3600" dirty="0">
                <a:solidFill>
                  <a:srgbClr val="EFFF8C"/>
                </a:solidFill>
                <a:effectLst/>
                <a:latin typeface="Times New Roman" panose="02020603050405020304" pitchFamily="18" charset="0"/>
                <a:ea typeface="Times New Roman" panose="02020603050405020304" pitchFamily="18" charset="0"/>
              </a:rPr>
              <a:t>du synode a bien été celui de l'accès des femmes au ministère ordonné du diaconat !</a:t>
            </a:r>
          </a:p>
        </p:txBody>
      </p:sp>
      <p:pic>
        <p:nvPicPr>
          <p:cNvPr id="5" name="Image 4">
            <a:extLst>
              <a:ext uri="{FF2B5EF4-FFF2-40B4-BE49-F238E27FC236}">
                <a16:creationId xmlns:a16="http://schemas.microsoft.com/office/drawing/2014/main" id="{88793A4A-0691-F758-E5AE-32A6D49A91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768532"/>
            <a:ext cx="6840760" cy="5089468"/>
          </a:xfrm>
          <a:prstGeom prst="rect">
            <a:avLst/>
          </a:prstGeom>
        </p:spPr>
      </p:pic>
    </p:spTree>
    <p:extLst>
      <p:ext uri="{BB962C8B-B14F-4D97-AF65-F5344CB8AC3E}">
        <p14:creationId xmlns:p14="http://schemas.microsoft.com/office/powerpoint/2010/main" val="373375857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re 1">
            <a:extLst>
              <a:ext uri="{FF2B5EF4-FFF2-40B4-BE49-F238E27FC236}">
                <a16:creationId xmlns:a16="http://schemas.microsoft.com/office/drawing/2014/main" id="{2793D320-AF4D-8A48-9CF8-44B40C00318B}"/>
              </a:ext>
            </a:extLst>
          </p:cNvPr>
          <p:cNvSpPr>
            <a:spLocks noGrp="1"/>
          </p:cNvSpPr>
          <p:nvPr>
            <p:ph type="ctrTitle"/>
          </p:nvPr>
        </p:nvSpPr>
        <p:spPr>
          <a:xfrm>
            <a:off x="4356100" y="1124744"/>
            <a:ext cx="4787900" cy="4680744"/>
          </a:xfrm>
        </p:spPr>
        <p:txBody>
          <a:bodyPr/>
          <a:lstStyle/>
          <a:p>
            <a:r>
              <a:rPr lang="fr-FR" altLang="fr-FR" b="1" dirty="0">
                <a:solidFill>
                  <a:srgbClr val="FFFF00"/>
                </a:solidFill>
                <a:latin typeface="Times New Roman" panose="02020603050405020304" pitchFamily="18" charset="0"/>
                <a:cs typeface="Times New Roman" panose="02020603050405020304" pitchFamily="18" charset="0"/>
              </a:rPr>
              <a:t>LA PLACE</a:t>
            </a:r>
            <a:br>
              <a:rPr lang="fr-FR" altLang="fr-FR" b="1" dirty="0">
                <a:solidFill>
                  <a:srgbClr val="FFFF00"/>
                </a:solidFill>
                <a:latin typeface="Times New Roman" panose="02020603050405020304" pitchFamily="18" charset="0"/>
                <a:cs typeface="Times New Roman" panose="02020603050405020304" pitchFamily="18" charset="0"/>
              </a:rPr>
            </a:br>
            <a:r>
              <a:rPr lang="fr-FR" altLang="fr-FR" b="1" dirty="0">
                <a:solidFill>
                  <a:srgbClr val="FFFF00"/>
                </a:solidFill>
                <a:latin typeface="Times New Roman" panose="02020603050405020304" pitchFamily="18" charset="0"/>
                <a:cs typeface="Times New Roman" panose="02020603050405020304" pitchFamily="18" charset="0"/>
              </a:rPr>
              <a:t>DES FEMMES</a:t>
            </a:r>
            <a:br>
              <a:rPr lang="fr-FR" altLang="fr-FR" b="1" dirty="0">
                <a:solidFill>
                  <a:srgbClr val="FFFF00"/>
                </a:solidFill>
                <a:latin typeface="Times New Roman" panose="02020603050405020304" pitchFamily="18" charset="0"/>
                <a:cs typeface="Times New Roman" panose="02020603050405020304" pitchFamily="18" charset="0"/>
              </a:rPr>
            </a:br>
            <a:r>
              <a:rPr lang="fr-FR" altLang="fr-FR" b="1" dirty="0">
                <a:solidFill>
                  <a:srgbClr val="FFFF00"/>
                </a:solidFill>
                <a:latin typeface="Times New Roman" panose="02020603050405020304" pitchFamily="18" charset="0"/>
                <a:cs typeface="Times New Roman" panose="02020603050405020304" pitchFamily="18" charset="0"/>
              </a:rPr>
              <a:t>DANS LES PREMIÈRES</a:t>
            </a:r>
            <a:br>
              <a:rPr lang="fr-FR" altLang="fr-FR" dirty="0">
                <a:solidFill>
                  <a:srgbClr val="FFFF00"/>
                </a:solidFill>
                <a:latin typeface="Times New Roman" panose="02020603050405020304" pitchFamily="18" charset="0"/>
                <a:cs typeface="Times New Roman" panose="02020603050405020304" pitchFamily="18" charset="0"/>
              </a:rPr>
            </a:br>
            <a:r>
              <a:rPr lang="fr-FR" altLang="fr-FR" b="1" dirty="0">
                <a:solidFill>
                  <a:srgbClr val="FFFF00"/>
                </a:solidFill>
                <a:latin typeface="Times New Roman" panose="02020603050405020304" pitchFamily="18" charset="0"/>
                <a:cs typeface="Times New Roman" panose="02020603050405020304" pitchFamily="18" charset="0"/>
              </a:rPr>
              <a:t>COMMUNAUTÉS CHRÉTIENNES</a:t>
            </a:r>
            <a:br>
              <a:rPr lang="fr-FR" altLang="fr-FR" dirty="0">
                <a:solidFill>
                  <a:srgbClr val="FFFF00"/>
                </a:solidFill>
                <a:latin typeface="Times New Roman" panose="02020603050405020304" pitchFamily="18" charset="0"/>
                <a:cs typeface="Times New Roman" panose="02020603050405020304" pitchFamily="18" charset="0"/>
              </a:rPr>
            </a:br>
            <a:r>
              <a:rPr lang="fr-FR" altLang="fr-FR" b="1" i="1" dirty="0">
                <a:solidFill>
                  <a:srgbClr val="FFFF00"/>
                </a:solidFill>
                <a:latin typeface="Times New Roman" panose="02020603050405020304" pitchFamily="18" charset="0"/>
                <a:cs typeface="Times New Roman" panose="02020603050405020304" pitchFamily="18" charset="0"/>
              </a:rPr>
              <a:t>(Actes</a:t>
            </a:r>
            <a:br>
              <a:rPr lang="fr-FR" altLang="fr-FR" b="1" i="1" dirty="0">
                <a:solidFill>
                  <a:srgbClr val="FFFF00"/>
                </a:solidFill>
                <a:latin typeface="Times New Roman" panose="02020603050405020304" pitchFamily="18" charset="0"/>
                <a:cs typeface="Times New Roman" panose="02020603050405020304" pitchFamily="18" charset="0"/>
              </a:rPr>
            </a:br>
            <a:r>
              <a:rPr lang="fr-FR" altLang="fr-FR" b="1" i="1" dirty="0">
                <a:solidFill>
                  <a:srgbClr val="FFFF00"/>
                </a:solidFill>
                <a:latin typeface="Times New Roman" panose="02020603050405020304" pitchFamily="18" charset="0"/>
                <a:cs typeface="Times New Roman" panose="02020603050405020304" pitchFamily="18" charset="0"/>
              </a:rPr>
              <a:t>et lettres</a:t>
            </a:r>
            <a:br>
              <a:rPr lang="fr-FR" altLang="fr-FR" b="1" i="1" dirty="0">
                <a:solidFill>
                  <a:srgbClr val="FFFF00"/>
                </a:solidFill>
                <a:latin typeface="Times New Roman" panose="02020603050405020304" pitchFamily="18" charset="0"/>
                <a:cs typeface="Times New Roman" panose="02020603050405020304" pitchFamily="18" charset="0"/>
              </a:rPr>
            </a:br>
            <a:r>
              <a:rPr lang="fr-FR" altLang="fr-FR" b="1" i="1" dirty="0">
                <a:solidFill>
                  <a:srgbClr val="FFFF00"/>
                </a:solidFill>
                <a:latin typeface="Times New Roman" panose="02020603050405020304" pitchFamily="18" charset="0"/>
                <a:cs typeface="Times New Roman" panose="02020603050405020304" pitchFamily="18" charset="0"/>
              </a:rPr>
              <a:t>pauliniennes)</a:t>
            </a:r>
            <a:br>
              <a:rPr lang="fr-FR" altLang="fr-FR" dirty="0">
                <a:solidFill>
                  <a:srgbClr val="FFFF00"/>
                </a:solidFill>
              </a:rPr>
            </a:br>
            <a:endParaRPr lang="fr-FR" altLang="fr-FR" sz="4000" dirty="0">
              <a:solidFill>
                <a:srgbClr val="FFFF00"/>
              </a:solidFill>
              <a:latin typeface="Times New Roman" panose="02020603050405020304" pitchFamily="18" charset="0"/>
              <a:cs typeface="Times New Roman" panose="02020603050405020304" pitchFamily="18" charset="0"/>
            </a:endParaRPr>
          </a:p>
        </p:txBody>
      </p:sp>
      <p:pic>
        <p:nvPicPr>
          <p:cNvPr id="13314" name="Image 3" descr="listesdesmc3a9tiersinterdits.jpg">
            <a:extLst>
              <a:ext uri="{FF2B5EF4-FFF2-40B4-BE49-F238E27FC236}">
                <a16:creationId xmlns:a16="http://schemas.microsoft.com/office/drawing/2014/main" id="{DF7B85F3-2FE8-994F-A750-796B72B6E9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76250"/>
            <a:ext cx="4248150"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re 1">
            <a:extLst>
              <a:ext uri="{FF2B5EF4-FFF2-40B4-BE49-F238E27FC236}">
                <a16:creationId xmlns:a16="http://schemas.microsoft.com/office/drawing/2014/main" id="{56747127-7904-0E46-8DD4-423EDD96CBF4}"/>
              </a:ext>
            </a:extLst>
          </p:cNvPr>
          <p:cNvSpPr>
            <a:spLocks noGrp="1"/>
          </p:cNvSpPr>
          <p:nvPr>
            <p:ph type="ctrTitle"/>
          </p:nvPr>
        </p:nvSpPr>
        <p:spPr>
          <a:xfrm>
            <a:off x="4356100" y="476250"/>
            <a:ext cx="4787900" cy="5329238"/>
          </a:xfrm>
        </p:spPr>
        <p:txBody>
          <a:bodyPr/>
          <a:lstStyle/>
          <a:p>
            <a:r>
              <a:rPr lang="fr-FR" altLang="fr-FR" b="1">
                <a:solidFill>
                  <a:srgbClr val="FFFF00"/>
                </a:solidFill>
                <a:latin typeface="Times New Roman" panose="02020603050405020304" pitchFamily="18" charset="0"/>
                <a:cs typeface="Times New Roman" panose="02020603050405020304" pitchFamily="18" charset="0"/>
              </a:rPr>
              <a:t>INTRODUCTION</a:t>
            </a:r>
            <a:endParaRPr lang="fr-FR" altLang="fr-FR" sz="4000">
              <a:solidFill>
                <a:srgbClr val="FFFF00"/>
              </a:solidFill>
              <a:latin typeface="Times New Roman" panose="02020603050405020304" pitchFamily="18" charset="0"/>
              <a:cs typeface="Times New Roman" panose="02020603050405020304" pitchFamily="18" charset="0"/>
            </a:endParaRPr>
          </a:p>
        </p:txBody>
      </p:sp>
      <p:pic>
        <p:nvPicPr>
          <p:cNvPr id="14338" name="Image 3" descr="listesdesmc3a9tiersinterdits.jpg">
            <a:extLst>
              <a:ext uri="{FF2B5EF4-FFF2-40B4-BE49-F238E27FC236}">
                <a16:creationId xmlns:a16="http://schemas.microsoft.com/office/drawing/2014/main" id="{45BDE045-1FB0-F442-91B1-A68B9CEB60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76250"/>
            <a:ext cx="4248150"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49AF70-5EA9-7946-B9C8-252B4B90C86F}"/>
              </a:ext>
            </a:extLst>
          </p:cNvPr>
          <p:cNvSpPr/>
          <p:nvPr/>
        </p:nvSpPr>
        <p:spPr>
          <a:xfrm>
            <a:off x="539750" y="476250"/>
            <a:ext cx="7416800" cy="5116513"/>
          </a:xfrm>
          <a:prstGeom prst="rect">
            <a:avLst/>
          </a:prstGeom>
        </p:spPr>
        <p:txBody>
          <a:bodyPr>
            <a:spAutoFit/>
          </a:bodyPr>
          <a:lstStyle/>
          <a:p>
            <a:pPr marL="449580" algn="just" eaLnBrk="1" hangingPunct="1">
              <a:spcAft>
                <a:spcPts val="300"/>
              </a:spcAft>
              <a:defRPr/>
            </a:pPr>
            <a:r>
              <a:rPr lang="fr-FR" sz="4400" dirty="0">
                <a:uFill>
                  <a:solidFill>
                    <a:srgbClr val="000000"/>
                  </a:solidFill>
                </a:uFill>
                <a:latin typeface="Times New Roman" panose="02020603050405020304" pitchFamily="18" charset="0"/>
                <a:ea typeface="Times New Roman" panose="02020603050405020304" pitchFamily="18" charset="0"/>
              </a:rPr>
              <a:t>La femme est selon la loi en tout inférieure à l'homme. Elle doit donc être obéissante, non pas pour son humiliation, mais pour être guidée puisque c'est à l'homme que Dieu a donné autorité.</a:t>
            </a:r>
          </a:p>
          <a:p>
            <a:pPr algn="r" eaLnBrk="1" hangingPunct="1">
              <a:defRPr/>
            </a:pPr>
            <a:r>
              <a:rPr lang="fr-FR" sz="1600" dirty="0">
                <a:uFill>
                  <a:solidFill>
                    <a:srgbClr val="000000"/>
                  </a:solidFill>
                </a:uFill>
                <a:latin typeface="Times New Roman" panose="02020603050405020304" pitchFamily="18" charset="0"/>
                <a:ea typeface="Times New Roman" panose="02020603050405020304" pitchFamily="18" charset="0"/>
              </a:rPr>
              <a:t>Flavius-Josèphe, </a:t>
            </a:r>
            <a:r>
              <a:rPr lang="fr-FR" sz="1600" i="1" dirty="0">
                <a:uFill>
                  <a:solidFill>
                    <a:srgbClr val="000000"/>
                  </a:solidFill>
                </a:uFill>
                <a:latin typeface="Times New Roman" panose="02020603050405020304" pitchFamily="18" charset="0"/>
                <a:ea typeface="Times New Roman" panose="02020603050405020304" pitchFamily="18" charset="0"/>
              </a:rPr>
              <a:t>Contre Apion,</a:t>
            </a:r>
            <a:r>
              <a:rPr lang="fr-FR" sz="1600" dirty="0">
                <a:uFill>
                  <a:solidFill>
                    <a:srgbClr val="000000"/>
                  </a:solidFill>
                </a:uFill>
                <a:latin typeface="Times New Roman" panose="02020603050405020304" pitchFamily="18" charset="0"/>
                <a:ea typeface="Times New Roman" panose="02020603050405020304" pitchFamily="18" charset="0"/>
              </a:rPr>
              <a:t> livre II, 201 (mort vers 100).</a:t>
            </a:r>
            <a:endParaRPr lang="fr-FR" sz="2000" dirty="0">
              <a:uFill>
                <a:solidFill>
                  <a:srgbClr val="000000"/>
                </a:solidFill>
              </a:uFill>
              <a:latin typeface="Times New Roman" panose="02020603050405020304" pitchFamily="18" charset="0"/>
              <a:ea typeface="Times New Roman" panose="02020603050405020304" pitchFamily="18" charset="0"/>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CE0ED7-9586-714C-A395-DE5EF06C6068}"/>
              </a:ext>
            </a:extLst>
          </p:cNvPr>
          <p:cNvSpPr/>
          <p:nvPr/>
        </p:nvSpPr>
        <p:spPr>
          <a:xfrm>
            <a:off x="323850" y="188913"/>
            <a:ext cx="8424863" cy="1938337"/>
          </a:xfrm>
          <a:prstGeom prst="rect">
            <a:avLst/>
          </a:prstGeom>
        </p:spPr>
        <p:txBody>
          <a:bodyPr>
            <a:spAutoFit/>
          </a:bodyPr>
          <a:lstStyle/>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Un homme ne doit jamais marcher entre deux femmes par crainte de sorcellerie. (</a:t>
            </a:r>
            <a:r>
              <a:rPr lang="fr-FR" sz="4000" dirty="0" err="1">
                <a:uFill>
                  <a:solidFill>
                    <a:srgbClr val="000000"/>
                  </a:solidFill>
                </a:uFill>
                <a:latin typeface="Times New Roman" panose="02020603050405020304" pitchFamily="18" charset="0"/>
                <a:ea typeface="Times New Roman" panose="02020603050405020304" pitchFamily="18" charset="0"/>
              </a:rPr>
              <a:t>Meguila</a:t>
            </a:r>
            <a:r>
              <a:rPr lang="fr-FR" sz="4000" dirty="0">
                <a:uFill>
                  <a:solidFill>
                    <a:srgbClr val="000000"/>
                  </a:solidFill>
                </a:uFill>
                <a:latin typeface="Times New Roman" panose="02020603050405020304" pitchFamily="18" charset="0"/>
                <a:ea typeface="Times New Roman" panose="02020603050405020304" pitchFamily="18" charset="0"/>
              </a:rPr>
              <a:t> 14)</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7598B2-6102-9941-B410-F313176D9A5B}"/>
              </a:ext>
            </a:extLst>
          </p:cNvPr>
          <p:cNvSpPr/>
          <p:nvPr/>
        </p:nvSpPr>
        <p:spPr>
          <a:xfrm>
            <a:off x="323850" y="188913"/>
            <a:ext cx="8424863" cy="4478337"/>
          </a:xfrm>
          <a:prstGeom prst="rect">
            <a:avLst/>
          </a:prstGeom>
        </p:spPr>
        <p:txBody>
          <a:bodyPr>
            <a:spAutoFit/>
          </a:bodyPr>
          <a:lstStyle/>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Un homme ne doit jamais marcher entre deux femmes par crainte de sorcellerie. (</a:t>
            </a:r>
            <a:r>
              <a:rPr lang="fr-FR" sz="4000" dirty="0" err="1">
                <a:uFill>
                  <a:solidFill>
                    <a:srgbClr val="000000"/>
                  </a:solidFill>
                </a:uFill>
                <a:latin typeface="Times New Roman" panose="02020603050405020304" pitchFamily="18" charset="0"/>
                <a:ea typeface="Times New Roman" panose="02020603050405020304" pitchFamily="18" charset="0"/>
              </a:rPr>
              <a:t>Meguila</a:t>
            </a:r>
            <a:r>
              <a:rPr lang="fr-FR" sz="4000" dirty="0">
                <a:uFill>
                  <a:solidFill>
                    <a:srgbClr val="000000"/>
                  </a:solidFill>
                </a:uFill>
                <a:latin typeface="Times New Roman" panose="02020603050405020304" pitchFamily="18" charset="0"/>
                <a:ea typeface="Times New Roman" panose="02020603050405020304" pitchFamily="18" charset="0"/>
              </a:rPr>
              <a:t> 14)</a:t>
            </a:r>
          </a:p>
          <a:p>
            <a:pPr algn="just" eaLnBrk="1" hangingPunct="1">
              <a:spcAft>
                <a:spcPts val="300"/>
              </a:spcAft>
              <a:defRPr/>
            </a:pPr>
            <a:endParaRPr lang="fr-FR" sz="4000" dirty="0">
              <a:uFill>
                <a:solidFill>
                  <a:srgbClr val="000000"/>
                </a:solidFill>
              </a:uFill>
              <a:latin typeface="Times New Roman" panose="02020603050405020304" pitchFamily="18" charset="0"/>
              <a:ea typeface="Times New Roman" panose="02020603050405020304" pitchFamily="18" charset="0"/>
            </a:endParaRPr>
          </a:p>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Mieux vaut brûler la Torah que de la confier à une femme. (</a:t>
            </a:r>
            <a:r>
              <a:rPr lang="fr-FR" sz="4000" dirty="0" err="1">
                <a:uFill>
                  <a:solidFill>
                    <a:srgbClr val="000000"/>
                  </a:solidFill>
                </a:uFill>
                <a:latin typeface="Times New Roman" panose="02020603050405020304" pitchFamily="18" charset="0"/>
                <a:ea typeface="Times New Roman" panose="02020603050405020304" pitchFamily="18" charset="0"/>
              </a:rPr>
              <a:t>Sota</a:t>
            </a:r>
            <a:r>
              <a:rPr lang="fr-FR" sz="4000" dirty="0">
                <a:uFill>
                  <a:solidFill>
                    <a:srgbClr val="000000"/>
                  </a:solidFill>
                </a:uFill>
                <a:latin typeface="Times New Roman" panose="02020603050405020304" pitchFamily="18" charset="0"/>
                <a:ea typeface="Times New Roman" panose="02020603050405020304" pitchFamily="18" charset="0"/>
              </a:rPr>
              <a:t> 83, Talmud de Jérusalem)</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C2AC07-989D-D545-B476-EF1A9B92CCC5}"/>
              </a:ext>
            </a:extLst>
          </p:cNvPr>
          <p:cNvSpPr/>
          <p:nvPr/>
        </p:nvSpPr>
        <p:spPr>
          <a:xfrm>
            <a:off x="323850" y="188913"/>
            <a:ext cx="8424863" cy="6400800"/>
          </a:xfrm>
          <a:prstGeom prst="rect">
            <a:avLst/>
          </a:prstGeom>
        </p:spPr>
        <p:txBody>
          <a:bodyPr>
            <a:spAutoFit/>
          </a:bodyPr>
          <a:lstStyle/>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Un homme ne doit jamais marcher entre deux femmes par crainte de sorcellerie. (</a:t>
            </a:r>
            <a:r>
              <a:rPr lang="fr-FR" sz="4000" dirty="0" err="1">
                <a:uFill>
                  <a:solidFill>
                    <a:srgbClr val="000000"/>
                  </a:solidFill>
                </a:uFill>
                <a:latin typeface="Times New Roman" panose="02020603050405020304" pitchFamily="18" charset="0"/>
                <a:ea typeface="Times New Roman" panose="02020603050405020304" pitchFamily="18" charset="0"/>
              </a:rPr>
              <a:t>Meguila</a:t>
            </a:r>
            <a:r>
              <a:rPr lang="fr-FR" sz="4000" dirty="0">
                <a:uFill>
                  <a:solidFill>
                    <a:srgbClr val="000000"/>
                  </a:solidFill>
                </a:uFill>
                <a:latin typeface="Times New Roman" panose="02020603050405020304" pitchFamily="18" charset="0"/>
                <a:ea typeface="Times New Roman" panose="02020603050405020304" pitchFamily="18" charset="0"/>
              </a:rPr>
              <a:t> 14)</a:t>
            </a:r>
          </a:p>
          <a:p>
            <a:pPr algn="just" eaLnBrk="1" hangingPunct="1">
              <a:spcAft>
                <a:spcPts val="300"/>
              </a:spcAft>
              <a:defRPr/>
            </a:pPr>
            <a:endParaRPr lang="fr-FR" sz="4000" dirty="0">
              <a:uFill>
                <a:solidFill>
                  <a:srgbClr val="000000"/>
                </a:solidFill>
              </a:uFill>
              <a:latin typeface="Times New Roman" panose="02020603050405020304" pitchFamily="18" charset="0"/>
              <a:ea typeface="Times New Roman" panose="02020603050405020304" pitchFamily="18" charset="0"/>
            </a:endParaRPr>
          </a:p>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Mieux vaut brûler la Torah que de la confier à une femme. (</a:t>
            </a:r>
            <a:r>
              <a:rPr lang="fr-FR" sz="4000" dirty="0" err="1">
                <a:uFill>
                  <a:solidFill>
                    <a:srgbClr val="000000"/>
                  </a:solidFill>
                </a:uFill>
                <a:latin typeface="Times New Roman" panose="02020603050405020304" pitchFamily="18" charset="0"/>
                <a:ea typeface="Times New Roman" panose="02020603050405020304" pitchFamily="18" charset="0"/>
              </a:rPr>
              <a:t>Sota</a:t>
            </a:r>
            <a:r>
              <a:rPr lang="fr-FR" sz="4000" dirty="0">
                <a:uFill>
                  <a:solidFill>
                    <a:srgbClr val="000000"/>
                  </a:solidFill>
                </a:uFill>
                <a:latin typeface="Times New Roman" panose="02020603050405020304" pitchFamily="18" charset="0"/>
                <a:ea typeface="Times New Roman" panose="02020603050405020304" pitchFamily="18" charset="0"/>
              </a:rPr>
              <a:t> 83, Talmud de Jérusalem)</a:t>
            </a:r>
          </a:p>
          <a:p>
            <a:pPr algn="just" eaLnBrk="1" hangingPunct="1">
              <a:spcAft>
                <a:spcPts val="300"/>
              </a:spcAft>
              <a:defRPr/>
            </a:pPr>
            <a:endParaRPr lang="fr-FR" sz="4000" dirty="0">
              <a:uFill>
                <a:solidFill>
                  <a:srgbClr val="000000"/>
                </a:solidFill>
              </a:uFill>
              <a:latin typeface="Times New Roman" panose="02020603050405020304" pitchFamily="18" charset="0"/>
              <a:ea typeface="Times New Roman" panose="02020603050405020304" pitchFamily="18" charset="0"/>
            </a:endParaRPr>
          </a:p>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L’esprit des femmes est léger. (Shabbat 33)</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8E755D-806C-F44B-B2D8-97574A5C7151}"/>
              </a:ext>
            </a:extLst>
          </p:cNvPr>
          <p:cNvSpPr/>
          <p:nvPr/>
        </p:nvSpPr>
        <p:spPr>
          <a:xfrm>
            <a:off x="395288" y="260350"/>
            <a:ext cx="8424862" cy="2424113"/>
          </a:xfrm>
          <a:prstGeom prst="rect">
            <a:avLst/>
          </a:prstGeom>
        </p:spPr>
        <p:txBody>
          <a:bodyPr>
            <a:spAutoFit/>
          </a:bodyPr>
          <a:lstStyle/>
          <a:p>
            <a:pPr algn="just" eaLnBrk="1" hangingPunct="1">
              <a:spcAft>
                <a:spcPts val="300"/>
              </a:spcAft>
              <a:defRPr/>
            </a:pPr>
            <a:r>
              <a:rPr lang="fr-FR" sz="3600" dirty="0">
                <a:uFill>
                  <a:solidFill>
                    <a:srgbClr val="000000"/>
                  </a:solidFill>
                </a:uFill>
                <a:latin typeface="Times New Roman" panose="02020603050405020304" pitchFamily="18" charset="0"/>
                <a:ea typeface="Times New Roman" panose="02020603050405020304" pitchFamily="18" charset="0"/>
              </a:rPr>
              <a:t>Notre parcours :</a:t>
            </a:r>
          </a:p>
          <a:p>
            <a:pPr marL="571500" indent="-571500" algn="just" eaLnBrk="1" hangingPunct="1">
              <a:spcAft>
                <a:spcPts val="300"/>
              </a:spcAft>
              <a:buFontTx/>
              <a:buChar char="-"/>
              <a:defRPr/>
            </a:pPr>
            <a:r>
              <a:rPr lang="fr-FR" sz="3600" dirty="0">
                <a:uFill>
                  <a:solidFill>
                    <a:srgbClr val="000000"/>
                  </a:solidFill>
                </a:uFill>
                <a:latin typeface="Times New Roman" panose="02020603050405020304" pitchFamily="18" charset="0"/>
                <a:ea typeface="Times New Roman" panose="02020603050405020304" pitchFamily="18" charset="0"/>
              </a:rPr>
              <a:t>le livre des Actes</a:t>
            </a:r>
          </a:p>
          <a:p>
            <a:pPr marL="571500" indent="-571500" algn="just" eaLnBrk="1" hangingPunct="1">
              <a:spcAft>
                <a:spcPts val="300"/>
              </a:spcAft>
              <a:buFontTx/>
              <a:buChar char="-"/>
              <a:defRPr/>
            </a:pPr>
            <a:r>
              <a:rPr lang="fr-FR" sz="3600" dirty="0">
                <a:uFill>
                  <a:solidFill>
                    <a:srgbClr val="000000"/>
                  </a:solidFill>
                </a:uFill>
                <a:latin typeface="Times New Roman" panose="02020603050405020304" pitchFamily="18" charset="0"/>
                <a:ea typeface="Times New Roman" panose="02020603050405020304" pitchFamily="18" charset="0"/>
              </a:rPr>
              <a:t>les lettres authentiques de Paul</a:t>
            </a:r>
          </a:p>
          <a:p>
            <a:pPr marL="571500" indent="-571500" algn="just" eaLnBrk="1" hangingPunct="1">
              <a:spcAft>
                <a:spcPts val="300"/>
              </a:spcAft>
              <a:buFontTx/>
              <a:buChar char="-"/>
              <a:defRPr/>
            </a:pPr>
            <a:r>
              <a:rPr lang="fr-FR" sz="3600" dirty="0">
                <a:uFill>
                  <a:solidFill>
                    <a:srgbClr val="000000"/>
                  </a:solidFill>
                </a:uFill>
                <a:latin typeface="Times New Roman" panose="02020603050405020304" pitchFamily="18" charset="0"/>
                <a:ea typeface="Times New Roman" panose="02020603050405020304" pitchFamily="18" charset="0"/>
              </a:rPr>
              <a:t>la tradition paulinienne</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98E46F-4E4F-9A4C-8DBD-228C3D53D3CE}"/>
              </a:ext>
            </a:extLst>
          </p:cNvPr>
          <p:cNvSpPr/>
          <p:nvPr/>
        </p:nvSpPr>
        <p:spPr>
          <a:xfrm>
            <a:off x="395288" y="260350"/>
            <a:ext cx="8424862" cy="5516563"/>
          </a:xfrm>
          <a:prstGeom prst="rect">
            <a:avLst/>
          </a:prstGeom>
        </p:spPr>
        <p:txBody>
          <a:bodyPr>
            <a:spAutoFit/>
          </a:bodyPr>
          <a:lstStyle/>
          <a:p>
            <a:pPr algn="just" eaLnBrk="1" hangingPunct="1">
              <a:spcAft>
                <a:spcPts val="300"/>
              </a:spcAft>
              <a:defRPr/>
            </a:pPr>
            <a:r>
              <a:rPr lang="fr-FR" sz="3600" dirty="0">
                <a:uFill>
                  <a:solidFill>
                    <a:srgbClr val="000000"/>
                  </a:solidFill>
                </a:uFill>
                <a:latin typeface="Times New Roman" panose="02020603050405020304" pitchFamily="18" charset="0"/>
                <a:ea typeface="Times New Roman" panose="02020603050405020304" pitchFamily="18" charset="0"/>
              </a:rPr>
              <a:t>Notre parcours :</a:t>
            </a:r>
          </a:p>
          <a:p>
            <a:pPr marL="571500" indent="-571500" algn="just" eaLnBrk="1" hangingPunct="1">
              <a:spcAft>
                <a:spcPts val="300"/>
              </a:spcAft>
              <a:buFontTx/>
              <a:buChar char="-"/>
              <a:defRPr/>
            </a:pPr>
            <a:r>
              <a:rPr lang="fr-FR" sz="3600" dirty="0">
                <a:uFill>
                  <a:solidFill>
                    <a:srgbClr val="000000"/>
                  </a:solidFill>
                </a:uFill>
                <a:latin typeface="Times New Roman" panose="02020603050405020304" pitchFamily="18" charset="0"/>
                <a:ea typeface="Times New Roman" panose="02020603050405020304" pitchFamily="18" charset="0"/>
              </a:rPr>
              <a:t>le livre des Actes</a:t>
            </a:r>
          </a:p>
          <a:p>
            <a:pPr marL="571500" indent="-571500" algn="just" eaLnBrk="1" hangingPunct="1">
              <a:spcAft>
                <a:spcPts val="300"/>
              </a:spcAft>
              <a:buFontTx/>
              <a:buChar char="-"/>
              <a:defRPr/>
            </a:pPr>
            <a:r>
              <a:rPr lang="fr-FR" sz="3600" dirty="0">
                <a:uFill>
                  <a:solidFill>
                    <a:srgbClr val="000000"/>
                  </a:solidFill>
                </a:uFill>
                <a:latin typeface="Times New Roman" panose="02020603050405020304" pitchFamily="18" charset="0"/>
                <a:ea typeface="Times New Roman" panose="02020603050405020304" pitchFamily="18" charset="0"/>
              </a:rPr>
              <a:t>les lettres authentiques de Paul</a:t>
            </a:r>
          </a:p>
          <a:p>
            <a:pPr marL="571500" indent="-571500" algn="just" eaLnBrk="1" hangingPunct="1">
              <a:spcAft>
                <a:spcPts val="300"/>
              </a:spcAft>
              <a:buFontTx/>
              <a:buChar char="-"/>
              <a:defRPr/>
            </a:pPr>
            <a:r>
              <a:rPr lang="fr-FR" sz="3600" dirty="0">
                <a:uFill>
                  <a:solidFill>
                    <a:srgbClr val="000000"/>
                  </a:solidFill>
                </a:uFill>
                <a:latin typeface="Times New Roman" panose="02020603050405020304" pitchFamily="18" charset="0"/>
                <a:ea typeface="Times New Roman" panose="02020603050405020304" pitchFamily="18" charset="0"/>
              </a:rPr>
              <a:t>la tradition paulinienne</a:t>
            </a:r>
          </a:p>
          <a:p>
            <a:pPr algn="just" eaLnBrk="1" hangingPunct="1">
              <a:spcAft>
                <a:spcPts val="300"/>
              </a:spcAft>
              <a:defRPr/>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eaLnBrk="1" hangingPunct="1">
              <a:spcAft>
                <a:spcPts val="300"/>
              </a:spcAft>
              <a:defRPr/>
            </a:pPr>
            <a:r>
              <a:rPr lang="fr-FR" sz="4000" dirty="0">
                <a:uFill>
                  <a:solidFill>
                    <a:srgbClr val="000000"/>
                  </a:solidFill>
                </a:uFill>
                <a:latin typeface="Times New Roman" panose="02020603050405020304" pitchFamily="18" charset="0"/>
                <a:ea typeface="Times New Roman" panose="02020603050405020304" pitchFamily="18" charset="0"/>
              </a:rPr>
              <a:t>"</a:t>
            </a:r>
            <a:r>
              <a:rPr lang="fr-FR" sz="4000" i="1" dirty="0">
                <a:uFill>
                  <a:solidFill>
                    <a:srgbClr val="000000"/>
                  </a:solidFill>
                </a:uFill>
                <a:latin typeface="Times New Roman" panose="02020603050405020304" pitchFamily="18" charset="0"/>
                <a:ea typeface="Times New Roman" panose="02020603050405020304" pitchFamily="18" charset="0"/>
              </a:rPr>
              <a:t>Jésus est là, et tous les vieux ordres sautent. Mais après Jésus, vint l’Église, et les vieux ordres furent remis en place !"</a:t>
            </a:r>
            <a:endParaRPr lang="fr-FR" sz="4000" dirty="0">
              <a:uFill>
                <a:solidFill>
                  <a:srgbClr val="000000"/>
                </a:solidFill>
              </a:uFill>
              <a:latin typeface="Times New Roman" panose="02020603050405020304" pitchFamily="18" charset="0"/>
              <a:ea typeface="Times New Roman" panose="02020603050405020304" pitchFamily="18" charset="0"/>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72FA82B-47F6-6228-D97B-1DBBD30D4E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612" y="1569660"/>
            <a:ext cx="7108064" cy="5288340"/>
          </a:xfrm>
          <a:prstGeom prst="rect">
            <a:avLst/>
          </a:prstGeom>
        </p:spPr>
      </p:pic>
      <p:sp>
        <p:nvSpPr>
          <p:cNvPr id="4" name="ZoneTexte 3">
            <a:extLst>
              <a:ext uri="{FF2B5EF4-FFF2-40B4-BE49-F238E27FC236}">
                <a16:creationId xmlns:a16="http://schemas.microsoft.com/office/drawing/2014/main" id="{06953D5A-0AE2-B982-C902-DF62105BBF81}"/>
              </a:ext>
            </a:extLst>
          </p:cNvPr>
          <p:cNvSpPr txBox="1"/>
          <p:nvPr/>
        </p:nvSpPr>
        <p:spPr>
          <a:xfrm>
            <a:off x="0" y="0"/>
            <a:ext cx="9144000" cy="1569660"/>
          </a:xfrm>
          <a:prstGeom prst="rect">
            <a:avLst/>
          </a:prstGeom>
          <a:noFill/>
        </p:spPr>
        <p:txBody>
          <a:bodyPr wrap="square">
            <a:spAutoFit/>
          </a:bodyPr>
          <a:lstStyle/>
          <a:p>
            <a:pPr algn="ctr">
              <a:spcBef>
                <a:spcPts val="0"/>
              </a:spcBef>
              <a:spcAft>
                <a:spcPts val="0"/>
              </a:spcAft>
            </a:pPr>
            <a:r>
              <a:rPr lang="fr-FR" sz="4800" b="1" kern="1400" cap="all" dirty="0">
                <a:solidFill>
                  <a:srgbClr val="FFFF00"/>
                </a:solidFill>
                <a:effectLst/>
                <a:uFill>
                  <a:solidFill>
                    <a:srgbClr val="000000"/>
                  </a:solidFill>
                </a:uFill>
                <a:latin typeface="Times New Roman" panose="02020603050405020304" pitchFamily="18" charset="0"/>
                <a:ea typeface="Times New Roman" panose="02020603050405020304" pitchFamily="18" charset="0"/>
              </a:rPr>
              <a:t>1 LA NOUVEAUTÉ RADICALE</a:t>
            </a:r>
          </a:p>
          <a:p>
            <a:pPr algn="ctr">
              <a:spcBef>
                <a:spcPts val="0"/>
              </a:spcBef>
              <a:spcAft>
                <a:spcPts val="0"/>
              </a:spcAft>
            </a:pPr>
            <a:r>
              <a:rPr lang="fr-FR" sz="4800" b="1" kern="1400" cap="all" dirty="0">
                <a:solidFill>
                  <a:srgbClr val="FFFF00"/>
                </a:solidFill>
                <a:effectLst/>
                <a:uFill>
                  <a:solidFill>
                    <a:srgbClr val="000000"/>
                  </a:solidFill>
                </a:uFill>
                <a:latin typeface="Times New Roman" panose="02020603050405020304" pitchFamily="18" charset="0"/>
                <a:ea typeface="Times New Roman" panose="02020603050405020304" pitchFamily="18" charset="0"/>
              </a:rPr>
              <a:t>APPORTÉE PAR JÉSUS</a:t>
            </a:r>
          </a:p>
        </p:txBody>
      </p:sp>
    </p:spTree>
    <p:extLst>
      <p:ext uri="{BB962C8B-B14F-4D97-AF65-F5344CB8AC3E}">
        <p14:creationId xmlns:p14="http://schemas.microsoft.com/office/powerpoint/2010/main" val="9950908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081C7F3-AF63-9916-3CC8-8621D3C87BAD}"/>
              </a:ext>
            </a:extLst>
          </p:cNvPr>
          <p:cNvSpPr txBox="1"/>
          <p:nvPr/>
        </p:nvSpPr>
        <p:spPr>
          <a:xfrm>
            <a:off x="0" y="260648"/>
            <a:ext cx="8820472" cy="2669962"/>
          </a:xfrm>
          <a:prstGeom prst="rect">
            <a:avLst/>
          </a:prstGeom>
          <a:noFill/>
        </p:spPr>
        <p:txBody>
          <a:bodyPr wrap="square">
            <a:spAutoFit/>
          </a:bodyPr>
          <a:lstStyle/>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Bénis-sois-tu Seigneur de m'avoir fait</a:t>
            </a:r>
          </a:p>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Juif et non païen,</a:t>
            </a:r>
          </a:p>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homme libre et non esclave,</a:t>
            </a:r>
          </a:p>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homme et non femme.</a:t>
            </a:r>
          </a:p>
        </p:txBody>
      </p:sp>
    </p:spTree>
    <p:extLst>
      <p:ext uri="{BB962C8B-B14F-4D97-AF65-F5344CB8AC3E}">
        <p14:creationId xmlns:p14="http://schemas.microsoft.com/office/powerpoint/2010/main" val="384436838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081C7F3-AF63-9916-3CC8-8621D3C87BAD}"/>
              </a:ext>
            </a:extLst>
          </p:cNvPr>
          <p:cNvSpPr txBox="1"/>
          <p:nvPr/>
        </p:nvSpPr>
        <p:spPr>
          <a:xfrm>
            <a:off x="0" y="260648"/>
            <a:ext cx="8820472" cy="4704045"/>
          </a:xfrm>
          <a:prstGeom prst="rect">
            <a:avLst/>
          </a:prstGeom>
          <a:noFill/>
        </p:spPr>
        <p:txBody>
          <a:bodyPr wrap="square">
            <a:spAutoFit/>
          </a:bodyPr>
          <a:lstStyle/>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Bénis-sois-tu Seigneur de m'avoir fait</a:t>
            </a:r>
          </a:p>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Juif et non païen,</a:t>
            </a:r>
          </a:p>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homme libre et non esclave,</a:t>
            </a:r>
          </a:p>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homme et non femme.</a:t>
            </a:r>
          </a:p>
          <a:p>
            <a:pPr marL="540385" algn="just">
              <a:spcAft>
                <a:spcPts val="600"/>
              </a:spcAft>
            </a:pPr>
            <a:endParaRPr lang="fr-FR" sz="4000" dirty="0">
              <a:effectLst/>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r>
              <a:rPr lang="fr-FR" sz="4000" dirty="0">
                <a:effectLst/>
                <a:uFill>
                  <a:solidFill>
                    <a:srgbClr val="000000"/>
                  </a:solidFill>
                </a:uFill>
                <a:latin typeface="Times New Roman" panose="02020603050405020304" pitchFamily="18" charset="0"/>
                <a:ea typeface="Times New Roman" panose="02020603050405020304" pitchFamily="18" charset="0"/>
              </a:rPr>
              <a:t>Béni soit le Seigneur qui librement</a:t>
            </a:r>
          </a:p>
          <a:p>
            <a:pPr marL="540385" algn="just">
              <a:spcAft>
                <a:spcPts val="600"/>
              </a:spcAft>
            </a:pPr>
            <a:r>
              <a:rPr lang="fr-FR" sz="4000" dirty="0">
                <a:effectLst/>
                <a:uFill>
                  <a:solidFill>
                    <a:srgbClr val="000000"/>
                  </a:solidFill>
                </a:uFill>
                <a:latin typeface="Times New Roman" panose="02020603050405020304" pitchFamily="18" charset="0"/>
                <a:ea typeface="Times New Roman" panose="02020603050405020304" pitchFamily="18" charset="0"/>
              </a:rPr>
              <a:t>m'a voulue et créée telle que je suis.</a:t>
            </a:r>
          </a:p>
        </p:txBody>
      </p:sp>
    </p:spTree>
    <p:extLst>
      <p:ext uri="{BB962C8B-B14F-4D97-AF65-F5344CB8AC3E}">
        <p14:creationId xmlns:p14="http://schemas.microsoft.com/office/powerpoint/2010/main" val="24339902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770F9E9-78FC-B255-B1FF-8545EADF6AB2}"/>
              </a:ext>
            </a:extLst>
          </p:cNvPr>
          <p:cNvSpPr txBox="1"/>
          <p:nvPr/>
        </p:nvSpPr>
        <p:spPr>
          <a:xfrm>
            <a:off x="395536" y="476672"/>
            <a:ext cx="8208912" cy="1569660"/>
          </a:xfrm>
          <a:prstGeom prst="rect">
            <a:avLst/>
          </a:prstGeom>
          <a:noFill/>
        </p:spPr>
        <p:txBody>
          <a:bodyPr wrap="square">
            <a:spAutoFit/>
          </a:bodyPr>
          <a:lstStyle/>
          <a:p>
            <a:pPr algn="just">
              <a:spcAft>
                <a:spcPts val="0"/>
              </a:spcAft>
            </a:pPr>
            <a:r>
              <a:rPr lang="fr-FR" sz="32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La femme Samaritaine :</a:t>
            </a:r>
          </a:p>
          <a:p>
            <a:pPr algn="just">
              <a:spcAft>
                <a:spcPts val="0"/>
              </a:spcAft>
            </a:pPr>
            <a:endParaRPr lang="fr-FR" sz="32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63828977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770F9E9-78FC-B255-B1FF-8545EADF6AB2}"/>
              </a:ext>
            </a:extLst>
          </p:cNvPr>
          <p:cNvSpPr txBox="1"/>
          <p:nvPr/>
        </p:nvSpPr>
        <p:spPr>
          <a:xfrm>
            <a:off x="395536" y="476672"/>
            <a:ext cx="8208912" cy="4031873"/>
          </a:xfrm>
          <a:prstGeom prst="rect">
            <a:avLst/>
          </a:prstGeom>
          <a:noFill/>
        </p:spPr>
        <p:txBody>
          <a:bodyPr wrap="square">
            <a:spAutoFit/>
          </a:bodyPr>
          <a:lstStyle/>
          <a:p>
            <a:pPr algn="just">
              <a:spcAft>
                <a:spcPts val="0"/>
              </a:spcAft>
            </a:pPr>
            <a:r>
              <a:rPr lang="fr-FR" sz="32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La femme Samaritaine :</a:t>
            </a:r>
          </a:p>
          <a:p>
            <a:pPr algn="just">
              <a:spcAft>
                <a:spcPts val="0"/>
              </a:spcAft>
            </a:pPr>
            <a:endParaRPr lang="fr-FR" sz="32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FFECAC"/>
                </a:solidFill>
                <a:effectLst/>
                <a:uFill>
                  <a:solidFill>
                    <a:srgbClr val="000000"/>
                  </a:solidFill>
                </a:uFill>
                <a:latin typeface="Times New Roman" panose="02020603050405020304" pitchFamily="18" charset="0"/>
                <a:ea typeface="Times New Roman" panose="02020603050405020304" pitchFamily="18" charset="0"/>
              </a:rPr>
              <a:t>Disciple et missionnaire,</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a:effectLst/>
                <a:uFill>
                  <a:solidFill>
                    <a:srgbClr val="000000"/>
                  </a:solidFill>
                </a:uFill>
                <a:latin typeface="Times New Roman" panose="02020603050405020304" pitchFamily="18" charset="0"/>
                <a:ea typeface="Times New Roman" panose="02020603050405020304" pitchFamily="18" charset="0"/>
              </a:rPr>
              <a:t>la qualité de son témoignage</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a:effectLst/>
                <a:uFill>
                  <a:solidFill>
                    <a:srgbClr val="000000"/>
                  </a:solidFill>
                </a:uFill>
                <a:latin typeface="Times New Roman" panose="02020603050405020304" pitchFamily="18" charset="0"/>
                <a:ea typeface="Times New Roman" panose="02020603050405020304" pitchFamily="18" charset="0"/>
              </a:rPr>
              <a:t>rend son action évangélisatrice</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a:effectLst/>
                <a:uFill>
                  <a:solidFill>
                    <a:srgbClr val="000000"/>
                  </a:solidFill>
                </a:uFill>
                <a:latin typeface="Times New Roman" panose="02020603050405020304" pitchFamily="18" charset="0"/>
                <a:ea typeface="Times New Roman" panose="02020603050405020304" pitchFamily="18" charset="0"/>
              </a:rPr>
              <a:t>très fructueuse,</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a:effectLst/>
                <a:uFill>
                  <a:solidFill>
                    <a:srgbClr val="000000"/>
                  </a:solidFill>
                </a:uFill>
                <a:latin typeface="Times New Roman" panose="02020603050405020304" pitchFamily="18" charset="0"/>
                <a:ea typeface="Times New Roman" panose="02020603050405020304" pitchFamily="18" charset="0"/>
              </a:rPr>
              <a:t>à la différence des disciples</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a:effectLst/>
                <a:uFill>
                  <a:solidFill>
                    <a:srgbClr val="000000"/>
                  </a:solidFill>
                </a:uFill>
                <a:latin typeface="Times New Roman" panose="02020603050405020304" pitchFamily="18" charset="0"/>
                <a:ea typeface="Times New Roman" panose="02020603050405020304" pitchFamily="18" charset="0"/>
              </a:rPr>
              <a:t>qui apparaissent dévalorisés.</a:t>
            </a:r>
          </a:p>
        </p:txBody>
      </p:sp>
    </p:spTree>
    <p:extLst>
      <p:ext uri="{BB962C8B-B14F-4D97-AF65-F5344CB8AC3E}">
        <p14:creationId xmlns:p14="http://schemas.microsoft.com/office/powerpoint/2010/main" val="117098108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770F9E9-78FC-B255-B1FF-8545EADF6AB2}"/>
              </a:ext>
            </a:extLst>
          </p:cNvPr>
          <p:cNvSpPr txBox="1"/>
          <p:nvPr/>
        </p:nvSpPr>
        <p:spPr>
          <a:xfrm>
            <a:off x="0" y="116632"/>
            <a:ext cx="8892480" cy="6329938"/>
          </a:xfrm>
          <a:prstGeom prst="rect">
            <a:avLst/>
          </a:prstGeom>
          <a:noFill/>
        </p:spPr>
        <p:txBody>
          <a:bodyPr wrap="square">
            <a:spAutoFit/>
          </a:bodyPr>
          <a:lstStyle/>
          <a:p>
            <a:pPr marL="540385" algn="just">
              <a:spcAft>
                <a:spcPts val="0"/>
              </a:spcAft>
            </a:pPr>
            <a:endParaRPr lang="fr-FR" sz="3200" baseline="30000" dirty="0">
              <a:effectLst/>
              <a:uFill>
                <a:solidFill>
                  <a:srgbClr val="000000"/>
                </a:solidFill>
              </a:uFill>
              <a:latin typeface="Times New Roman" panose="02020603050405020304" pitchFamily="18" charset="0"/>
              <a:ea typeface="Times New Roman" panose="02020603050405020304" pitchFamily="18" charset="0"/>
            </a:endParaRPr>
          </a:p>
          <a:p>
            <a:pPr marL="540385" algn="just">
              <a:spcAft>
                <a:spcPts val="0"/>
              </a:spcAft>
            </a:pPr>
            <a:r>
              <a:rPr lang="fr-FR" sz="3200" baseline="30000" dirty="0">
                <a:effectLst/>
                <a:uFill>
                  <a:solidFill>
                    <a:srgbClr val="000000"/>
                  </a:solidFill>
                </a:uFill>
                <a:latin typeface="Times New Roman" panose="02020603050405020304" pitchFamily="18" charset="0"/>
                <a:ea typeface="Times New Roman" panose="02020603050405020304" pitchFamily="18" charset="0"/>
              </a:rPr>
              <a:t>28</a:t>
            </a:r>
            <a:r>
              <a:rPr lang="fr-FR" sz="3200" dirty="0">
                <a:effectLst/>
                <a:uFill>
                  <a:solidFill>
                    <a:srgbClr val="000000"/>
                  </a:solidFill>
                </a:uFill>
                <a:latin typeface="Times New Roman" panose="02020603050405020304" pitchFamily="18" charset="0"/>
                <a:ea typeface="Times New Roman" panose="02020603050405020304" pitchFamily="18" charset="0"/>
              </a:rPr>
              <a:t>Donc la femme laissa sa jarre</a:t>
            </a:r>
          </a:p>
          <a:p>
            <a:pPr marL="540385"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et s'éloigna vers la ville et elle dit aux hommes :</a:t>
            </a:r>
          </a:p>
          <a:p>
            <a:pPr marL="540385"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		</a:t>
            </a:r>
            <a:r>
              <a:rPr lang="fr-FR" sz="3200" baseline="30000" dirty="0">
                <a:effectLst/>
                <a:uFill>
                  <a:solidFill>
                    <a:srgbClr val="000000"/>
                  </a:solidFill>
                </a:uFill>
                <a:latin typeface="Times New Roman" panose="02020603050405020304" pitchFamily="18" charset="0"/>
                <a:ea typeface="Times New Roman" panose="02020603050405020304" pitchFamily="18" charset="0"/>
              </a:rPr>
              <a:t>29</a:t>
            </a:r>
            <a:r>
              <a:rPr lang="fr-FR" sz="3200" dirty="0">
                <a:effectLst/>
                <a:uFill>
                  <a:solidFill>
                    <a:srgbClr val="000000"/>
                  </a:solidFill>
                </a:uFill>
                <a:latin typeface="Times New Roman" panose="02020603050405020304" pitchFamily="18" charset="0"/>
                <a:ea typeface="Times New Roman" panose="02020603050405020304" pitchFamily="18" charset="0"/>
              </a:rPr>
              <a:t>Venez donc voir un homme</a:t>
            </a:r>
          </a:p>
          <a:p>
            <a:pPr marL="54038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a:effectLst/>
                <a:uFill>
                  <a:solidFill>
                    <a:srgbClr val="000000"/>
                  </a:solidFill>
                </a:uFill>
                <a:latin typeface="Times New Roman" panose="02020603050405020304" pitchFamily="18" charset="0"/>
                <a:ea typeface="Times New Roman" panose="02020603050405020304" pitchFamily="18" charset="0"/>
              </a:rPr>
              <a:t>qui m'a dit tout ce que j'avais fait.</a:t>
            </a:r>
          </a:p>
          <a:p>
            <a:pPr marL="540385"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		N'est-ce pas lui le Christ ?</a:t>
            </a:r>
          </a:p>
          <a:p>
            <a:pPr marL="540385" algn="just">
              <a:spcAft>
                <a:spcPts val="0"/>
              </a:spcAft>
            </a:pPr>
            <a:r>
              <a:rPr lang="fr-FR" sz="3200" baseline="30000" dirty="0">
                <a:effectLst/>
                <a:uFill>
                  <a:solidFill>
                    <a:srgbClr val="000000"/>
                  </a:solidFill>
                </a:uFill>
                <a:latin typeface="Times New Roman" panose="02020603050405020304" pitchFamily="18" charset="0"/>
                <a:ea typeface="Times New Roman" panose="02020603050405020304" pitchFamily="18" charset="0"/>
              </a:rPr>
              <a:t>30</a:t>
            </a:r>
            <a:r>
              <a:rPr lang="fr-FR" sz="3200" dirty="0">
                <a:effectLst/>
                <a:uFill>
                  <a:solidFill>
                    <a:srgbClr val="000000"/>
                  </a:solidFill>
                </a:uFill>
                <a:latin typeface="Times New Roman" panose="02020603050405020304" pitchFamily="18" charset="0"/>
                <a:ea typeface="Times New Roman" panose="02020603050405020304" pitchFamily="18" charset="0"/>
              </a:rPr>
              <a:t>Ils sortirent de la ville</a:t>
            </a:r>
          </a:p>
          <a:p>
            <a:pPr marL="540385"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et ils venaient auprès de lui. (…)</a:t>
            </a:r>
          </a:p>
          <a:p>
            <a:pPr marL="540385" algn="just">
              <a:spcAft>
                <a:spcPts val="0"/>
              </a:spcAft>
            </a:pPr>
            <a:r>
              <a:rPr lang="fr-FR" sz="3200" b="1" baseline="30000"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39</a:t>
            </a:r>
            <a:r>
              <a:rPr lang="fr-FR" sz="32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Beaucoup de Samaritains de cette ville</a:t>
            </a:r>
          </a:p>
          <a:p>
            <a:pPr marL="540385" algn="just">
              <a:spcAft>
                <a:spcPts val="0"/>
              </a:spcAft>
            </a:pPr>
            <a:r>
              <a:rPr lang="fr-FR" sz="32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crurent en lui</a:t>
            </a:r>
          </a:p>
          <a:p>
            <a:pPr marL="540385" algn="just">
              <a:spcAft>
                <a:spcPts val="0"/>
              </a:spcAft>
            </a:pPr>
            <a:r>
              <a:rPr lang="fr-FR" sz="32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à cause de la parole de la femme témoignant :</a:t>
            </a:r>
          </a:p>
          <a:p>
            <a:pPr marL="540385"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		Il m'a dit tout ce que j'ai fait.</a:t>
            </a:r>
          </a:p>
          <a:p>
            <a:pPr marL="540385" algn="just">
              <a:spcAft>
                <a:spcPts val="0"/>
              </a:spcAft>
            </a:pPr>
            <a:r>
              <a:rPr lang="fr-FR" sz="3200" dirty="0">
                <a:effectLst/>
                <a:uFill>
                  <a:solidFill>
                    <a:srgbClr val="000000"/>
                  </a:solidFill>
                </a:uFill>
                <a:latin typeface="Times New Roman" panose="02020603050405020304" pitchFamily="18" charset="0"/>
                <a:ea typeface="Times New Roman" panose="02020603050405020304" pitchFamily="18" charset="0"/>
              </a:rPr>
              <a:t>(</a:t>
            </a:r>
            <a:r>
              <a:rPr lang="fr-FR" sz="3200" dirty="0" err="1">
                <a:effectLst/>
                <a:uFill>
                  <a:solidFill>
                    <a:srgbClr val="000000"/>
                  </a:solidFill>
                </a:uFill>
                <a:latin typeface="Times New Roman" panose="02020603050405020304" pitchFamily="18" charset="0"/>
                <a:ea typeface="Times New Roman" panose="02020603050405020304" pitchFamily="18" charset="0"/>
              </a:rPr>
              <a:t>Jn</a:t>
            </a:r>
            <a:r>
              <a:rPr lang="fr-FR" sz="3200" dirty="0">
                <a:effectLst/>
                <a:uFill>
                  <a:solidFill>
                    <a:srgbClr val="000000"/>
                  </a:solidFill>
                </a:uFill>
                <a:latin typeface="Times New Roman" panose="02020603050405020304" pitchFamily="18" charset="0"/>
                <a:ea typeface="Times New Roman" panose="02020603050405020304" pitchFamily="18" charset="0"/>
              </a:rPr>
              <a:t> 4,28-30.39)</a:t>
            </a:r>
          </a:p>
        </p:txBody>
      </p:sp>
    </p:spTree>
    <p:extLst>
      <p:ext uri="{BB962C8B-B14F-4D97-AF65-F5344CB8AC3E}">
        <p14:creationId xmlns:p14="http://schemas.microsoft.com/office/powerpoint/2010/main" val="1302002561"/>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1DE4A85-2711-F182-40CB-BF79D4CCF465}"/>
              </a:ext>
            </a:extLst>
          </p:cNvPr>
          <p:cNvSpPr txBox="1"/>
          <p:nvPr/>
        </p:nvSpPr>
        <p:spPr>
          <a:xfrm>
            <a:off x="683568" y="548681"/>
            <a:ext cx="7920880" cy="646331"/>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Marthe de Béthanie :</a:t>
            </a:r>
          </a:p>
        </p:txBody>
      </p:sp>
    </p:spTree>
    <p:extLst>
      <p:ext uri="{BB962C8B-B14F-4D97-AF65-F5344CB8AC3E}">
        <p14:creationId xmlns:p14="http://schemas.microsoft.com/office/powerpoint/2010/main" val="272342793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1DE4A85-2711-F182-40CB-BF79D4CCF465}"/>
              </a:ext>
            </a:extLst>
          </p:cNvPr>
          <p:cNvSpPr txBox="1"/>
          <p:nvPr/>
        </p:nvSpPr>
        <p:spPr>
          <a:xfrm>
            <a:off x="683568" y="548681"/>
            <a:ext cx="7920880" cy="4601260"/>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Marthe de Béthanie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Dans sa bouche apparaît </a:t>
            </a:r>
            <a:r>
              <a:rPr lang="fr-FR" sz="3600" b="1" dirty="0">
                <a:solidFill>
                  <a:srgbClr val="FFECAC"/>
                </a:solidFill>
                <a:effectLst/>
                <a:uFill>
                  <a:solidFill>
                    <a:srgbClr val="000000"/>
                  </a:solidFill>
                </a:uFill>
                <a:latin typeface="Times New Roman" panose="02020603050405020304" pitchFamily="18" charset="0"/>
                <a:ea typeface="Times New Roman" panose="02020603050405020304" pitchFamily="18" charset="0"/>
              </a:rPr>
              <a:t>le premier énoncé de la foi christologique en la résurrection, </a:t>
            </a:r>
            <a:r>
              <a:rPr lang="fr-FR" sz="3600" dirty="0">
                <a:effectLst/>
                <a:uFill>
                  <a:solidFill>
                    <a:srgbClr val="000000"/>
                  </a:solidFill>
                </a:uFill>
                <a:latin typeface="Times New Roman" panose="02020603050405020304" pitchFamily="18" charset="0"/>
                <a:ea typeface="Times New Roman" panose="02020603050405020304" pitchFamily="18" charset="0"/>
              </a:rPr>
              <a:t>et cela se produit grâce à un échange avec Jésus qui est à la fois amical, affectueux et hautement théologique.</a:t>
            </a:r>
          </a:p>
        </p:txBody>
      </p:sp>
    </p:spTree>
    <p:extLst>
      <p:ext uri="{BB962C8B-B14F-4D97-AF65-F5344CB8AC3E}">
        <p14:creationId xmlns:p14="http://schemas.microsoft.com/office/powerpoint/2010/main" val="174241107"/>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818F325-4009-82FD-9651-EFC475B59DA1}"/>
              </a:ext>
            </a:extLst>
          </p:cNvPr>
          <p:cNvSpPr txBox="1"/>
          <p:nvPr/>
        </p:nvSpPr>
        <p:spPr>
          <a:xfrm>
            <a:off x="0" y="188640"/>
            <a:ext cx="8964488" cy="6340197"/>
          </a:xfrm>
          <a:prstGeom prst="rect">
            <a:avLst/>
          </a:prstGeom>
          <a:noFill/>
        </p:spPr>
        <p:txBody>
          <a:bodyPr wrap="square">
            <a:spAutoFit/>
          </a:bodyPr>
          <a:lstStyle/>
          <a:p>
            <a:pPr marL="540385" algn="just"/>
            <a:r>
              <a:rPr lang="fr-FR" sz="3600" baseline="30000" dirty="0">
                <a:effectLst/>
                <a:uFill>
                  <a:solidFill>
                    <a:srgbClr val="000000"/>
                  </a:solidFill>
                </a:uFill>
                <a:latin typeface="Times New Roman" panose="02020603050405020304" pitchFamily="18" charset="0"/>
                <a:ea typeface="Times New Roman" panose="02020603050405020304" pitchFamily="18" charset="0"/>
              </a:rPr>
              <a:t>25</a:t>
            </a:r>
            <a:r>
              <a:rPr lang="fr-FR" sz="3600" dirty="0">
                <a:effectLst/>
                <a:uFill>
                  <a:solidFill>
                    <a:srgbClr val="000000"/>
                  </a:solidFill>
                </a:uFill>
                <a:latin typeface="Times New Roman" panose="02020603050405020304" pitchFamily="18" charset="0"/>
                <a:ea typeface="Times New Roman" panose="02020603050405020304" pitchFamily="18" charset="0"/>
              </a:rPr>
              <a:t>Jésus lui dit :</a:t>
            </a:r>
          </a:p>
          <a:p>
            <a:pPr marL="540385" indent="449580" algn="just"/>
            <a:r>
              <a:rPr lang="fr-FR" sz="3600" dirty="0">
                <a:effectLst/>
                <a:uFill>
                  <a:solidFill>
                    <a:srgbClr val="000000"/>
                  </a:solidFill>
                </a:uFill>
                <a:latin typeface="Times New Roman" panose="02020603050405020304" pitchFamily="18" charset="0"/>
                <a:ea typeface="Times New Roman" panose="02020603050405020304" pitchFamily="18" charset="0"/>
              </a:rPr>
              <a:t>	"Je suis la résurrection et la vie :</a:t>
            </a:r>
          </a:p>
          <a:p>
            <a:pPr marL="540385" indent="449580" algn="just"/>
            <a:r>
              <a:rPr lang="fr-FR" sz="3600" dirty="0">
                <a:effectLst/>
                <a:uFill>
                  <a:solidFill>
                    <a:srgbClr val="000000"/>
                  </a:solidFill>
                </a:uFill>
                <a:latin typeface="Times New Roman" panose="02020603050405020304" pitchFamily="18" charset="0"/>
                <a:ea typeface="Times New Roman" panose="02020603050405020304" pitchFamily="18" charset="0"/>
              </a:rPr>
              <a:t>	celui qui croit en moi,</a:t>
            </a:r>
          </a:p>
          <a:p>
            <a:pPr marL="540385" indent="449580" algn="just"/>
            <a:r>
              <a:rPr lang="fr-FR" sz="3600" dirty="0">
                <a:effectLst/>
                <a:uFill>
                  <a:solidFill>
                    <a:srgbClr val="000000"/>
                  </a:solidFill>
                </a:uFill>
                <a:latin typeface="Times New Roman" panose="02020603050405020304" pitchFamily="18" charset="0"/>
                <a:ea typeface="Times New Roman" panose="02020603050405020304" pitchFamily="18" charset="0"/>
              </a:rPr>
              <a:t>	même s'il meurt, vivra ;</a:t>
            </a:r>
          </a:p>
          <a:p>
            <a:pPr marL="540385" indent="449580" algn="just"/>
            <a:r>
              <a:rPr lang="fr-FR" sz="3600" baseline="30000" dirty="0">
                <a:effectLst/>
                <a:uFill>
                  <a:solidFill>
                    <a:srgbClr val="000000"/>
                  </a:solidFill>
                </a:uFill>
                <a:latin typeface="Times New Roman" panose="02020603050405020304" pitchFamily="18" charset="0"/>
                <a:ea typeface="Times New Roman" panose="02020603050405020304" pitchFamily="18" charset="0"/>
              </a:rPr>
              <a:t>	26</a:t>
            </a:r>
            <a:r>
              <a:rPr lang="fr-FR" sz="3600" dirty="0">
                <a:effectLst/>
                <a:uFill>
                  <a:solidFill>
                    <a:srgbClr val="000000"/>
                  </a:solidFill>
                </a:uFill>
                <a:latin typeface="Times New Roman" panose="02020603050405020304" pitchFamily="18" charset="0"/>
                <a:ea typeface="Times New Roman" panose="02020603050405020304" pitchFamily="18" charset="0"/>
              </a:rPr>
              <a:t>et quiconque vit et croit en moi</a:t>
            </a:r>
          </a:p>
          <a:p>
            <a:pPr marL="540385" indent="449580" algn="just"/>
            <a:r>
              <a:rPr lang="fr-FR" sz="3600" dirty="0">
                <a:effectLst/>
                <a:uFill>
                  <a:solidFill>
                    <a:srgbClr val="000000"/>
                  </a:solidFill>
                </a:uFill>
                <a:latin typeface="Times New Roman" panose="02020603050405020304" pitchFamily="18" charset="0"/>
                <a:ea typeface="Times New Roman" panose="02020603050405020304" pitchFamily="18" charset="0"/>
              </a:rPr>
              <a:t>	ne mourra jamais.</a:t>
            </a:r>
          </a:p>
          <a:p>
            <a:pPr marL="540385" indent="449580" algn="just"/>
            <a:r>
              <a:rPr lang="fr-FR" sz="3600" dirty="0">
                <a:effectLst/>
                <a:uFill>
                  <a:solidFill>
                    <a:srgbClr val="000000"/>
                  </a:solidFill>
                </a:uFill>
                <a:latin typeface="Times New Roman" panose="02020603050405020304" pitchFamily="18" charset="0"/>
                <a:ea typeface="Times New Roman" panose="02020603050405020304" pitchFamily="18" charset="0"/>
              </a:rPr>
              <a:t>	Crois-tu cela ?"</a:t>
            </a:r>
          </a:p>
          <a:p>
            <a:pPr marL="540385" algn="just"/>
            <a:r>
              <a:rPr lang="fr-FR" sz="3600" baseline="30000" dirty="0">
                <a:effectLst/>
                <a:uFill>
                  <a:solidFill>
                    <a:srgbClr val="000000"/>
                  </a:solidFill>
                </a:uFill>
                <a:latin typeface="Times New Roman" panose="02020603050405020304" pitchFamily="18" charset="0"/>
                <a:ea typeface="Times New Roman" panose="02020603050405020304" pitchFamily="18" charset="0"/>
              </a:rPr>
              <a:t>	27</a:t>
            </a:r>
            <a:r>
              <a:rPr lang="fr-FR" sz="3600" dirty="0">
                <a:effectLst/>
                <a:uFill>
                  <a:solidFill>
                    <a:srgbClr val="000000"/>
                  </a:solidFill>
                </a:uFill>
                <a:latin typeface="Times New Roman" panose="02020603050405020304" pitchFamily="18" charset="0"/>
                <a:ea typeface="Times New Roman" panose="02020603050405020304" pitchFamily="18" charset="0"/>
              </a:rPr>
              <a:t>- "Oui, Seigneur, répondit-elle (Marthe),</a:t>
            </a:r>
          </a:p>
          <a:p>
            <a:pPr marL="540385" algn="just">
              <a:spcAft>
                <a:spcPts val="600"/>
              </a:spcAft>
            </a:pPr>
            <a:r>
              <a:rPr lang="fr-FR" sz="3600" dirty="0">
                <a:effectLst/>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je crois que tu es le Christ,</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le Fils de Dieu,</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celui qui vient dans le monde."</a:t>
            </a:r>
          </a:p>
        </p:txBody>
      </p:sp>
    </p:spTree>
    <p:extLst>
      <p:ext uri="{BB962C8B-B14F-4D97-AF65-F5344CB8AC3E}">
        <p14:creationId xmlns:p14="http://schemas.microsoft.com/office/powerpoint/2010/main" val="1753950069"/>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818F325-4009-82FD-9651-EFC475B59DA1}"/>
              </a:ext>
            </a:extLst>
          </p:cNvPr>
          <p:cNvSpPr txBox="1"/>
          <p:nvPr/>
        </p:nvSpPr>
        <p:spPr>
          <a:xfrm>
            <a:off x="0" y="188640"/>
            <a:ext cx="8964488" cy="3724096"/>
          </a:xfrm>
          <a:prstGeom prst="rect">
            <a:avLst/>
          </a:prstGeom>
          <a:noFill/>
        </p:spPr>
        <p:txBody>
          <a:bodyPr wrap="square">
            <a:spAutoFit/>
          </a:bodyPr>
          <a:lstStyle/>
          <a:p>
            <a:pPr marL="540385" algn="just"/>
            <a:r>
              <a:rPr lang="fr-FR" sz="3600" baseline="30000" dirty="0">
                <a:effectLst/>
                <a:uFill>
                  <a:solidFill>
                    <a:srgbClr val="000000"/>
                  </a:solidFill>
                </a:uFill>
                <a:latin typeface="Times New Roman" panose="02020603050405020304" pitchFamily="18" charset="0"/>
                <a:ea typeface="Times New Roman" panose="02020603050405020304" pitchFamily="18" charset="0"/>
              </a:rPr>
              <a:t>	27</a:t>
            </a:r>
            <a:r>
              <a:rPr lang="fr-FR" sz="3600" dirty="0">
                <a:effectLst/>
                <a:uFill>
                  <a:solidFill>
                    <a:srgbClr val="000000"/>
                  </a:solidFill>
                </a:uFill>
                <a:latin typeface="Times New Roman" panose="02020603050405020304" pitchFamily="18" charset="0"/>
                <a:ea typeface="Times New Roman" panose="02020603050405020304" pitchFamily="18" charset="0"/>
              </a:rPr>
              <a:t>- Oui, Seigneur, répondit-elle (Marthe),</a:t>
            </a:r>
          </a:p>
          <a:p>
            <a:pPr marL="540385" algn="just">
              <a:spcAft>
                <a:spcPts val="600"/>
              </a:spcAft>
            </a:pPr>
            <a:r>
              <a:rPr lang="fr-FR" sz="3600" dirty="0">
                <a:effectLst/>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je crois que tu es le Christ,</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le Fils de Dieu,</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celui qui vient dans le monde.</a:t>
            </a:r>
          </a:p>
          <a:p>
            <a:pPr marL="540385" algn="just">
              <a:spcAft>
                <a:spcPts val="600"/>
              </a:spcAft>
            </a:pPr>
            <a:endPar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1464138"/>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818F325-4009-82FD-9651-EFC475B59DA1}"/>
              </a:ext>
            </a:extLst>
          </p:cNvPr>
          <p:cNvSpPr txBox="1"/>
          <p:nvPr/>
        </p:nvSpPr>
        <p:spPr>
          <a:xfrm>
            <a:off x="0" y="188640"/>
            <a:ext cx="8964488" cy="6494085"/>
          </a:xfrm>
          <a:prstGeom prst="rect">
            <a:avLst/>
          </a:prstGeom>
          <a:noFill/>
        </p:spPr>
        <p:txBody>
          <a:bodyPr wrap="square">
            <a:spAutoFit/>
          </a:bodyPr>
          <a:lstStyle/>
          <a:p>
            <a:pPr marL="540385" algn="just"/>
            <a:r>
              <a:rPr lang="fr-FR" sz="3600" baseline="30000" dirty="0">
                <a:effectLst/>
                <a:uFill>
                  <a:solidFill>
                    <a:srgbClr val="000000"/>
                  </a:solidFill>
                </a:uFill>
                <a:latin typeface="Times New Roman" panose="02020603050405020304" pitchFamily="18" charset="0"/>
                <a:ea typeface="Times New Roman" panose="02020603050405020304" pitchFamily="18" charset="0"/>
              </a:rPr>
              <a:t>	27</a:t>
            </a:r>
            <a:r>
              <a:rPr lang="fr-FR" sz="3600" dirty="0">
                <a:effectLst/>
                <a:uFill>
                  <a:solidFill>
                    <a:srgbClr val="000000"/>
                  </a:solidFill>
                </a:uFill>
                <a:latin typeface="Times New Roman" panose="02020603050405020304" pitchFamily="18" charset="0"/>
                <a:ea typeface="Times New Roman" panose="02020603050405020304" pitchFamily="18" charset="0"/>
              </a:rPr>
              <a:t>- Oui, Seigneur, répondit-elle (Marthe),</a:t>
            </a:r>
          </a:p>
          <a:p>
            <a:pPr marL="540385" algn="just">
              <a:spcAft>
                <a:spcPts val="600"/>
              </a:spcAft>
            </a:pPr>
            <a:r>
              <a:rPr lang="fr-FR" sz="3600" dirty="0">
                <a:effectLst/>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je crois que tu es le Christ,</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le Fils de Dieu,</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celui qui vient dans le monde.</a:t>
            </a:r>
          </a:p>
          <a:p>
            <a:pPr marL="540385" algn="just">
              <a:spcAft>
                <a:spcPts val="600"/>
              </a:spcAft>
            </a:pPr>
            <a:endPar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endParaRPr>
          </a:p>
          <a:p>
            <a:pPr marL="360385" algn="just">
              <a:spcAft>
                <a:spcPts val="0"/>
              </a:spcAft>
            </a:pPr>
            <a:r>
              <a:rPr lang="fr-FR" sz="3600" baseline="30000" dirty="0">
                <a:effectLst/>
                <a:uFill>
                  <a:solidFill>
                    <a:srgbClr val="000000"/>
                  </a:solidFill>
                </a:uFill>
                <a:latin typeface="Times New Roman" panose="02020603050405020304" pitchFamily="18" charset="0"/>
                <a:ea typeface="Times New Roman" panose="02020603050405020304" pitchFamily="18" charset="0"/>
              </a:rPr>
              <a:t>29</a:t>
            </a:r>
            <a:r>
              <a:rPr lang="fr-FR" sz="3600" dirty="0">
                <a:effectLst/>
                <a:uFill>
                  <a:solidFill>
                    <a:srgbClr val="000000"/>
                  </a:solidFill>
                </a:uFill>
                <a:latin typeface="Times New Roman" panose="02020603050405020304" pitchFamily="18" charset="0"/>
                <a:ea typeface="Times New Roman" panose="02020603050405020304" pitchFamily="18" charset="0"/>
              </a:rPr>
              <a:t>Et Jésus leur demandait :</a:t>
            </a:r>
          </a:p>
          <a:p>
            <a:pPr marL="36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Et vous qui dites-vous que je suis ?</a:t>
            </a:r>
          </a:p>
          <a:p>
            <a:pPr marL="36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Prenant la parole, Pierre lui répond :</a:t>
            </a:r>
          </a:p>
          <a:p>
            <a:pPr marL="360385" algn="just">
              <a:spcAft>
                <a:spcPts val="0"/>
              </a:spcAft>
            </a:pPr>
            <a:r>
              <a:rPr lang="fr-FR" sz="3600" dirty="0">
                <a:effectLst/>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Tu es le Christ.</a:t>
            </a:r>
          </a:p>
          <a:p>
            <a:pPr marL="36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(Marc 8,29)</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941395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BD94015-D2B3-49C2-76E5-A810A2B7F08B}"/>
              </a:ext>
            </a:extLst>
          </p:cNvPr>
          <p:cNvSpPr txBox="1"/>
          <p:nvPr/>
        </p:nvSpPr>
        <p:spPr>
          <a:xfrm>
            <a:off x="395536" y="404665"/>
            <a:ext cx="8280920" cy="1238801"/>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Marie de Béthanie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0694286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BD94015-D2B3-49C2-76E5-A810A2B7F08B}"/>
              </a:ext>
            </a:extLst>
          </p:cNvPr>
          <p:cNvSpPr txBox="1"/>
          <p:nvPr/>
        </p:nvSpPr>
        <p:spPr>
          <a:xfrm>
            <a:off x="395536" y="404665"/>
            <a:ext cx="8280920" cy="4047262"/>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Marie de Béthanie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Jésus exprime son approbation pour le ministère prophétique qu’elle exerce par son geste silencieux, qui traduit la parole écoutée aux pieds du Maître </a:t>
            </a:r>
            <a:r>
              <a:rPr lang="fr-FR" sz="3600" b="1" dirty="0">
                <a:solidFill>
                  <a:srgbClr val="FFECAC"/>
                </a:solidFill>
                <a:effectLst/>
                <a:uFill>
                  <a:solidFill>
                    <a:srgbClr val="000000"/>
                  </a:solidFill>
                </a:uFill>
                <a:latin typeface="Times New Roman" panose="02020603050405020304" pitchFamily="18" charset="0"/>
                <a:ea typeface="Times New Roman" panose="02020603050405020304" pitchFamily="18" charset="0"/>
              </a:rPr>
              <a:t>en tant que disciple. </a:t>
            </a:r>
          </a:p>
        </p:txBody>
      </p:sp>
    </p:spTree>
    <p:extLst>
      <p:ext uri="{BB962C8B-B14F-4D97-AF65-F5344CB8AC3E}">
        <p14:creationId xmlns:p14="http://schemas.microsoft.com/office/powerpoint/2010/main" val="135593134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2923E37-4858-C891-48F3-7755072A19F9}"/>
              </a:ext>
            </a:extLst>
          </p:cNvPr>
          <p:cNvSpPr txBox="1"/>
          <p:nvPr/>
        </p:nvSpPr>
        <p:spPr>
          <a:xfrm>
            <a:off x="0" y="116633"/>
            <a:ext cx="8892480" cy="6555641"/>
          </a:xfrm>
          <a:prstGeom prst="rect">
            <a:avLst/>
          </a:prstGeom>
          <a:noFill/>
        </p:spPr>
        <p:txBody>
          <a:bodyPr wrap="square">
            <a:spAutoFit/>
          </a:bodyPr>
          <a:lstStyle/>
          <a:p>
            <a:pPr marL="540385">
              <a:spcAft>
                <a:spcPts val="0"/>
              </a:spcAft>
            </a:pPr>
            <a:r>
              <a:rPr lang="fr-FR" sz="2800" u="none" strike="noStrike" baseline="30000" dirty="0">
                <a:effectLst/>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39</a:t>
            </a:r>
            <a:r>
              <a:rPr lang="fr-FR" sz="2800" dirty="0">
                <a:effectLst/>
                <a:uFill>
                  <a:solidFill>
                    <a:srgbClr val="000000"/>
                  </a:solidFill>
                </a:uFill>
                <a:latin typeface="Times New Roman" panose="02020603050405020304" pitchFamily="18" charset="0"/>
                <a:ea typeface="MS Gothic" panose="020B0609070205080204" pitchFamily="49" charset="-128"/>
              </a:rPr>
              <a:t>Elle (Marthe) avait une sœur nommée Marie qui,</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b="1" dirty="0">
                <a:solidFill>
                  <a:srgbClr val="AFFFE5"/>
                </a:solidFill>
                <a:effectLst/>
                <a:uFill>
                  <a:solidFill>
                    <a:srgbClr val="000000"/>
                  </a:solidFill>
                </a:uFill>
                <a:latin typeface="Times New Roman" panose="02020603050405020304" pitchFamily="18" charset="0"/>
                <a:ea typeface="MS Gothic" panose="020B0609070205080204" pitchFamily="49" charset="-128"/>
              </a:rPr>
              <a:t>s’étant assise aux pieds du Seigneur,</a:t>
            </a:r>
          </a:p>
          <a:p>
            <a:pPr marL="540385">
              <a:spcAft>
                <a:spcPts val="0"/>
              </a:spcAft>
            </a:pPr>
            <a:r>
              <a:rPr lang="fr-FR" sz="2800" b="1" dirty="0">
                <a:solidFill>
                  <a:srgbClr val="AFFFE5"/>
                </a:solidFill>
                <a:effectLst/>
                <a:uFill>
                  <a:solidFill>
                    <a:srgbClr val="000000"/>
                  </a:solidFill>
                </a:uFill>
                <a:latin typeface="Times New Roman" panose="02020603050405020304" pitchFamily="18" charset="0"/>
                <a:ea typeface="MS Gothic" panose="020B0609070205080204" pitchFamily="49" charset="-128"/>
              </a:rPr>
              <a:t>écoutait sa parole.</a:t>
            </a:r>
            <a:endParaRPr lang="fr-FR" sz="28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u="none" strike="noStrike" baseline="30000" dirty="0">
                <a:effectLst/>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40</a:t>
            </a:r>
            <a:r>
              <a:rPr lang="fr-FR" sz="2800" dirty="0">
                <a:effectLst/>
                <a:uFill>
                  <a:solidFill>
                    <a:srgbClr val="000000"/>
                  </a:solidFill>
                </a:uFill>
                <a:latin typeface="Times New Roman" panose="02020603050405020304" pitchFamily="18" charset="0"/>
                <a:ea typeface="MS Gothic" panose="020B0609070205080204" pitchFamily="49" charset="-128"/>
              </a:rPr>
              <a:t>Marthe s’affairait à un service compliqué.</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dirty="0">
                <a:effectLst/>
                <a:uFill>
                  <a:solidFill>
                    <a:srgbClr val="000000"/>
                  </a:solidFill>
                </a:uFill>
                <a:latin typeface="Times New Roman" panose="02020603050405020304" pitchFamily="18" charset="0"/>
                <a:ea typeface="MS Gothic" panose="020B0609070205080204" pitchFamily="49" charset="-128"/>
              </a:rPr>
              <a:t>Elle survint et dit :</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dirty="0">
                <a:effectLst/>
                <a:uFill>
                  <a:solidFill>
                    <a:srgbClr val="000000"/>
                  </a:solidFill>
                </a:uFill>
                <a:latin typeface="Times New Roman" panose="02020603050405020304" pitchFamily="18" charset="0"/>
                <a:ea typeface="MS Gothic" panose="020B0609070205080204" pitchFamily="49" charset="-128"/>
              </a:rPr>
              <a:t>	« Seigneur, cela ne te fait rien</a:t>
            </a:r>
          </a:p>
          <a:p>
            <a:pPr marL="540385">
              <a:spcAft>
                <a:spcPts val="0"/>
              </a:spcAft>
            </a:pPr>
            <a:r>
              <a:rPr lang="fr-FR" sz="2800" dirty="0">
                <a:uFill>
                  <a:solidFill>
                    <a:srgbClr val="000000"/>
                  </a:solidFill>
                </a:uFill>
                <a:latin typeface="Times New Roman" panose="02020603050405020304" pitchFamily="18" charset="0"/>
                <a:ea typeface="MS Gothic" panose="020B0609070205080204" pitchFamily="49" charset="-128"/>
              </a:rPr>
              <a:t>	</a:t>
            </a:r>
            <a:r>
              <a:rPr lang="fr-FR" sz="2800" dirty="0">
                <a:effectLst/>
                <a:uFill>
                  <a:solidFill>
                    <a:srgbClr val="000000"/>
                  </a:solidFill>
                </a:uFill>
                <a:latin typeface="Times New Roman" panose="02020603050405020304" pitchFamily="18" charset="0"/>
                <a:ea typeface="MS Gothic" panose="020B0609070205080204" pitchFamily="49" charset="-128"/>
              </a:rPr>
              <a:t>que ma sœur m’ait laissée seule à faire le service ?</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dirty="0">
                <a:effectLst/>
                <a:uFill>
                  <a:solidFill>
                    <a:srgbClr val="000000"/>
                  </a:solidFill>
                </a:uFill>
                <a:latin typeface="Times New Roman" panose="02020603050405020304" pitchFamily="18" charset="0"/>
                <a:ea typeface="MS Gothic" panose="020B0609070205080204" pitchFamily="49" charset="-128"/>
              </a:rPr>
              <a:t>	Dis-lui donc de m’aider. »</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u="none" strike="noStrike" baseline="30000" dirty="0">
                <a:effectLst/>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41</a:t>
            </a:r>
            <a:r>
              <a:rPr lang="fr-FR" sz="2800" dirty="0">
                <a:effectLst/>
                <a:uFill>
                  <a:solidFill>
                    <a:srgbClr val="000000"/>
                  </a:solidFill>
                </a:uFill>
                <a:latin typeface="Times New Roman" panose="02020603050405020304" pitchFamily="18" charset="0"/>
                <a:ea typeface="MS Gothic" panose="020B0609070205080204" pitchFamily="49" charset="-128"/>
              </a:rPr>
              <a:t>Le Seigneur lui répondit :</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dirty="0">
                <a:effectLst/>
                <a:uFill>
                  <a:solidFill>
                    <a:srgbClr val="000000"/>
                  </a:solidFill>
                </a:uFill>
                <a:latin typeface="Times New Roman" panose="02020603050405020304" pitchFamily="18" charset="0"/>
                <a:ea typeface="MS Gothic" panose="020B0609070205080204" pitchFamily="49" charset="-128"/>
              </a:rPr>
              <a:t>	« Marthe, Marthe,</a:t>
            </a:r>
          </a:p>
          <a:p>
            <a:pPr marL="540385">
              <a:spcAft>
                <a:spcPts val="0"/>
              </a:spcAft>
            </a:pPr>
            <a:r>
              <a:rPr lang="fr-FR" sz="2800" dirty="0">
                <a:uFill>
                  <a:solidFill>
                    <a:srgbClr val="000000"/>
                  </a:solidFill>
                </a:uFill>
                <a:latin typeface="Times New Roman" panose="02020603050405020304" pitchFamily="18" charset="0"/>
                <a:ea typeface="MS Gothic" panose="020B0609070205080204" pitchFamily="49" charset="-128"/>
              </a:rPr>
              <a:t>	</a:t>
            </a:r>
            <a:r>
              <a:rPr lang="fr-FR" sz="2800" dirty="0">
                <a:effectLst/>
                <a:uFill>
                  <a:solidFill>
                    <a:srgbClr val="000000"/>
                  </a:solidFill>
                </a:uFill>
                <a:latin typeface="Times New Roman" panose="02020603050405020304" pitchFamily="18" charset="0"/>
                <a:ea typeface="MS Gothic" panose="020B0609070205080204" pitchFamily="49" charset="-128"/>
              </a:rPr>
              <a:t>tu t’inquiètes et t’agites pour bien des choses.</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baseline="30000" dirty="0">
                <a:effectLst/>
                <a:uFill>
                  <a:solidFill>
                    <a:srgbClr val="000000"/>
                  </a:solidFill>
                </a:uFill>
                <a:latin typeface="Times New Roman" panose="02020603050405020304" pitchFamily="18" charset="0"/>
                <a:ea typeface="Times New Roman" panose="02020603050405020304" pitchFamily="18" charset="0"/>
              </a:rPr>
              <a:t>	</a:t>
            </a:r>
            <a:r>
              <a:rPr lang="fr-FR" sz="2800" u="none" strike="noStrike" baseline="30000" dirty="0">
                <a:effectLst/>
                <a:uFill>
                  <a:solidFill>
                    <a:srgbClr val="000000"/>
                  </a:solidFill>
                </a:uFill>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rPr>
              <a:t>42</a:t>
            </a:r>
            <a:r>
              <a:rPr lang="fr-FR" sz="2800" dirty="0">
                <a:effectLst/>
                <a:uFill>
                  <a:solidFill>
                    <a:srgbClr val="000000"/>
                  </a:solidFill>
                </a:uFill>
                <a:latin typeface="Times New Roman" panose="02020603050405020304" pitchFamily="18" charset="0"/>
                <a:ea typeface="MS Gothic" panose="020B0609070205080204" pitchFamily="49" charset="-128"/>
              </a:rPr>
              <a:t>Une seule est nécessaire.</a:t>
            </a:r>
          </a:p>
          <a:p>
            <a:pPr marL="540385">
              <a:spcAft>
                <a:spcPts val="0"/>
              </a:spcAft>
            </a:pPr>
            <a:r>
              <a:rPr lang="fr-FR" sz="2800" dirty="0">
                <a:uFill>
                  <a:solidFill>
                    <a:srgbClr val="000000"/>
                  </a:solidFill>
                </a:uFill>
                <a:latin typeface="Times New Roman" panose="02020603050405020304" pitchFamily="18" charset="0"/>
                <a:ea typeface="MS Gothic" panose="020B0609070205080204" pitchFamily="49" charset="-128"/>
              </a:rPr>
              <a:t>	</a:t>
            </a:r>
            <a:r>
              <a:rPr lang="fr-FR" sz="2800" b="1" dirty="0">
                <a:solidFill>
                  <a:srgbClr val="AFFFE5"/>
                </a:solidFill>
                <a:effectLst/>
                <a:uFill>
                  <a:solidFill>
                    <a:srgbClr val="000000"/>
                  </a:solidFill>
                </a:uFill>
                <a:latin typeface="Times New Roman" panose="02020603050405020304" pitchFamily="18" charset="0"/>
                <a:ea typeface="MS Gothic" panose="020B0609070205080204" pitchFamily="49" charset="-128"/>
              </a:rPr>
              <a:t>C’est bien Marie qui a choisi la meilleure part ;</a:t>
            </a:r>
            <a:endParaRPr lang="fr-FR" sz="28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endParaRPr>
          </a:p>
          <a:p>
            <a:pPr marL="540385">
              <a:spcAft>
                <a:spcPts val="0"/>
              </a:spcAft>
            </a:pPr>
            <a:r>
              <a:rPr lang="fr-FR" sz="2800" b="1" dirty="0">
                <a:solidFill>
                  <a:srgbClr val="AFFFE5"/>
                </a:solidFill>
                <a:effectLst/>
                <a:uFill>
                  <a:solidFill>
                    <a:srgbClr val="000000"/>
                  </a:solidFill>
                </a:uFill>
                <a:latin typeface="Times New Roman" panose="02020603050405020304" pitchFamily="18" charset="0"/>
                <a:ea typeface="MS Gothic" panose="020B0609070205080204" pitchFamily="49" charset="-128"/>
              </a:rPr>
              <a:t>	elle ne lui sera pas enlevée</a:t>
            </a:r>
            <a:r>
              <a:rPr lang="fr-FR" sz="2800" dirty="0">
                <a:effectLst/>
                <a:uFill>
                  <a:solidFill>
                    <a:srgbClr val="000000"/>
                  </a:solidFill>
                </a:uFill>
                <a:latin typeface="Times New Roman" panose="02020603050405020304" pitchFamily="18" charset="0"/>
                <a:ea typeface="MS Gothic" panose="020B0609070205080204" pitchFamily="49" charset="-128"/>
              </a:rPr>
              <a:t>. »</a:t>
            </a:r>
            <a:endParaRPr lang="fr-FR" sz="2800" dirty="0">
              <a:uFill>
                <a:solidFill>
                  <a:srgbClr val="000000"/>
                </a:solidFill>
              </a:uFill>
              <a:latin typeface="Times New Roman" panose="02020603050405020304" pitchFamily="18" charset="0"/>
              <a:ea typeface="MS Gothic" panose="020B0609070205080204" pitchFamily="49" charset="-128"/>
            </a:endParaRPr>
          </a:p>
          <a:p>
            <a:pPr marL="540385">
              <a:spcAft>
                <a:spcPts val="0"/>
              </a:spcAft>
            </a:pPr>
            <a:r>
              <a:rPr lang="fr-FR" sz="2800" dirty="0">
                <a:effectLst/>
                <a:uFill>
                  <a:solidFill>
                    <a:srgbClr val="000000"/>
                  </a:solidFill>
                </a:uFill>
                <a:latin typeface="Times New Roman" panose="02020603050405020304" pitchFamily="18" charset="0"/>
                <a:ea typeface="Times New Roman" panose="02020603050405020304" pitchFamily="18" charset="0"/>
              </a:rPr>
              <a:t>(</a:t>
            </a:r>
            <a:r>
              <a:rPr lang="fr-FR" sz="2800" dirty="0" err="1">
                <a:effectLst/>
                <a:uFill>
                  <a:solidFill>
                    <a:srgbClr val="000000"/>
                  </a:solidFill>
                </a:uFill>
                <a:latin typeface="Times New Roman" panose="02020603050405020304" pitchFamily="18" charset="0"/>
                <a:ea typeface="Times New Roman" panose="02020603050405020304" pitchFamily="18" charset="0"/>
              </a:rPr>
              <a:t>Lc</a:t>
            </a:r>
            <a:r>
              <a:rPr lang="fr-FR" sz="2800" dirty="0">
                <a:effectLst/>
                <a:uFill>
                  <a:solidFill>
                    <a:srgbClr val="000000"/>
                  </a:solidFill>
                </a:uFill>
                <a:latin typeface="Times New Roman" panose="02020603050405020304" pitchFamily="18" charset="0"/>
                <a:ea typeface="Times New Roman" panose="02020603050405020304" pitchFamily="18" charset="0"/>
              </a:rPr>
              <a:t> 10,39-42)</a:t>
            </a:r>
          </a:p>
        </p:txBody>
      </p:sp>
    </p:spTree>
    <p:extLst>
      <p:ext uri="{BB962C8B-B14F-4D97-AF65-F5344CB8AC3E}">
        <p14:creationId xmlns:p14="http://schemas.microsoft.com/office/powerpoint/2010/main" val="289701921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C76DB1-B8EF-6BB4-E832-9EC208FF45C9}"/>
              </a:ext>
            </a:extLst>
          </p:cNvPr>
          <p:cNvSpPr txBox="1"/>
          <p:nvPr/>
        </p:nvSpPr>
        <p:spPr>
          <a:xfrm>
            <a:off x="467544" y="404664"/>
            <a:ext cx="7848872" cy="1238801"/>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Marie de Magdala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0461323"/>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C76DB1-B8EF-6BB4-E832-9EC208FF45C9}"/>
              </a:ext>
            </a:extLst>
          </p:cNvPr>
          <p:cNvSpPr txBox="1"/>
          <p:nvPr/>
        </p:nvSpPr>
        <p:spPr>
          <a:xfrm>
            <a:off x="467544" y="404664"/>
            <a:ext cx="7848872" cy="2977738"/>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Marie de Magdala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Elle est le témoin de la première manifestation du Christ Ressuscité.</a:t>
            </a:r>
          </a:p>
          <a:p>
            <a:pPr algn="just">
              <a:spcAft>
                <a:spcPts val="300"/>
              </a:spcAft>
            </a:pP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089545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C76DB1-B8EF-6BB4-E832-9EC208FF45C9}"/>
              </a:ext>
            </a:extLst>
          </p:cNvPr>
          <p:cNvSpPr txBox="1"/>
          <p:nvPr/>
        </p:nvSpPr>
        <p:spPr>
          <a:xfrm>
            <a:off x="467544" y="404664"/>
            <a:ext cx="7848872" cy="4678204"/>
          </a:xfrm>
          <a:prstGeom prst="rect">
            <a:avLst/>
          </a:prstGeom>
          <a:noFill/>
        </p:spPr>
        <p:txBody>
          <a:bodyPr wrap="square">
            <a:spAutoFit/>
          </a:bodyPr>
          <a:lstStyle/>
          <a:p>
            <a:pPr algn="just">
              <a:spcAft>
                <a:spcPts val="300"/>
              </a:spcAft>
            </a:pP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Marie de Magdala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Elle est le témoin de la première manifestation du Christ Ressuscité.</a:t>
            </a:r>
          </a:p>
          <a:p>
            <a:pPr algn="just">
              <a:spcAft>
                <a:spcPts val="300"/>
              </a:spcAft>
            </a:pPr>
            <a:endParaRPr lang="fr-FR" sz="3600" dirty="0">
              <a:effectLst/>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Elle est aussi la première envoyée annoncer aux disciples la résurrection du Seigneur, </a:t>
            </a:r>
            <a:r>
              <a:rPr lang="fr-FR" sz="3600" b="1" dirty="0">
                <a:solidFill>
                  <a:srgbClr val="EFFF8C"/>
                </a:solidFill>
                <a:effectLst/>
                <a:uFill>
                  <a:solidFill>
                    <a:srgbClr val="000000"/>
                  </a:solidFill>
                </a:uFill>
                <a:latin typeface="Times New Roman" panose="02020603050405020304" pitchFamily="18" charset="0"/>
                <a:ea typeface="Times New Roman" panose="02020603050405020304" pitchFamily="18" charset="0"/>
              </a:rPr>
              <a:t>apôtre des apôtres</a:t>
            </a:r>
            <a:r>
              <a:rPr lang="fr-FR" sz="3600" dirty="0">
                <a:effectLst/>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8051683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85F0D5E-55A1-ECF1-062F-668D96621329}"/>
              </a:ext>
            </a:extLst>
          </p:cNvPr>
          <p:cNvSpPr txBox="1"/>
          <p:nvPr/>
        </p:nvSpPr>
        <p:spPr>
          <a:xfrm>
            <a:off x="0" y="404664"/>
            <a:ext cx="8820472" cy="5632311"/>
          </a:xfrm>
          <a:prstGeom prst="rect">
            <a:avLst/>
          </a:prstGeom>
          <a:noFill/>
        </p:spPr>
        <p:txBody>
          <a:bodyPr wrap="square">
            <a:spAutoFit/>
          </a:bodyPr>
          <a:lstStyle/>
          <a:p>
            <a:pPr marL="540385" algn="just"/>
            <a:r>
              <a:rPr lang="fr-FR" sz="3600" baseline="30000" dirty="0">
                <a:effectLst/>
                <a:uFill>
                  <a:solidFill>
                    <a:srgbClr val="000000"/>
                  </a:solidFill>
                </a:uFill>
                <a:latin typeface="Times New Roman" panose="02020603050405020304" pitchFamily="18" charset="0"/>
                <a:ea typeface="Times New Roman" panose="02020603050405020304" pitchFamily="18" charset="0"/>
              </a:rPr>
              <a:t>17</a:t>
            </a:r>
            <a:r>
              <a:rPr lang="fr-FR" sz="3600" dirty="0">
                <a:effectLst/>
                <a:uFill>
                  <a:solidFill>
                    <a:srgbClr val="000000"/>
                  </a:solidFill>
                </a:uFill>
                <a:latin typeface="Times New Roman" panose="02020603050405020304" pitchFamily="18" charset="0"/>
                <a:ea typeface="Times New Roman" panose="02020603050405020304" pitchFamily="18" charset="0"/>
              </a:rPr>
              <a:t>Jésus lui dit (à Marie de Magdala) :</a:t>
            </a:r>
          </a:p>
          <a:p>
            <a:pPr marL="540385" algn="just"/>
            <a:r>
              <a:rPr lang="fr-FR" sz="3600" dirty="0">
                <a:effectLst/>
                <a:uFill>
                  <a:solidFill>
                    <a:srgbClr val="000000"/>
                  </a:solidFill>
                </a:uFill>
                <a:latin typeface="Times New Roman" panose="02020603050405020304" pitchFamily="18" charset="0"/>
                <a:ea typeface="Times New Roman" panose="02020603050405020304" pitchFamily="18" charset="0"/>
              </a:rPr>
              <a:t>		"Ne me retiens pas !</a:t>
            </a:r>
          </a:p>
          <a:p>
            <a:pPr marL="540385" algn="just"/>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car je ne suis pas encore monté</a:t>
            </a:r>
          </a:p>
          <a:p>
            <a:pPr marL="540385" algn="just"/>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vers mon Père.</a:t>
            </a:r>
          </a:p>
          <a:p>
            <a:pPr marL="540385" algn="just"/>
            <a:r>
              <a:rPr lang="fr-FR" sz="3600" dirty="0">
                <a:effectLst/>
                <a:uFill>
                  <a:solidFill>
                    <a:srgbClr val="000000"/>
                  </a:solidFill>
                </a:uFill>
                <a:latin typeface="Times New Roman" panose="02020603050405020304" pitchFamily="18" charset="0"/>
                <a:ea typeface="Times New Roman" panose="02020603050405020304" pitchFamily="18" charset="0"/>
              </a:rPr>
              <a:t>		Pour toi, </a:t>
            </a:r>
            <a:r>
              <a:rPr lang="fr-FR" sz="36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va trouver mes frères</a:t>
            </a:r>
          </a:p>
          <a:p>
            <a:pPr marL="540385" algn="just"/>
            <a:r>
              <a:rPr lang="fr-FR" sz="3600" dirty="0">
                <a:effectLst/>
                <a:uFill>
                  <a:solidFill>
                    <a:srgbClr val="000000"/>
                  </a:solidFill>
                </a:uFill>
                <a:latin typeface="Times New Roman" panose="02020603050405020304" pitchFamily="18" charset="0"/>
                <a:ea typeface="Times New Roman" panose="02020603050405020304" pitchFamily="18" charset="0"/>
              </a:rPr>
              <a:t>		et </a:t>
            </a:r>
            <a:r>
              <a:rPr lang="fr-FR" sz="36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dis-leur</a:t>
            </a:r>
          </a:p>
          <a:p>
            <a:pPr marL="540385" algn="just"/>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que je monte vers mon Père</a:t>
            </a:r>
          </a:p>
          <a:p>
            <a:pPr marL="540385" algn="just"/>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qui est votre Père,</a:t>
            </a:r>
          </a:p>
          <a:p>
            <a:pPr marL="540385"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		vers mon Dieu qui est votre Dieu." (</a:t>
            </a:r>
            <a:r>
              <a:rPr lang="fr-FR" sz="3600" dirty="0" err="1">
                <a:effectLst/>
                <a:uFill>
                  <a:solidFill>
                    <a:srgbClr val="000000"/>
                  </a:solidFill>
                </a:uFill>
                <a:latin typeface="Times New Roman" panose="02020603050405020304" pitchFamily="18" charset="0"/>
                <a:ea typeface="Times New Roman" panose="02020603050405020304" pitchFamily="18" charset="0"/>
              </a:rPr>
              <a:t>Jn</a:t>
            </a:r>
            <a:r>
              <a:rPr lang="fr-FR" sz="3600" dirty="0">
                <a:effectLst/>
                <a:uFill>
                  <a:solidFill>
                    <a:srgbClr val="000000"/>
                  </a:solidFill>
                </a:uFill>
                <a:latin typeface="Times New Roman" panose="02020603050405020304" pitchFamily="18" charset="0"/>
                <a:ea typeface="Times New Roman" panose="02020603050405020304" pitchFamily="18" charset="0"/>
              </a:rPr>
              <a:t> 20,17)</a:t>
            </a:r>
          </a:p>
        </p:txBody>
      </p:sp>
    </p:spTree>
    <p:extLst>
      <p:ext uri="{BB962C8B-B14F-4D97-AF65-F5344CB8AC3E}">
        <p14:creationId xmlns:p14="http://schemas.microsoft.com/office/powerpoint/2010/main" val="1899845039"/>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F9CE8E4-9820-E0B9-210A-96DF21E5CBD8}"/>
              </a:ext>
            </a:extLst>
          </p:cNvPr>
          <p:cNvSpPr txBox="1"/>
          <p:nvPr/>
        </p:nvSpPr>
        <p:spPr>
          <a:xfrm>
            <a:off x="467544" y="404664"/>
            <a:ext cx="8280920" cy="1754326"/>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Il faudrait sans doute entendre davantage et plus attentivement le témoignage du IV</a:t>
            </a:r>
            <a:r>
              <a:rPr lang="fr-FR" sz="3600" baseline="30000" dirty="0">
                <a:effectLst/>
                <a:uFill>
                  <a:solidFill>
                    <a:srgbClr val="000000"/>
                  </a:solidFill>
                </a:uFill>
                <a:latin typeface="Times New Roman" panose="02020603050405020304" pitchFamily="18" charset="0"/>
                <a:ea typeface="Times New Roman" panose="02020603050405020304" pitchFamily="18" charset="0"/>
              </a:rPr>
              <a:t>e</a:t>
            </a:r>
            <a:r>
              <a:rPr lang="fr-FR" sz="3600" dirty="0">
                <a:effectLst/>
                <a:uFill>
                  <a:solidFill>
                    <a:srgbClr val="000000"/>
                  </a:solidFill>
                </a:uFill>
                <a:latin typeface="Times New Roman" panose="02020603050405020304" pitchFamily="18" charset="0"/>
                <a:ea typeface="Times New Roman" panose="02020603050405020304" pitchFamily="18" charset="0"/>
              </a:rPr>
              <a:t> Évangile concernant les femmes :</a:t>
            </a:r>
          </a:p>
        </p:txBody>
      </p:sp>
    </p:spTree>
    <p:extLst>
      <p:ext uri="{BB962C8B-B14F-4D97-AF65-F5344CB8AC3E}">
        <p14:creationId xmlns:p14="http://schemas.microsoft.com/office/powerpoint/2010/main" val="398483251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F9CE8E4-9820-E0B9-210A-96DF21E5CBD8}"/>
              </a:ext>
            </a:extLst>
          </p:cNvPr>
          <p:cNvSpPr txBox="1"/>
          <p:nvPr/>
        </p:nvSpPr>
        <p:spPr>
          <a:xfrm>
            <a:off x="467544" y="404664"/>
            <a:ext cx="8280920" cy="4801314"/>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Il faudrait sans doute entendre davantage et plus attentivement le témoignage du IV</a:t>
            </a:r>
            <a:r>
              <a:rPr lang="fr-FR" sz="3600" baseline="30000" dirty="0">
                <a:effectLst/>
                <a:uFill>
                  <a:solidFill>
                    <a:srgbClr val="000000"/>
                  </a:solidFill>
                </a:uFill>
                <a:latin typeface="Times New Roman" panose="02020603050405020304" pitchFamily="18" charset="0"/>
                <a:ea typeface="Times New Roman" panose="02020603050405020304" pitchFamily="18" charset="0"/>
              </a:rPr>
              <a:t>e</a:t>
            </a:r>
            <a:r>
              <a:rPr lang="fr-FR" sz="3600" dirty="0">
                <a:effectLst/>
                <a:uFill>
                  <a:solidFill>
                    <a:srgbClr val="000000"/>
                  </a:solidFill>
                </a:uFill>
                <a:latin typeface="Times New Roman" panose="02020603050405020304" pitchFamily="18" charset="0"/>
                <a:ea typeface="Times New Roman" panose="02020603050405020304" pitchFamily="18" charset="0"/>
              </a:rPr>
              <a:t> Évangile concernant les femmes :</a:t>
            </a:r>
          </a:p>
          <a:p>
            <a:pPr algn="just">
              <a:spcAft>
                <a:spcPts val="300"/>
              </a:spcAft>
            </a:pPr>
            <a:endParaRPr lang="fr-FR" sz="3600" b="1" i="1"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b="1" i="1" dirty="0">
                <a:solidFill>
                  <a:srgbClr val="FFECAC"/>
                </a:solidFill>
                <a:effectLst/>
                <a:uFill>
                  <a:solidFill>
                    <a:srgbClr val="000000"/>
                  </a:solidFill>
                </a:uFill>
                <a:latin typeface="Times New Roman" panose="02020603050405020304" pitchFamily="18" charset="0"/>
                <a:ea typeface="Times New Roman" panose="02020603050405020304" pitchFamily="18" charset="0"/>
              </a:rPr>
              <a:t>"le net correctif que l'évangéliste apporte à quelques attitudes ecclésiastiques de son temps</a:t>
            </a:r>
            <a:r>
              <a:rPr lang="fr-FR" sz="3600" b="1"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b="1" i="1" dirty="0">
                <a:solidFill>
                  <a:srgbClr val="FFECAC"/>
                </a:solidFill>
                <a:effectLst/>
                <a:uFill>
                  <a:solidFill>
                    <a:srgbClr val="000000"/>
                  </a:solidFill>
                </a:uFill>
                <a:latin typeface="Times New Roman" panose="02020603050405020304" pitchFamily="18" charset="0"/>
                <a:ea typeface="Times New Roman" panose="02020603050405020304" pitchFamily="18" charset="0"/>
              </a:rPr>
              <a:t>n'a pas épuisé son potentiel de renouveau pour nos Églises "</a:t>
            </a:r>
            <a:r>
              <a:rPr lang="fr-FR" sz="3600" dirty="0">
                <a:effectLst/>
                <a:uFill>
                  <a:solidFill>
                    <a:srgbClr val="000000"/>
                  </a:solidFill>
                </a:uFill>
                <a:latin typeface="Times New Roman" panose="02020603050405020304" pitchFamily="18" charset="0"/>
                <a:ea typeface="Times New Roman" panose="02020603050405020304" pitchFamily="18" charset="0"/>
              </a:rPr>
              <a:t>.</a:t>
            </a:r>
          </a:p>
          <a:p>
            <a:r>
              <a:rPr lang="fr-FR" sz="1050" dirty="0">
                <a:effectLst/>
                <a:uFill>
                  <a:solidFill>
                    <a:srgbClr val="000000"/>
                  </a:solidFill>
                </a:uFill>
                <a:latin typeface="Times New Roman" panose="02020603050405020304" pitchFamily="18" charset="0"/>
                <a:ea typeface="Times New Roman" panose="02020603050405020304" pitchFamily="18" charset="0"/>
              </a:rPr>
              <a:t>Raymond BROWN, </a:t>
            </a:r>
            <a:r>
              <a:rPr lang="fr-FR" sz="1050" i="1" dirty="0">
                <a:effectLst/>
                <a:uFill>
                  <a:solidFill>
                    <a:srgbClr val="000000"/>
                  </a:solidFill>
                </a:uFill>
                <a:latin typeface="Times New Roman" panose="02020603050405020304" pitchFamily="18" charset="0"/>
                <a:ea typeface="Times New Roman" panose="02020603050405020304" pitchFamily="18" charset="0"/>
              </a:rPr>
              <a:t>La communauté du disciple bien-aimé</a:t>
            </a:r>
            <a:r>
              <a:rPr lang="fr-FR" sz="1050" dirty="0">
                <a:effectLst/>
                <a:uFill>
                  <a:solidFill>
                    <a:srgbClr val="000000"/>
                  </a:solidFill>
                </a:uFill>
                <a:latin typeface="Times New Roman" panose="02020603050405020304" pitchFamily="18" charset="0"/>
                <a:ea typeface="Times New Roman" panose="02020603050405020304" pitchFamily="18" charset="0"/>
              </a:rPr>
              <a:t>, LD 131, Cerf, Paris, 1983.</a:t>
            </a:r>
            <a:endParaRPr lang="fr-FR" sz="1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2226040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60BC6-D68E-81F8-4FE6-D69B8D40AB51}"/>
              </a:ext>
            </a:extLst>
          </p:cNvPr>
          <p:cNvSpPr txBox="1"/>
          <p:nvPr/>
        </p:nvSpPr>
        <p:spPr>
          <a:xfrm>
            <a:off x="251520" y="116632"/>
            <a:ext cx="8568952" cy="2308324"/>
          </a:xfrm>
          <a:prstGeom prst="rect">
            <a:avLst/>
          </a:prstGeom>
          <a:noFill/>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t>
            </a:r>
            <a:r>
              <a:rPr lang="fr-FR" sz="3600" dirty="0">
                <a:effectLst/>
                <a:uFill>
                  <a:solidFill>
                    <a:srgbClr val="000000"/>
                  </a:solidFill>
                </a:uFill>
                <a:latin typeface="Times New Roman" panose="02020603050405020304" pitchFamily="18" charset="0"/>
                <a:ea typeface="Times New Roman" panose="02020603050405020304" pitchFamily="18" charset="0"/>
              </a:rPr>
              <a:t>orsqu'on lit les quatre Évangiles avec attention, on ne peut qu'être surpris et étonné de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la place prépondérante accordée à de nombreuses femmes</a:t>
            </a:r>
            <a:r>
              <a:rPr lang="fr-FR" sz="3600" dirty="0">
                <a:effectLst/>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85636281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60BC6-D68E-81F8-4FE6-D69B8D40AB51}"/>
              </a:ext>
            </a:extLst>
          </p:cNvPr>
          <p:cNvSpPr txBox="1"/>
          <p:nvPr/>
        </p:nvSpPr>
        <p:spPr>
          <a:xfrm>
            <a:off x="251520" y="116632"/>
            <a:ext cx="8568952" cy="6778779"/>
          </a:xfrm>
          <a:prstGeom prst="rect">
            <a:avLst/>
          </a:prstGeom>
          <a:noFill/>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t>
            </a:r>
            <a:r>
              <a:rPr lang="fr-FR" sz="3600" dirty="0">
                <a:effectLst/>
                <a:uFill>
                  <a:solidFill>
                    <a:srgbClr val="000000"/>
                  </a:solidFill>
                </a:uFill>
                <a:latin typeface="Times New Roman" panose="02020603050405020304" pitchFamily="18" charset="0"/>
                <a:ea typeface="Times New Roman" panose="02020603050405020304" pitchFamily="18" charset="0"/>
              </a:rPr>
              <a:t>orsqu'on lit les quatre Évangiles avec attention, on ne peut qu'être surpris et étonné de </a:t>
            </a:r>
            <a:r>
              <a:rPr lang="fr-FR" sz="3600" b="1" dirty="0">
                <a:solidFill>
                  <a:srgbClr val="FFBCC5"/>
                </a:solidFill>
                <a:effectLst/>
                <a:uFill>
                  <a:solidFill>
                    <a:srgbClr val="000000"/>
                  </a:solidFill>
                </a:uFill>
                <a:latin typeface="Times New Roman" panose="02020603050405020304" pitchFamily="18" charset="0"/>
                <a:ea typeface="Times New Roman" panose="02020603050405020304" pitchFamily="18" charset="0"/>
              </a:rPr>
              <a:t>la place prépondérante accordée à de nombreuses femmes</a:t>
            </a:r>
            <a:r>
              <a:rPr lang="fr-FR" sz="3600" dirty="0">
                <a:effectLst/>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Cette place participe sans aucun doute de </a:t>
            </a:r>
            <a:r>
              <a:rPr lang="fr-FR" sz="3600" b="1" dirty="0">
                <a:solidFill>
                  <a:srgbClr val="EFFF8C"/>
                </a:solidFill>
                <a:effectLst/>
                <a:uFill>
                  <a:solidFill>
                    <a:srgbClr val="000000"/>
                  </a:solidFill>
                </a:uFill>
                <a:latin typeface="Times New Roman" panose="02020603050405020304" pitchFamily="18" charset="0"/>
                <a:ea typeface="Times New Roman" panose="02020603050405020304" pitchFamily="18" charset="0"/>
              </a:rPr>
              <a:t>la radicale nouveauté de l'Évangile</a:t>
            </a:r>
            <a:r>
              <a:rPr lang="fr-FR" sz="3600" dirty="0">
                <a:effectLst/>
                <a:uFill>
                  <a:solidFill>
                    <a:srgbClr val="000000"/>
                  </a:solidFill>
                </a:uFill>
                <a:latin typeface="Times New Roman" panose="02020603050405020304" pitchFamily="18" charset="0"/>
                <a:ea typeface="Times New Roman" panose="02020603050405020304" pitchFamily="18" charset="0"/>
              </a:rPr>
              <a:t>, non seulement offert à tous, hommes et femmes mais aussi confié au témoignage de personnes </a:t>
            </a:r>
            <a:r>
              <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rPr>
              <a:t>– les femmes, les étrangères, les mal-croyantes – </a:t>
            </a:r>
            <a:r>
              <a:rPr lang="fr-FR" sz="3600" dirty="0">
                <a:effectLst/>
                <a:uFill>
                  <a:solidFill>
                    <a:srgbClr val="000000"/>
                  </a:solidFill>
                </a:uFill>
                <a:latin typeface="Times New Roman" panose="02020603050405020304" pitchFamily="18" charset="0"/>
                <a:ea typeface="Times New Roman" panose="02020603050405020304" pitchFamily="18" charset="0"/>
              </a:rPr>
              <a:t>auxquelles la société du temps de Jésus n'accordait que peu d'importance et de crédit.</a:t>
            </a:r>
          </a:p>
        </p:txBody>
      </p:sp>
    </p:spTree>
    <p:extLst>
      <p:ext uri="{BB962C8B-B14F-4D97-AF65-F5344CB8AC3E}">
        <p14:creationId xmlns:p14="http://schemas.microsoft.com/office/powerpoint/2010/main" val="1138684025"/>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BE95290-9073-F73D-D604-887FDDB96060}"/>
              </a:ext>
            </a:extLst>
          </p:cNvPr>
          <p:cNvSpPr txBox="1"/>
          <p:nvPr/>
        </p:nvSpPr>
        <p:spPr>
          <a:xfrm>
            <a:off x="179512" y="620688"/>
            <a:ext cx="8496944" cy="3985706"/>
          </a:xfrm>
          <a:prstGeom prst="rect">
            <a:avLst/>
          </a:prstGeom>
          <a:noFill/>
        </p:spPr>
        <p:txBody>
          <a:bodyPr wrap="square">
            <a:spAutoFit/>
          </a:bodyPr>
          <a:lstStyle/>
          <a:p>
            <a:pPr marL="540385" algn="just">
              <a:spcAft>
                <a:spcPts val="300"/>
              </a:spcAft>
            </a:pPr>
            <a:r>
              <a:rPr lang="fr-FR" sz="4000" dirty="0">
                <a:effectLst/>
                <a:uFill>
                  <a:solidFill>
                    <a:srgbClr val="000000"/>
                  </a:solidFill>
                </a:uFill>
                <a:latin typeface="Times New Roman" panose="02020603050405020304" pitchFamily="18" charset="0"/>
                <a:ea typeface="Times New Roman" panose="02020603050405020304" pitchFamily="18" charset="0"/>
              </a:rPr>
              <a:t>Comme les femmes n'étaient ni exclues, ni marginalisées du mouvement de Jésus avant et après la Pâque, il est antiévangélique de réitérer certaines formes d'exclusion et de traitements inégaux à leur égard.</a:t>
            </a:r>
          </a:p>
          <a:p>
            <a:r>
              <a:rPr lang="fr-FR" sz="1050" dirty="0">
                <a:effectLst/>
                <a:uFill>
                  <a:solidFill>
                    <a:srgbClr val="000000"/>
                  </a:solidFill>
                </a:uFill>
                <a:latin typeface="Times New Roman" panose="02020603050405020304" pitchFamily="18" charset="0"/>
                <a:ea typeface="Times New Roman" panose="02020603050405020304" pitchFamily="18" charset="0"/>
              </a:rPr>
              <a:t>Luca CASTIGLIONI, </a:t>
            </a:r>
            <a:r>
              <a:rPr lang="fr-FR" sz="1050" i="1" dirty="0">
                <a:effectLst/>
                <a:uFill>
                  <a:solidFill>
                    <a:srgbClr val="000000"/>
                  </a:solidFill>
                </a:uFill>
                <a:latin typeface="Times New Roman" panose="02020603050405020304" pitchFamily="18" charset="0"/>
                <a:ea typeface="Times New Roman" panose="02020603050405020304" pitchFamily="18" charset="0"/>
              </a:rPr>
              <a:t>Filles et Fils de Dieu</a:t>
            </a:r>
            <a:r>
              <a:rPr lang="fr-FR" sz="1050" dirty="0">
                <a:effectLst/>
                <a:uFill>
                  <a:solidFill>
                    <a:srgbClr val="000000"/>
                  </a:solidFill>
                </a:uFill>
                <a:latin typeface="Times New Roman" panose="02020603050405020304" pitchFamily="18" charset="0"/>
                <a:ea typeface="Times New Roman" panose="02020603050405020304" pitchFamily="18" charset="0"/>
              </a:rPr>
              <a:t>, CF 309, Cerf, Paris, 2020, 588.</a:t>
            </a:r>
            <a:endParaRPr lang="fr-FR" sz="1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92833016"/>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A2C4D81-BE63-81F0-6D90-C3FBDE056FD1}"/>
              </a:ext>
            </a:extLst>
          </p:cNvPr>
          <p:cNvSpPr txBox="1"/>
          <p:nvPr/>
        </p:nvSpPr>
        <p:spPr>
          <a:xfrm>
            <a:off x="0" y="332656"/>
            <a:ext cx="9144000" cy="1569660"/>
          </a:xfrm>
          <a:prstGeom prst="rect">
            <a:avLst/>
          </a:prstGeom>
          <a:noFill/>
        </p:spPr>
        <p:txBody>
          <a:bodyPr wrap="square">
            <a:spAutoFit/>
          </a:bodyPr>
          <a:lstStyle/>
          <a:p>
            <a:pPr algn="ctr"/>
            <a:r>
              <a:rPr lang="fr-FR" sz="4800" b="1" cap="all" dirty="0">
                <a:solidFill>
                  <a:srgbClr val="FFFF00"/>
                </a:solidFill>
                <a:latin typeface="Times New Roman" panose="02020603050405020304" pitchFamily="18" charset="0"/>
                <a:cs typeface="Times New Roman" panose="02020603050405020304" pitchFamily="18" charset="0"/>
              </a:rPr>
              <a:t>2 DE JÉRUSALEM À ROME :</a:t>
            </a:r>
            <a:br>
              <a:rPr lang="fr-FR" sz="4800" b="1" cap="all" dirty="0">
                <a:solidFill>
                  <a:srgbClr val="FFFF00"/>
                </a:solidFill>
                <a:latin typeface="Times New Roman" panose="02020603050405020304" pitchFamily="18" charset="0"/>
                <a:cs typeface="Times New Roman" panose="02020603050405020304" pitchFamily="18" charset="0"/>
              </a:rPr>
            </a:br>
            <a:r>
              <a:rPr lang="fr-FR" sz="4800" b="1" cap="all" dirty="0">
                <a:solidFill>
                  <a:srgbClr val="FFFF00"/>
                </a:solidFill>
                <a:latin typeface="Times New Roman" panose="02020603050405020304" pitchFamily="18" charset="0"/>
                <a:cs typeface="Times New Roman" panose="02020603050405020304" pitchFamily="18" charset="0"/>
              </a:rPr>
              <a:t>LE LIVRE DES ACTES</a:t>
            </a:r>
            <a:endParaRPr lang="fr-FR" sz="4800" dirty="0"/>
          </a:p>
        </p:txBody>
      </p:sp>
      <p:pic>
        <p:nvPicPr>
          <p:cNvPr id="5" name="Image 4">
            <a:extLst>
              <a:ext uri="{FF2B5EF4-FFF2-40B4-BE49-F238E27FC236}">
                <a16:creationId xmlns:a16="http://schemas.microsoft.com/office/drawing/2014/main" id="{6E8854B6-CC09-7F32-A2F2-077BCC769F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060848"/>
            <a:ext cx="9144000" cy="3700462"/>
          </a:xfrm>
          <a:prstGeom prst="rect">
            <a:avLst/>
          </a:prstGeom>
        </p:spPr>
      </p:pic>
    </p:spTree>
    <p:extLst>
      <p:ext uri="{BB962C8B-B14F-4D97-AF65-F5344CB8AC3E}">
        <p14:creationId xmlns:p14="http://schemas.microsoft.com/office/powerpoint/2010/main" val="2803743856"/>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5107B0-CFD7-D848-A618-D538315CAA46}"/>
              </a:ext>
            </a:extLst>
          </p:cNvPr>
          <p:cNvSpPr/>
          <p:nvPr/>
        </p:nvSpPr>
        <p:spPr>
          <a:xfrm>
            <a:off x="539552" y="1052736"/>
            <a:ext cx="9186006"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21 Depuis Jérusalem (</a:t>
            </a:r>
            <a:r>
              <a:rPr lang="fr-FR" sz="4000" b="1" i="1" dirty="0" err="1">
                <a:solidFill>
                  <a:srgbClr val="FFFF00"/>
                </a:solidFill>
                <a:uFill>
                  <a:solidFill>
                    <a:srgbClr val="000000"/>
                  </a:solidFill>
                </a:uFill>
                <a:latin typeface="Times New Roman" panose="02020603050405020304" pitchFamily="18" charset="0"/>
                <a:ea typeface="Times New Roman" panose="02020603050405020304" pitchFamily="18" charset="0"/>
              </a:rPr>
              <a:t>Ac</a:t>
            </a: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 1-12)</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8B4F39-5E7D-D14F-A5CB-C8F97E987A2E}"/>
              </a:ext>
            </a:extLst>
          </p:cNvPr>
          <p:cNvSpPr/>
          <p:nvPr/>
        </p:nvSpPr>
        <p:spPr>
          <a:xfrm>
            <a:off x="467544" y="764704"/>
            <a:ext cx="7344816" cy="3170099"/>
          </a:xfrm>
          <a:prstGeom prst="rect">
            <a:avLst/>
          </a:prstGeom>
        </p:spPr>
        <p:txBody>
          <a:bodyPr wrap="square">
            <a:spAutoFit/>
          </a:bodyPr>
          <a:lstStyle/>
          <a:p>
            <a:pPr marL="540385" algn="just">
              <a:spcAft>
                <a:spcPts val="300"/>
              </a:spcAft>
            </a:pPr>
            <a:r>
              <a:rPr lang="fr-FR" sz="40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14</a:t>
            </a:r>
            <a:r>
              <a:rPr lang="fr-FR" sz="4000" dirty="0">
                <a:uFill>
                  <a:solidFill>
                    <a:srgbClr val="000000"/>
                  </a:solidFill>
                </a:uFill>
                <a:latin typeface="Times New Roman" panose="02020603050405020304" pitchFamily="18" charset="0"/>
                <a:ea typeface="Times New Roman" panose="02020603050405020304" pitchFamily="18" charset="0"/>
              </a:rPr>
              <a:t>Tous, unanimes, étaient assidus à la prière, </a:t>
            </a:r>
            <a:r>
              <a:rPr lang="fr-FR" sz="4000" b="1" dirty="0">
                <a:solidFill>
                  <a:srgbClr val="AFFFE5"/>
                </a:solidFill>
                <a:uFill>
                  <a:solidFill>
                    <a:srgbClr val="000000"/>
                  </a:solidFill>
                </a:uFill>
                <a:latin typeface="Times New Roman" panose="02020603050405020304" pitchFamily="18" charset="0"/>
                <a:ea typeface="Times New Roman" panose="02020603050405020304" pitchFamily="18" charset="0"/>
              </a:rPr>
              <a:t>avec quelques femmes</a:t>
            </a:r>
            <a:r>
              <a:rPr lang="fr-FR" sz="4000" dirty="0">
                <a:solidFill>
                  <a:srgbClr val="AFFFE5"/>
                </a:solidFill>
                <a:uFill>
                  <a:solidFill>
                    <a:srgbClr val="000000"/>
                  </a:solidFill>
                </a:uFill>
                <a:latin typeface="Times New Roman" panose="02020603050405020304" pitchFamily="18" charset="0"/>
                <a:ea typeface="Times New Roman" panose="02020603050405020304" pitchFamily="18" charset="0"/>
              </a:rPr>
              <a:t> </a:t>
            </a:r>
            <a:r>
              <a:rPr lang="fr-FR" sz="4000" dirty="0">
                <a:uFill>
                  <a:solidFill>
                    <a:srgbClr val="000000"/>
                  </a:solidFill>
                </a:uFill>
                <a:latin typeface="Times New Roman" panose="02020603050405020304" pitchFamily="18" charset="0"/>
                <a:ea typeface="Times New Roman" panose="02020603050405020304" pitchFamily="18" charset="0"/>
              </a:rPr>
              <a:t>dont Marie la mère de Jésus, et avec les frères de Jésus. (</a:t>
            </a:r>
            <a:r>
              <a:rPr lang="fr-FR" sz="4000" dirty="0" err="1">
                <a:uFill>
                  <a:solidFill>
                    <a:srgbClr val="000000"/>
                  </a:solidFill>
                </a:uFill>
                <a:latin typeface="Times New Roman" panose="02020603050405020304" pitchFamily="18" charset="0"/>
                <a:ea typeface="Times New Roman" panose="02020603050405020304" pitchFamily="18" charset="0"/>
              </a:rPr>
              <a:t>Ac</a:t>
            </a:r>
            <a:r>
              <a:rPr lang="fr-FR" sz="4000" dirty="0">
                <a:uFill>
                  <a:solidFill>
                    <a:srgbClr val="000000"/>
                  </a:solidFill>
                </a:uFill>
                <a:latin typeface="Times New Roman" panose="02020603050405020304" pitchFamily="18" charset="0"/>
                <a:ea typeface="Times New Roman" panose="02020603050405020304" pitchFamily="18" charset="0"/>
              </a:rPr>
              <a:t> 1,14)</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4554692"/>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B5BFC4-3BD3-7948-8D99-FA9E8E2E273E}"/>
              </a:ext>
            </a:extLst>
          </p:cNvPr>
          <p:cNvSpPr/>
          <p:nvPr/>
        </p:nvSpPr>
        <p:spPr>
          <a:xfrm>
            <a:off x="0" y="0"/>
            <a:ext cx="8964488" cy="2308324"/>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41</a:t>
            </a:r>
            <a:r>
              <a:rPr lang="fr-FR" sz="3600" dirty="0">
                <a:uFill>
                  <a:solidFill>
                    <a:srgbClr val="000000"/>
                  </a:solidFill>
                </a:uFill>
                <a:latin typeface="Times New Roman" panose="02020603050405020304" pitchFamily="18" charset="0"/>
                <a:ea typeface="Times New Roman" panose="02020603050405020304" pitchFamily="18" charset="0"/>
              </a:rPr>
              <a:t>Ceux qui accueillirent sa parole reçurent le baptême, et il y eut environ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trois mille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personnes</a:t>
            </a:r>
            <a:r>
              <a:rPr lang="fr-FR" sz="3600" dirty="0">
                <a:uFill>
                  <a:solidFill>
                    <a:srgbClr val="000000"/>
                  </a:solidFill>
                </a:uFill>
                <a:latin typeface="Times New Roman" panose="02020603050405020304" pitchFamily="18" charset="0"/>
                <a:ea typeface="Times New Roman" panose="02020603050405020304" pitchFamily="18" charset="0"/>
              </a:rPr>
              <a:t> ce jour-là qui se joignirent à eux.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2,41)</a:t>
            </a:r>
          </a:p>
        </p:txBody>
      </p:sp>
    </p:spTree>
    <p:extLst>
      <p:ext uri="{BB962C8B-B14F-4D97-AF65-F5344CB8AC3E}">
        <p14:creationId xmlns:p14="http://schemas.microsoft.com/office/powerpoint/2010/main" val="1345024545"/>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B5BFC4-3BD3-7948-8D99-FA9E8E2E273E}"/>
              </a:ext>
            </a:extLst>
          </p:cNvPr>
          <p:cNvSpPr/>
          <p:nvPr/>
        </p:nvSpPr>
        <p:spPr>
          <a:xfrm>
            <a:off x="0" y="0"/>
            <a:ext cx="8964488" cy="5116785"/>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41</a:t>
            </a:r>
            <a:r>
              <a:rPr lang="fr-FR" sz="3600" dirty="0">
                <a:uFill>
                  <a:solidFill>
                    <a:srgbClr val="000000"/>
                  </a:solidFill>
                </a:uFill>
                <a:latin typeface="Times New Roman" panose="02020603050405020304" pitchFamily="18" charset="0"/>
                <a:ea typeface="Times New Roman" panose="02020603050405020304" pitchFamily="18" charset="0"/>
              </a:rPr>
              <a:t>Ceux qui accueillirent sa parole reçurent le baptême, et il y eut environ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trois mille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personnes</a:t>
            </a:r>
            <a:r>
              <a:rPr lang="fr-FR" sz="3600" dirty="0">
                <a:uFill>
                  <a:solidFill>
                    <a:srgbClr val="000000"/>
                  </a:solidFill>
                </a:uFill>
                <a:latin typeface="Times New Roman" panose="02020603050405020304" pitchFamily="18" charset="0"/>
                <a:ea typeface="Times New Roman" panose="02020603050405020304" pitchFamily="18" charset="0"/>
              </a:rPr>
              <a:t> ce jour-là qui se joignirent à eux.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2,41)</a:t>
            </a: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47</a:t>
            </a:r>
            <a:r>
              <a:rPr lang="fr-FR" sz="3600" dirty="0">
                <a:uFill>
                  <a:solidFill>
                    <a:srgbClr val="000000"/>
                  </a:solidFill>
                </a:uFill>
                <a:latin typeface="Times New Roman" panose="02020603050405020304" pitchFamily="18" charset="0"/>
                <a:ea typeface="Times New Roman" panose="02020603050405020304" pitchFamily="18" charset="0"/>
              </a:rPr>
              <a:t>Ils louaient Dieu et trouvaient un accueil favorable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auprès du peuple tout entier</a:t>
            </a:r>
            <a:r>
              <a:rPr lang="fr-FR" sz="3600" dirty="0">
                <a:uFill>
                  <a:solidFill>
                    <a:srgbClr val="000000"/>
                  </a:solidFill>
                </a:uFill>
                <a:latin typeface="Times New Roman" panose="02020603050405020304" pitchFamily="18" charset="0"/>
                <a:ea typeface="Times New Roman" panose="02020603050405020304" pitchFamily="18" charset="0"/>
              </a:rPr>
              <a:t>. Et le Seigneur adjoignait chaque jour à la communauté ceux qui trouvaient le salut.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2,47)</a:t>
            </a:r>
          </a:p>
        </p:txBody>
      </p:sp>
    </p:spTree>
    <p:extLst>
      <p:ext uri="{BB962C8B-B14F-4D97-AF65-F5344CB8AC3E}">
        <p14:creationId xmlns:p14="http://schemas.microsoft.com/office/powerpoint/2010/main" val="242414648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B5BFC4-3BD3-7948-8D99-FA9E8E2E273E}"/>
              </a:ext>
            </a:extLst>
          </p:cNvPr>
          <p:cNvSpPr/>
          <p:nvPr/>
        </p:nvSpPr>
        <p:spPr>
          <a:xfrm>
            <a:off x="0" y="0"/>
            <a:ext cx="8964488" cy="7005891"/>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41</a:t>
            </a:r>
            <a:r>
              <a:rPr lang="fr-FR" sz="3600" dirty="0">
                <a:uFill>
                  <a:solidFill>
                    <a:srgbClr val="000000"/>
                  </a:solidFill>
                </a:uFill>
                <a:latin typeface="Times New Roman" panose="02020603050405020304" pitchFamily="18" charset="0"/>
                <a:ea typeface="Times New Roman" panose="02020603050405020304" pitchFamily="18" charset="0"/>
              </a:rPr>
              <a:t>Ceux qui accueillirent sa parole reçurent le baptême, et il y eut environ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trois mille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personnes</a:t>
            </a:r>
            <a:r>
              <a:rPr lang="fr-FR" sz="3600" dirty="0">
                <a:uFill>
                  <a:solidFill>
                    <a:srgbClr val="000000"/>
                  </a:solidFill>
                </a:uFill>
                <a:latin typeface="Times New Roman" panose="02020603050405020304" pitchFamily="18" charset="0"/>
                <a:ea typeface="Times New Roman" panose="02020603050405020304" pitchFamily="18" charset="0"/>
              </a:rPr>
              <a:t> ce jour-là qui se joignirent à eux.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2,41)</a:t>
            </a: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47</a:t>
            </a:r>
            <a:r>
              <a:rPr lang="fr-FR" sz="3600" dirty="0">
                <a:uFill>
                  <a:solidFill>
                    <a:srgbClr val="000000"/>
                  </a:solidFill>
                </a:uFill>
                <a:latin typeface="Times New Roman" panose="02020603050405020304" pitchFamily="18" charset="0"/>
                <a:ea typeface="Times New Roman" panose="02020603050405020304" pitchFamily="18" charset="0"/>
              </a:rPr>
              <a:t>Ils louaient Dieu et trouvaient un accueil favorable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auprès du peuple tout entier</a:t>
            </a:r>
            <a:r>
              <a:rPr lang="fr-FR" sz="3600" dirty="0">
                <a:uFill>
                  <a:solidFill>
                    <a:srgbClr val="000000"/>
                  </a:solidFill>
                </a:uFill>
                <a:latin typeface="Times New Roman" panose="02020603050405020304" pitchFamily="18" charset="0"/>
                <a:ea typeface="Times New Roman" panose="02020603050405020304" pitchFamily="18" charset="0"/>
              </a:rPr>
              <a:t>. Et le Seigneur adjoignait chaque jour à la communauté ceux qui trouvaient le salut.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2,47)</a:t>
            </a:r>
          </a:p>
          <a:p>
            <a:pPr marL="540385" algn="just">
              <a:spcAft>
                <a:spcPts val="300"/>
              </a:spcAft>
            </a:pPr>
            <a:r>
              <a:rPr lang="fr-FR" sz="3600" baseline="30000" dirty="0">
                <a:solidFill>
                  <a:srgbClr val="9EFF93"/>
                </a:solidFill>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14</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Des multitudes de plus en plus nombreuses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d’hommes et de femmes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se ralliaient, par la foi, au Seigneur.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5,14)</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3018095"/>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6D4CA4-D670-E54E-97A2-3146493BF533}"/>
              </a:ext>
            </a:extLst>
          </p:cNvPr>
          <p:cNvSpPr/>
          <p:nvPr/>
        </p:nvSpPr>
        <p:spPr>
          <a:xfrm>
            <a:off x="539552" y="908720"/>
            <a:ext cx="7776864" cy="3416320"/>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a:t>
            </a:r>
            <a:r>
              <a:rPr lang="fr-FR" sz="3600" dirty="0">
                <a:uFill>
                  <a:solidFill>
                    <a:srgbClr val="000000"/>
                  </a:solidFill>
                </a:uFill>
                <a:latin typeface="Times New Roman" panose="02020603050405020304" pitchFamily="18" charset="0"/>
                <a:ea typeface="Times New Roman" panose="02020603050405020304" pitchFamily="18" charset="0"/>
              </a:rPr>
              <a:t>En ces jours-là, le nombre des disciples augmentait, et les Hellénistes se mirent à récriminer contre les Hébreux parce que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leurs veuves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étaient oubliées dans le service quotidien.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6,1)</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90885714"/>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F0395F-D22C-E140-83DD-4665C3508575}"/>
              </a:ext>
            </a:extLst>
          </p:cNvPr>
          <p:cNvSpPr/>
          <p:nvPr/>
        </p:nvSpPr>
        <p:spPr>
          <a:xfrm>
            <a:off x="611560" y="764704"/>
            <a:ext cx="7560840" cy="3416320"/>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36</a:t>
            </a:r>
            <a:r>
              <a:rPr lang="fr-FR" sz="3600" dirty="0">
                <a:uFill>
                  <a:solidFill>
                    <a:srgbClr val="000000"/>
                  </a:solidFill>
                </a:uFill>
                <a:latin typeface="Times New Roman" panose="02020603050405020304" pitchFamily="18" charset="0"/>
                <a:ea typeface="Times New Roman" panose="02020603050405020304" pitchFamily="18" charset="0"/>
              </a:rPr>
              <a:t>Il y avait à </a:t>
            </a:r>
            <a:r>
              <a:rPr lang="fr-FR" sz="3600" dirty="0" err="1">
                <a:uFill>
                  <a:solidFill>
                    <a:srgbClr val="000000"/>
                  </a:solidFill>
                </a:uFill>
                <a:latin typeface="Times New Roman" panose="02020603050405020304" pitchFamily="18" charset="0"/>
                <a:ea typeface="Times New Roman" panose="02020603050405020304" pitchFamily="18" charset="0"/>
              </a:rPr>
              <a:t>Joppé</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une femme qui était </a:t>
            </a:r>
            <a:r>
              <a:rPr lang="fr-FR" sz="3600" b="1" u="sng" dirty="0">
                <a:solidFill>
                  <a:srgbClr val="EFFF8C"/>
                </a:solidFill>
                <a:uFill>
                  <a:solidFill>
                    <a:srgbClr val="FFFF00"/>
                  </a:solidFill>
                </a:uFill>
                <a:latin typeface="Times New Roman" panose="02020603050405020304" pitchFamily="18" charset="0"/>
                <a:ea typeface="Times New Roman" panose="02020603050405020304" pitchFamily="18" charset="0"/>
              </a:rPr>
              <a:t>disciple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 elle s’appelait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Tabitha</a:t>
            </a:r>
            <a:r>
              <a:rPr lang="fr-FR" sz="3600" dirty="0">
                <a:uFill>
                  <a:solidFill>
                    <a:srgbClr val="000000"/>
                  </a:solidFill>
                </a:uFill>
                <a:latin typeface="Times New Roman" panose="02020603050405020304" pitchFamily="18" charset="0"/>
                <a:ea typeface="Times New Roman" panose="02020603050405020304" pitchFamily="18" charset="0"/>
              </a:rPr>
              <a:t>, ce qui se traduit par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Dorcas</a:t>
            </a:r>
            <a:r>
              <a:rPr lang="fr-FR" sz="3600" dirty="0">
                <a:uFill>
                  <a:solidFill>
                    <a:srgbClr val="000000"/>
                  </a:solidFill>
                </a:uFill>
                <a:latin typeface="Times New Roman" panose="02020603050405020304" pitchFamily="18" charset="0"/>
                <a:ea typeface="Times New Roman" panose="02020603050405020304" pitchFamily="18" charset="0"/>
              </a:rPr>
              <a:t> –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Gazelle</a:t>
            </a:r>
            <a:r>
              <a:rPr lang="fr-FR" sz="3600" dirty="0">
                <a:uFill>
                  <a:solidFill>
                    <a:srgbClr val="000000"/>
                  </a:solidFill>
                </a:uFill>
                <a:latin typeface="Times New Roman" panose="02020603050405020304" pitchFamily="18" charset="0"/>
                <a:ea typeface="Times New Roman" panose="02020603050405020304" pitchFamily="18" charset="0"/>
              </a:rPr>
              <a:t>. Elle était riche des bonnes œuvres et des aumônes qu’elle faisait.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9,36)</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8739701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1C7FC8-2A94-A14C-A4B4-39436FF57170}"/>
              </a:ext>
            </a:extLst>
          </p:cNvPr>
          <p:cNvSpPr/>
          <p:nvPr/>
        </p:nvSpPr>
        <p:spPr>
          <a:xfrm>
            <a:off x="0" y="0"/>
            <a:ext cx="9144000" cy="6555641"/>
          </a:xfrm>
          <a:prstGeom prst="rect">
            <a:avLst/>
          </a:prstGeom>
        </p:spPr>
        <p:txBody>
          <a:bodyPr wrap="square">
            <a:spAutoFit/>
          </a:bodyPr>
          <a:lstStyle/>
          <a:p>
            <a:pPr marL="108385" algn="just">
              <a:spcAft>
                <a:spcPts val="0"/>
              </a:spcAft>
            </a:pPr>
            <a:r>
              <a:rPr lang="fr-FR" sz="30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37</a:t>
            </a:r>
            <a:r>
              <a:rPr lang="fr-FR" sz="3000" dirty="0">
                <a:uFill>
                  <a:solidFill>
                    <a:srgbClr val="000000"/>
                  </a:solidFill>
                </a:uFill>
                <a:latin typeface="Times New Roman" panose="02020603050405020304" pitchFamily="18" charset="0"/>
                <a:ea typeface="Times New Roman" panose="02020603050405020304" pitchFamily="18" charset="0"/>
              </a:rPr>
              <a:t>Or, en ces jours-là, elle tomba malade et mourut. (…) </a:t>
            </a:r>
            <a:r>
              <a:rPr lang="fr-FR" sz="30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38</a:t>
            </a:r>
            <a:r>
              <a:rPr lang="fr-FR" sz="3000" dirty="0">
                <a:uFill>
                  <a:solidFill>
                    <a:srgbClr val="000000"/>
                  </a:solidFill>
                </a:uFill>
                <a:latin typeface="Times New Roman" panose="02020603050405020304" pitchFamily="18" charset="0"/>
                <a:ea typeface="Times New Roman" panose="02020603050405020304" pitchFamily="18" charset="0"/>
              </a:rPr>
              <a:t>Comme Lydda est proche de </a:t>
            </a:r>
            <a:r>
              <a:rPr lang="fr-FR" sz="3000" dirty="0" err="1">
                <a:uFill>
                  <a:solidFill>
                    <a:srgbClr val="000000"/>
                  </a:solidFill>
                </a:uFill>
                <a:latin typeface="Times New Roman" panose="02020603050405020304" pitchFamily="18" charset="0"/>
                <a:ea typeface="Times New Roman" panose="02020603050405020304" pitchFamily="18" charset="0"/>
              </a:rPr>
              <a:t>Joppé</a:t>
            </a:r>
            <a:r>
              <a:rPr lang="fr-FR" sz="3000" dirty="0">
                <a:uFill>
                  <a:solidFill>
                    <a:srgbClr val="000000"/>
                  </a:solidFill>
                </a:uFill>
                <a:latin typeface="Times New Roman" panose="02020603050405020304" pitchFamily="18" charset="0"/>
                <a:ea typeface="Times New Roman" panose="02020603050405020304" pitchFamily="18" charset="0"/>
              </a:rPr>
              <a:t>, les disciples avaient appris que Pierre était là et ils lui envoyèrent deux hommes chargés de cette invitation : « Rejoins-nous sans tarder. » </a:t>
            </a:r>
            <a:r>
              <a:rPr lang="fr-FR" sz="30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39</a:t>
            </a:r>
            <a:r>
              <a:rPr lang="fr-FR" sz="3000" dirty="0">
                <a:uFill>
                  <a:solidFill>
                    <a:srgbClr val="000000"/>
                  </a:solidFill>
                </a:uFill>
                <a:latin typeface="Times New Roman" panose="02020603050405020304" pitchFamily="18" charset="0"/>
                <a:ea typeface="Times New Roman" panose="02020603050405020304" pitchFamily="18" charset="0"/>
              </a:rPr>
              <a:t>Pierre partit aussitôt avec eux. Quand il fut arrivé, on le fit monter dans la chambre haute, </a:t>
            </a:r>
            <a:r>
              <a:rPr lang="fr-FR" sz="3000" dirty="0">
                <a:solidFill>
                  <a:srgbClr val="EFFF8C"/>
                </a:solidFill>
                <a:uFill>
                  <a:solidFill>
                    <a:srgbClr val="000000"/>
                  </a:solidFill>
                </a:uFill>
                <a:latin typeface="Times New Roman" panose="02020603050405020304" pitchFamily="18" charset="0"/>
                <a:ea typeface="Times New Roman" panose="02020603050405020304" pitchFamily="18" charset="0"/>
              </a:rPr>
              <a:t>et </a:t>
            </a:r>
            <a:r>
              <a:rPr lang="fr-FR" sz="3000" b="1" dirty="0">
                <a:solidFill>
                  <a:srgbClr val="EFFF8C"/>
                </a:solidFill>
                <a:uFill>
                  <a:solidFill>
                    <a:srgbClr val="000000"/>
                  </a:solidFill>
                </a:uFill>
                <a:latin typeface="Times New Roman" panose="02020603050405020304" pitchFamily="18" charset="0"/>
                <a:ea typeface="Times New Roman" panose="02020603050405020304" pitchFamily="18" charset="0"/>
              </a:rPr>
              <a:t>toutes les veuves</a:t>
            </a:r>
            <a:r>
              <a:rPr lang="fr-FR" sz="30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000" dirty="0">
                <a:uFill>
                  <a:solidFill>
                    <a:srgbClr val="000000"/>
                  </a:solidFill>
                </a:uFill>
                <a:latin typeface="Times New Roman" panose="02020603050405020304" pitchFamily="18" charset="0"/>
                <a:ea typeface="Times New Roman" panose="02020603050405020304" pitchFamily="18" charset="0"/>
              </a:rPr>
              <a:t>se tenaient devant lui en pleurs, lui montrant les tuniques et les manteaux que faisait </a:t>
            </a:r>
            <a:r>
              <a:rPr lang="fr-FR" sz="3000" b="1" dirty="0">
                <a:solidFill>
                  <a:srgbClr val="EFFF8C"/>
                </a:solidFill>
                <a:uFill>
                  <a:solidFill>
                    <a:srgbClr val="000000"/>
                  </a:solidFill>
                </a:uFill>
                <a:latin typeface="Times New Roman" panose="02020603050405020304" pitchFamily="18" charset="0"/>
                <a:ea typeface="Times New Roman" panose="02020603050405020304" pitchFamily="18" charset="0"/>
              </a:rPr>
              <a:t>Dorcas</a:t>
            </a:r>
            <a:r>
              <a:rPr lang="fr-FR" sz="3000" dirty="0">
                <a:uFill>
                  <a:solidFill>
                    <a:srgbClr val="000000"/>
                  </a:solidFill>
                </a:uFill>
                <a:latin typeface="Times New Roman" panose="02020603050405020304" pitchFamily="18" charset="0"/>
                <a:ea typeface="Times New Roman" panose="02020603050405020304" pitchFamily="18" charset="0"/>
              </a:rPr>
              <a:t> quand elle était en leur compagnie. </a:t>
            </a:r>
            <a:r>
              <a:rPr lang="fr-FR" sz="3000" baseline="30000" dirty="0">
                <a:uFill>
                  <a:solidFill>
                    <a:srgbClr val="000000"/>
                  </a:solidFill>
                </a:uFill>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rPr>
              <a:t>40</a:t>
            </a:r>
            <a:r>
              <a:rPr lang="fr-FR" sz="3000" dirty="0">
                <a:uFill>
                  <a:solidFill>
                    <a:srgbClr val="000000"/>
                  </a:solidFill>
                </a:uFill>
                <a:latin typeface="Times New Roman" panose="02020603050405020304" pitchFamily="18" charset="0"/>
                <a:ea typeface="Times New Roman" panose="02020603050405020304" pitchFamily="18" charset="0"/>
              </a:rPr>
              <a:t>Pierre fit sortir tout le monde et, se mettant à genoux, il pria ; puis, se tournant vers le corps, il dit : « Tabitha, </a:t>
            </a:r>
            <a:r>
              <a:rPr lang="fr-FR" sz="3000" dirty="0" err="1">
                <a:uFill>
                  <a:solidFill>
                    <a:srgbClr val="000000"/>
                  </a:solidFill>
                </a:uFill>
                <a:latin typeface="Times New Roman" panose="02020603050405020304" pitchFamily="18" charset="0"/>
                <a:ea typeface="Times New Roman" panose="02020603050405020304" pitchFamily="18" charset="0"/>
              </a:rPr>
              <a:t>lève-toi</a:t>
            </a:r>
            <a:r>
              <a:rPr lang="fr-FR" sz="3000" dirty="0">
                <a:uFill>
                  <a:solidFill>
                    <a:srgbClr val="000000"/>
                  </a:solidFill>
                </a:uFill>
                <a:latin typeface="Times New Roman" panose="02020603050405020304" pitchFamily="18" charset="0"/>
                <a:ea typeface="Times New Roman" panose="02020603050405020304" pitchFamily="18" charset="0"/>
              </a:rPr>
              <a:t>. » Elle ouvrit les yeux, et, à la vue de Pierre, elle se redressa et s’assit. </a:t>
            </a:r>
            <a:r>
              <a:rPr lang="fr-FR" sz="3000" baseline="30000" dirty="0">
                <a:solidFill>
                  <a:srgbClr val="EFFF8C"/>
                </a:solidFill>
                <a:uFill>
                  <a:solidFill>
                    <a:srgbClr val="000000"/>
                  </a:solidFill>
                </a:uFill>
                <a:latin typeface="Times New Roman" panose="02020603050405020304" pitchFamily="18" charset="0"/>
                <a:ea typeface="Times New Roman" panose="02020603050405020304" pitchFamily="18" charset="0"/>
                <a:hlinkClick r:id="rId6">
                  <a:extLst>
                    <a:ext uri="{A12FA001-AC4F-418D-AE19-62706E023703}">
                      <ahyp:hlinkClr xmlns:ahyp="http://schemas.microsoft.com/office/drawing/2018/hyperlinkcolor" val="tx"/>
                    </a:ext>
                  </a:extLst>
                </a:hlinkClick>
              </a:rPr>
              <a:t>41</a:t>
            </a:r>
            <a:r>
              <a:rPr lang="fr-FR" sz="3000" dirty="0">
                <a:solidFill>
                  <a:srgbClr val="EFFF8C"/>
                </a:solidFill>
                <a:uFill>
                  <a:solidFill>
                    <a:srgbClr val="000000"/>
                  </a:solidFill>
                </a:uFill>
                <a:latin typeface="Times New Roman" panose="02020603050405020304" pitchFamily="18" charset="0"/>
                <a:ea typeface="Times New Roman" panose="02020603050405020304" pitchFamily="18" charset="0"/>
              </a:rPr>
              <a:t>Il lui donna la main, la fit lever et, </a:t>
            </a:r>
            <a:r>
              <a:rPr lang="fr-FR" sz="3000" b="1" dirty="0">
                <a:solidFill>
                  <a:srgbClr val="EFFF8C"/>
                </a:solidFill>
                <a:uFill>
                  <a:solidFill>
                    <a:srgbClr val="000000"/>
                  </a:solidFill>
                </a:uFill>
                <a:latin typeface="Times New Roman" panose="02020603050405020304" pitchFamily="18" charset="0"/>
                <a:ea typeface="Times New Roman" panose="02020603050405020304" pitchFamily="18" charset="0"/>
              </a:rPr>
              <a:t>rappelant les saints et les veuves</a:t>
            </a:r>
            <a:r>
              <a:rPr lang="fr-FR" sz="3000" dirty="0">
                <a:solidFill>
                  <a:srgbClr val="EFFF8C"/>
                </a:solidFill>
                <a:uFill>
                  <a:solidFill>
                    <a:srgbClr val="000000"/>
                  </a:solidFill>
                </a:uFill>
                <a:latin typeface="Times New Roman" panose="02020603050405020304" pitchFamily="18" charset="0"/>
                <a:ea typeface="Times New Roman" panose="02020603050405020304" pitchFamily="18" charset="0"/>
              </a:rPr>
              <a:t>, il la leur présenta vivante.</a:t>
            </a:r>
            <a:r>
              <a:rPr lang="fr-FR" sz="3000" dirty="0">
                <a:uFill>
                  <a:solidFill>
                    <a:srgbClr val="000000"/>
                  </a:solidFill>
                </a:uFill>
                <a:latin typeface="Times New Roman" panose="02020603050405020304" pitchFamily="18" charset="0"/>
                <a:ea typeface="Times New Roman" panose="02020603050405020304" pitchFamily="18" charset="0"/>
              </a:rPr>
              <a:t> (</a:t>
            </a:r>
            <a:r>
              <a:rPr lang="fr-FR" sz="3000" dirty="0" err="1">
                <a:uFill>
                  <a:solidFill>
                    <a:srgbClr val="000000"/>
                  </a:solidFill>
                </a:uFill>
                <a:latin typeface="Times New Roman" panose="02020603050405020304" pitchFamily="18" charset="0"/>
                <a:ea typeface="Times New Roman" panose="02020603050405020304" pitchFamily="18" charset="0"/>
              </a:rPr>
              <a:t>Ac</a:t>
            </a:r>
            <a:r>
              <a:rPr lang="fr-FR" sz="3000" dirty="0">
                <a:uFill>
                  <a:solidFill>
                    <a:srgbClr val="000000"/>
                  </a:solidFill>
                </a:uFill>
                <a:latin typeface="Times New Roman" panose="02020603050405020304" pitchFamily="18" charset="0"/>
                <a:ea typeface="Times New Roman" panose="02020603050405020304" pitchFamily="18" charset="0"/>
              </a:rPr>
              <a:t> 9,37-41)</a:t>
            </a:r>
            <a:endParaRPr lang="fr-FR" sz="3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55661097"/>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93B648-70B5-7B48-ACEB-A2F139F78FE0}"/>
              </a:ext>
            </a:extLst>
          </p:cNvPr>
          <p:cNvSpPr/>
          <p:nvPr/>
        </p:nvSpPr>
        <p:spPr>
          <a:xfrm>
            <a:off x="827584" y="1052736"/>
            <a:ext cx="7272808" cy="2862322"/>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12</a:t>
            </a:r>
            <a:r>
              <a:rPr lang="fr-FR" sz="3600" dirty="0">
                <a:uFill>
                  <a:solidFill>
                    <a:srgbClr val="000000"/>
                  </a:solidFill>
                </a:uFill>
                <a:latin typeface="Times New Roman" panose="02020603050405020304" pitchFamily="18" charset="0"/>
                <a:ea typeface="Times New Roman" panose="02020603050405020304" pitchFamily="18" charset="0"/>
              </a:rPr>
              <a:t>Il se repéra et gagna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la maison de Marie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600" dirty="0">
                <a:uFill>
                  <a:solidFill>
                    <a:srgbClr val="000000"/>
                  </a:solidFill>
                </a:uFill>
                <a:latin typeface="Times New Roman" panose="02020603050405020304" pitchFamily="18" charset="0"/>
                <a:ea typeface="Times New Roman" panose="02020603050405020304" pitchFamily="18" charset="0"/>
              </a:rPr>
              <a:t> la mère de Jean surnommé Marc :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il y avait là une assez nombreuse assistance en prière.</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12,12)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8436023"/>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50775-539A-E84E-8D37-83231375826C}"/>
              </a:ext>
            </a:extLst>
          </p:cNvPr>
          <p:cNvSpPr/>
          <p:nvPr/>
        </p:nvSpPr>
        <p:spPr>
          <a:xfrm>
            <a:off x="539552" y="1340768"/>
            <a:ext cx="9632378"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22 Au-delà d'Antioche (</a:t>
            </a:r>
            <a:r>
              <a:rPr lang="fr-FR" sz="4000" b="1" i="1" dirty="0" err="1">
                <a:solidFill>
                  <a:srgbClr val="FFFF00"/>
                </a:solidFill>
                <a:uFill>
                  <a:solidFill>
                    <a:srgbClr val="000000"/>
                  </a:solidFill>
                </a:uFill>
                <a:latin typeface="Times New Roman" panose="02020603050405020304" pitchFamily="18" charset="0"/>
                <a:ea typeface="Times New Roman" panose="02020603050405020304" pitchFamily="18" charset="0"/>
              </a:rPr>
              <a:t>Ac</a:t>
            </a: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 13-20)</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5300570"/>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B83580-7922-0D4E-8504-60A531B8CE70}"/>
              </a:ext>
            </a:extLst>
          </p:cNvPr>
          <p:cNvSpPr/>
          <p:nvPr/>
        </p:nvSpPr>
        <p:spPr>
          <a:xfrm>
            <a:off x="1043608" y="260648"/>
            <a:ext cx="6768752" cy="2308324"/>
          </a:xfrm>
          <a:prstGeom prst="rect">
            <a:avLst/>
          </a:prstGeom>
        </p:spPr>
        <p:txBody>
          <a:bodyPr wrap="square">
            <a:spAutoFit/>
          </a:bodyPr>
          <a:lstStyle/>
          <a:p>
            <a:pPr algn="just">
              <a:spcAft>
                <a:spcPts val="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Voyages missionnaires de Paul</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13-20)</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9528667"/>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B83580-7922-0D4E-8504-60A531B8CE70}"/>
              </a:ext>
            </a:extLst>
          </p:cNvPr>
          <p:cNvSpPr/>
          <p:nvPr/>
        </p:nvSpPr>
        <p:spPr>
          <a:xfrm>
            <a:off x="1043608" y="260648"/>
            <a:ext cx="6768752" cy="5078313"/>
          </a:xfrm>
          <a:prstGeom prst="rect">
            <a:avLst/>
          </a:prstGeom>
        </p:spPr>
        <p:txBody>
          <a:bodyPr wrap="square">
            <a:spAutoFit/>
          </a:bodyPr>
          <a:lstStyle/>
          <a:p>
            <a:pPr algn="just">
              <a:spcAft>
                <a:spcPts val="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Voyages missionnaires de Paul</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13-20)</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Rome</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27-28)</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3349981"/>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B83580-7922-0D4E-8504-60A531B8CE70}"/>
              </a:ext>
            </a:extLst>
          </p:cNvPr>
          <p:cNvSpPr/>
          <p:nvPr/>
        </p:nvSpPr>
        <p:spPr>
          <a:xfrm>
            <a:off x="1043608" y="260648"/>
            <a:ext cx="6768752" cy="5078313"/>
          </a:xfrm>
          <a:prstGeom prst="rect">
            <a:avLst/>
          </a:prstGeom>
        </p:spPr>
        <p:txBody>
          <a:bodyPr wrap="square">
            <a:spAutoFit/>
          </a:bodyPr>
          <a:lstStyle/>
          <a:p>
            <a:pPr algn="just">
              <a:spcAft>
                <a:spcPts val="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Voyages missionnaires de Paul</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13-20)</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Long moment de captivité</a:t>
            </a:r>
          </a:p>
          <a:p>
            <a:pPr algn="just">
              <a:spcAft>
                <a:spcPts val="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à Jérusalem</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21-26)</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Rome</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27-28)</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1661117"/>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0E4637B-F387-AD48-6111-D73C9BEA18D6}"/>
              </a:ext>
            </a:extLst>
          </p:cNvPr>
          <p:cNvSpPr txBox="1"/>
          <p:nvPr/>
        </p:nvSpPr>
        <p:spPr>
          <a:xfrm>
            <a:off x="683568" y="764704"/>
            <a:ext cx="7848872" cy="2862322"/>
          </a:xfrm>
          <a:prstGeom prst="rect">
            <a:avLst/>
          </a:prstGeom>
          <a:noFill/>
        </p:spPr>
        <p:txBody>
          <a:bodyPr wrap="square">
            <a:spAutoFit/>
          </a:bodyPr>
          <a:lstStyle/>
          <a:p>
            <a:r>
              <a:rPr lang="fr-FR" sz="3600" b="1" dirty="0">
                <a:solidFill>
                  <a:srgbClr val="EFFF8C"/>
                </a:solidFill>
                <a:effectLst/>
                <a:latin typeface="Times New Roman" panose="02020603050405020304" pitchFamily="18" charset="0"/>
                <a:ea typeface="Times New Roman" panose="02020603050405020304" pitchFamily="18" charset="0"/>
                <a:cs typeface="Times New Roman" panose="02020603050405020304" pitchFamily="18" charset="0"/>
              </a:rPr>
              <a:t>Durant le premier voyage missionnaire (</a:t>
            </a:r>
            <a:r>
              <a:rPr lang="fr-FR" sz="3600" b="1" dirty="0" err="1">
                <a:solidFill>
                  <a:srgbClr val="EFFF8C"/>
                </a:solidFill>
                <a:effectLst/>
                <a:latin typeface="Times New Roman" panose="02020603050405020304" pitchFamily="18" charset="0"/>
                <a:ea typeface="Times New Roman" panose="02020603050405020304" pitchFamily="18" charset="0"/>
                <a:cs typeface="Times New Roman" panose="02020603050405020304" pitchFamily="18" charset="0"/>
              </a:rPr>
              <a:t>Ac</a:t>
            </a:r>
            <a:r>
              <a:rPr lang="fr-FR" sz="3600" b="1" dirty="0">
                <a:solidFill>
                  <a:srgbClr val="EFFF8C"/>
                </a:solidFill>
                <a:effectLst/>
                <a:latin typeface="Times New Roman" panose="02020603050405020304" pitchFamily="18" charset="0"/>
                <a:ea typeface="Times New Roman" panose="02020603050405020304" pitchFamily="18" charset="0"/>
                <a:cs typeface="Times New Roman" panose="02020603050405020304" pitchFamily="18" charset="0"/>
              </a:rPr>
              <a:t> 13-15),</a:t>
            </a:r>
          </a:p>
          <a:p>
            <a:endParaRPr lang="fr-FR" sz="3600" dirty="0">
              <a:latin typeface="Times New Roman" panose="02020603050405020304" pitchFamily="18" charset="0"/>
              <a:ea typeface="Times New Roman" panose="02020603050405020304" pitchFamily="18" charset="0"/>
              <a:cs typeface="Times New Roman" panose="02020603050405020304" pitchFamily="18" charset="0"/>
            </a:endParaRPr>
          </a:p>
          <a:p>
            <a:r>
              <a:rPr lang="fr-FR" sz="3600" dirty="0">
                <a:effectLst/>
                <a:latin typeface="Times New Roman" panose="02020603050405020304" pitchFamily="18" charset="0"/>
                <a:ea typeface="Times New Roman" panose="02020603050405020304" pitchFamily="18" charset="0"/>
                <a:cs typeface="Times New Roman" panose="02020603050405020304" pitchFamily="18" charset="0"/>
              </a:rPr>
              <a:t>	les acteurs sont essentiellement</a:t>
            </a:r>
          </a:p>
          <a:p>
            <a:r>
              <a:rPr lang="fr-FR" sz="3600" dirty="0">
                <a:effectLst/>
                <a:latin typeface="Times New Roman" panose="02020603050405020304" pitchFamily="18" charset="0"/>
                <a:ea typeface="Times New Roman" panose="02020603050405020304" pitchFamily="18" charset="0"/>
                <a:cs typeface="Times New Roman" panose="02020603050405020304" pitchFamily="18" charset="0"/>
              </a:rPr>
              <a:t>	des hommes.</a:t>
            </a:r>
            <a:r>
              <a:rPr lang="fr-FR" sz="3600" dirty="0">
                <a:effectLst/>
                <a:latin typeface="Times New Roman" panose="02020603050405020304" pitchFamily="18" charset="0"/>
                <a:cs typeface="Times New Roman" panose="02020603050405020304" pitchFamily="18" charset="0"/>
              </a:rPr>
              <a:t> </a:t>
            </a:r>
            <a:endParaRPr lang="fr-FR"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5656955"/>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21B38A-C67D-2A45-8115-5C20EFFFDAFE}"/>
              </a:ext>
            </a:extLst>
          </p:cNvPr>
          <p:cNvSpPr/>
          <p:nvPr/>
        </p:nvSpPr>
        <p:spPr>
          <a:xfrm>
            <a:off x="755576" y="764704"/>
            <a:ext cx="7776864" cy="2862322"/>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23</a:t>
            </a:r>
            <a:r>
              <a:rPr lang="fr-FR" sz="3600" dirty="0">
                <a:uFill>
                  <a:solidFill>
                    <a:srgbClr val="000000"/>
                  </a:solidFill>
                </a:uFill>
                <a:latin typeface="Times New Roman" panose="02020603050405020304" pitchFamily="18" charset="0"/>
                <a:ea typeface="Times New Roman" panose="02020603050405020304" pitchFamily="18" charset="0"/>
              </a:rPr>
              <a:t>Cette lettre leur fut confiée : </a:t>
            </a: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Les apôtres, les anciens et les frères</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 saluent </a:t>
            </a: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les frères</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d’origine païenne qui se trouvent à Antioche, en Syrie et en Cilicie.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15,23)</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0589949"/>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F6F0F41-1749-C082-B167-AA09E5ED592F}"/>
              </a:ext>
            </a:extLst>
          </p:cNvPr>
          <p:cNvSpPr txBox="1"/>
          <p:nvPr/>
        </p:nvSpPr>
        <p:spPr>
          <a:xfrm>
            <a:off x="827584" y="1052736"/>
            <a:ext cx="6480720" cy="1200329"/>
          </a:xfrm>
          <a:prstGeom prst="rect">
            <a:avLst/>
          </a:prstGeom>
          <a:noFill/>
        </p:spPr>
        <p:txBody>
          <a:bodyPr wrap="square">
            <a:spAutoFit/>
          </a:bodyPr>
          <a:lstStyle/>
          <a:p>
            <a:pPr algn="just">
              <a:spcAft>
                <a:spcPts val="300"/>
              </a:spcAft>
            </a:pPr>
            <a:r>
              <a:rPr lang="fr-FR" sz="3600" b="1" dirty="0">
                <a:solidFill>
                  <a:srgbClr val="EFFF8C"/>
                </a:solidFill>
                <a:effectLst/>
                <a:uFill>
                  <a:solidFill>
                    <a:srgbClr val="000000"/>
                  </a:solidFill>
                </a:uFill>
                <a:latin typeface="Times New Roman" panose="02020603050405020304" pitchFamily="18" charset="0"/>
                <a:ea typeface="Times New Roman" panose="02020603050405020304" pitchFamily="18" charset="0"/>
              </a:rPr>
              <a:t>Le second voyage missionnaire </a:t>
            </a:r>
            <a:r>
              <a:rPr lang="fr-FR" sz="3600" dirty="0">
                <a:effectLst/>
                <a:uFill>
                  <a:solidFill>
                    <a:srgbClr val="000000"/>
                  </a:solidFill>
                </a:uFill>
                <a:latin typeface="Times New Roman" panose="02020603050405020304" pitchFamily="18" charset="0"/>
                <a:ea typeface="Times New Roman" panose="02020603050405020304" pitchFamily="18" charset="0"/>
              </a:rPr>
              <a:t>couvre les chapitres 16 à 20.</a:t>
            </a:r>
          </a:p>
        </p:txBody>
      </p:sp>
    </p:spTree>
    <p:extLst>
      <p:ext uri="{BB962C8B-B14F-4D97-AF65-F5344CB8AC3E}">
        <p14:creationId xmlns:p14="http://schemas.microsoft.com/office/powerpoint/2010/main" val="4247968182"/>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8A82F3-27EB-8248-8E1B-1DA18194EFB2}"/>
              </a:ext>
            </a:extLst>
          </p:cNvPr>
          <p:cNvSpPr/>
          <p:nvPr/>
        </p:nvSpPr>
        <p:spPr>
          <a:xfrm>
            <a:off x="179512" y="260649"/>
            <a:ext cx="8568952" cy="5632311"/>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a:t>
            </a:r>
            <a:r>
              <a:rPr lang="fr-FR" sz="3600" dirty="0">
                <a:uFill>
                  <a:solidFill>
                    <a:srgbClr val="000000"/>
                  </a:solidFill>
                </a:uFill>
                <a:latin typeface="Times New Roman" panose="02020603050405020304" pitchFamily="18" charset="0"/>
                <a:ea typeface="Times New Roman" panose="02020603050405020304" pitchFamily="18" charset="0"/>
              </a:rPr>
              <a:t>Il parvint ainsi à </a:t>
            </a:r>
            <a:r>
              <a:rPr lang="fr-FR" sz="3600" dirty="0" err="1">
                <a:uFill>
                  <a:solidFill>
                    <a:srgbClr val="000000"/>
                  </a:solidFill>
                </a:uFill>
                <a:latin typeface="Times New Roman" panose="02020603050405020304" pitchFamily="18" charset="0"/>
                <a:ea typeface="Times New Roman" panose="02020603050405020304" pitchFamily="18" charset="0"/>
              </a:rPr>
              <a:t>Derbé</a:t>
            </a:r>
            <a:r>
              <a:rPr lang="fr-FR" sz="3600" dirty="0">
                <a:uFill>
                  <a:solidFill>
                    <a:srgbClr val="000000"/>
                  </a:solidFill>
                </a:uFill>
                <a:latin typeface="Times New Roman" panose="02020603050405020304" pitchFamily="18" charset="0"/>
                <a:ea typeface="Times New Roman" panose="02020603050405020304" pitchFamily="18" charset="0"/>
              </a:rPr>
              <a:t> et à </a:t>
            </a:r>
            <a:r>
              <a:rPr lang="fr-FR" sz="3600" dirty="0" err="1">
                <a:uFill>
                  <a:solidFill>
                    <a:srgbClr val="000000"/>
                  </a:solidFill>
                </a:uFill>
                <a:latin typeface="Times New Roman" panose="02020603050405020304" pitchFamily="18" charset="0"/>
                <a:ea typeface="Times New Roman" panose="02020603050405020304" pitchFamily="18" charset="0"/>
              </a:rPr>
              <a:t>Lystre</a:t>
            </a:r>
            <a:r>
              <a:rPr lang="fr-FR" sz="3600" dirty="0">
                <a:uFill>
                  <a:solidFill>
                    <a:srgbClr val="000000"/>
                  </a:solidFill>
                </a:uFill>
                <a:latin typeface="Times New Roman" panose="02020603050405020304" pitchFamily="18" charset="0"/>
                <a:ea typeface="Times New Roman" panose="02020603050405020304" pitchFamily="18" charset="0"/>
              </a:rPr>
              <a:t>. Il y avait là un disciple nommé Timothée,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fils d’une Juive devenue croyante </a:t>
            </a:r>
            <a:r>
              <a:rPr lang="fr-FR" sz="3600" dirty="0">
                <a:uFill>
                  <a:solidFill>
                    <a:srgbClr val="000000"/>
                  </a:solidFill>
                </a:uFill>
                <a:latin typeface="Times New Roman" panose="02020603050405020304" pitchFamily="18" charset="0"/>
                <a:ea typeface="Times New Roman" panose="02020603050405020304" pitchFamily="18" charset="0"/>
              </a:rPr>
              <a:t>et d’un père qui était grec. </a:t>
            </a: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2</a:t>
            </a:r>
            <a:r>
              <a:rPr lang="fr-FR" sz="3600" dirty="0">
                <a:uFill>
                  <a:solidFill>
                    <a:srgbClr val="000000"/>
                  </a:solidFill>
                </a:uFill>
                <a:latin typeface="Times New Roman" panose="02020603050405020304" pitchFamily="18" charset="0"/>
                <a:ea typeface="Times New Roman" panose="02020603050405020304" pitchFamily="18" charset="0"/>
              </a:rPr>
              <a:t>Sa réputation était bonne parmi les frères de </a:t>
            </a:r>
            <a:r>
              <a:rPr lang="fr-FR" sz="3600" dirty="0" err="1">
                <a:uFill>
                  <a:solidFill>
                    <a:srgbClr val="000000"/>
                  </a:solidFill>
                </a:uFill>
                <a:latin typeface="Times New Roman" panose="02020603050405020304" pitchFamily="18" charset="0"/>
                <a:ea typeface="Times New Roman" panose="02020603050405020304" pitchFamily="18" charset="0"/>
              </a:rPr>
              <a:t>Lystre</a:t>
            </a:r>
            <a:r>
              <a:rPr lang="fr-FR" sz="3600" dirty="0">
                <a:uFill>
                  <a:solidFill>
                    <a:srgbClr val="000000"/>
                  </a:solidFill>
                </a:uFill>
                <a:latin typeface="Times New Roman" panose="02020603050405020304" pitchFamily="18" charset="0"/>
                <a:ea typeface="Times New Roman" panose="02020603050405020304" pitchFamily="18" charset="0"/>
              </a:rPr>
              <a:t> et d’</a:t>
            </a:r>
            <a:r>
              <a:rPr lang="fr-FR" sz="3600" dirty="0" err="1">
                <a:uFill>
                  <a:solidFill>
                    <a:srgbClr val="000000"/>
                  </a:solidFill>
                </a:uFill>
                <a:latin typeface="Times New Roman" panose="02020603050405020304" pitchFamily="18" charset="0"/>
                <a:ea typeface="Times New Roman" panose="02020603050405020304" pitchFamily="18" charset="0"/>
              </a:rPr>
              <a:t>Iconium</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3</a:t>
            </a:r>
            <a:r>
              <a:rPr lang="fr-FR" sz="3600" dirty="0">
                <a:uFill>
                  <a:solidFill>
                    <a:srgbClr val="000000"/>
                  </a:solidFill>
                </a:uFill>
                <a:latin typeface="Times New Roman" panose="02020603050405020304" pitchFamily="18" charset="0"/>
                <a:ea typeface="Times New Roman" panose="02020603050405020304" pitchFamily="18" charset="0"/>
              </a:rPr>
              <a:t>Paul désirait l’emmener avec lui ; il le prit donc et le circoncit à cause des Juifs qui se trouvaient dans ces parages. Ils savaient tous, en effet, que son père était grec.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16,1-3)</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83067653"/>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2E2ABF-33E1-EC41-AE72-AF40F172474B}"/>
              </a:ext>
            </a:extLst>
          </p:cNvPr>
          <p:cNvSpPr/>
          <p:nvPr/>
        </p:nvSpPr>
        <p:spPr>
          <a:xfrm>
            <a:off x="0" y="0"/>
            <a:ext cx="8964488" cy="6798142"/>
          </a:xfrm>
          <a:prstGeom prst="rect">
            <a:avLst/>
          </a:prstGeom>
        </p:spPr>
        <p:txBody>
          <a:bodyPr wrap="square">
            <a:spAutoFit/>
          </a:bodyPr>
          <a:lstStyle/>
          <a:p>
            <a:pPr marL="540385"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13</a:t>
            </a:r>
            <a:r>
              <a:rPr lang="fr-FR" sz="3200" dirty="0">
                <a:uFill>
                  <a:solidFill>
                    <a:srgbClr val="000000"/>
                  </a:solidFill>
                </a:uFill>
                <a:latin typeface="Times New Roman" panose="02020603050405020304" pitchFamily="18" charset="0"/>
                <a:ea typeface="Times New Roman" panose="02020603050405020304" pitchFamily="18" charset="0"/>
              </a:rPr>
              <a:t>Le jour du sabbat, nous avons (…) gagné, un endroit où, pensions-nous, devait se trouver un lieu de prière ;</a:t>
            </a:r>
          </a:p>
          <a:p>
            <a:pPr marL="540385"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nous avons parlé aux femmes qui s’y trouvaient réunies</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540385" algn="just">
              <a:spcAft>
                <a:spcPts val="300"/>
              </a:spcAft>
            </a:pPr>
            <a:r>
              <a:rPr lang="fr-FR" sz="3200" baseline="30000" dirty="0">
                <a:solidFill>
                  <a:srgbClr val="FFECAC"/>
                </a:solidFill>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14</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L’une d’elles, nommée </a:t>
            </a:r>
            <a:r>
              <a:rPr lang="fr-FR" sz="3200" b="1" dirty="0">
                <a:solidFill>
                  <a:srgbClr val="FFECAC"/>
                </a:solidFill>
                <a:uFill>
                  <a:solidFill>
                    <a:srgbClr val="000000"/>
                  </a:solidFill>
                </a:uFill>
                <a:latin typeface="Times New Roman" panose="02020603050405020304" pitchFamily="18" charset="0"/>
                <a:ea typeface="Times New Roman" panose="02020603050405020304" pitchFamily="18" charset="0"/>
              </a:rPr>
              <a:t>Lydie</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200" dirty="0">
                <a:uFill>
                  <a:solidFill>
                    <a:srgbClr val="000000"/>
                  </a:solidFill>
                </a:uFill>
                <a:latin typeface="Times New Roman" panose="02020603050405020304" pitchFamily="18" charset="0"/>
                <a:ea typeface="Times New Roman" panose="02020603050405020304" pitchFamily="18" charset="0"/>
              </a:rPr>
              <a:t>était une marchande de pourpre originaire de la ville de </a:t>
            </a:r>
            <a:r>
              <a:rPr lang="fr-FR" sz="3200" dirty="0" err="1">
                <a:uFill>
                  <a:solidFill>
                    <a:srgbClr val="000000"/>
                  </a:solidFill>
                </a:uFill>
                <a:latin typeface="Times New Roman" panose="02020603050405020304" pitchFamily="18" charset="0"/>
                <a:ea typeface="Times New Roman" panose="02020603050405020304" pitchFamily="18" charset="0"/>
              </a:rPr>
              <a:t>Thyatire</a:t>
            </a:r>
            <a:r>
              <a:rPr lang="fr-FR" sz="3200" dirty="0">
                <a:uFill>
                  <a:solidFill>
                    <a:srgbClr val="000000"/>
                  </a:solidFill>
                </a:uFill>
                <a:latin typeface="Times New Roman" panose="02020603050405020304" pitchFamily="18" charset="0"/>
                <a:ea typeface="Times New Roman" panose="02020603050405020304" pitchFamily="18" charset="0"/>
              </a:rPr>
              <a:t> qui adorait déjà Dieu. (...)</a:t>
            </a:r>
          </a:p>
          <a:p>
            <a:pPr marL="540385" algn="just">
              <a:spcAft>
                <a:spcPts val="300"/>
              </a:spcAft>
            </a:pPr>
            <a:r>
              <a:rPr lang="fr-FR" sz="3200" baseline="30000" dirty="0">
                <a:solidFill>
                  <a:srgbClr val="9EFF93"/>
                </a:solidFill>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15</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Lorsqu’elle eut reçu le baptême</a:t>
            </a:r>
            <a:r>
              <a:rPr lang="fr-FR" sz="3200" dirty="0">
                <a:uFill>
                  <a:solidFill>
                    <a:srgbClr val="000000"/>
                  </a:solidFill>
                </a:uFill>
                <a:latin typeface="Times New Roman" panose="02020603050405020304" pitchFamily="18" charset="0"/>
                <a:ea typeface="Times New Roman" panose="02020603050405020304" pitchFamily="18" charset="0"/>
              </a:rPr>
              <a:t>, elle et sa maison, </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elle nous invita en ces termes </a:t>
            </a:r>
            <a:r>
              <a:rPr lang="fr-FR" sz="3200" dirty="0">
                <a:uFill>
                  <a:solidFill>
                    <a:srgbClr val="000000"/>
                  </a:solidFill>
                </a:uFill>
                <a:latin typeface="Times New Roman" panose="02020603050405020304" pitchFamily="18" charset="0"/>
                <a:ea typeface="Times New Roman" panose="02020603050405020304" pitchFamily="18" charset="0"/>
              </a:rPr>
              <a:t>: « Puisque vous estimez que je crois au Seigneur, venez loger chez moi. » </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Et elle nous a forcés d’accepter</a:t>
            </a: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err="1">
                <a:uFill>
                  <a:solidFill>
                    <a:srgbClr val="000000"/>
                  </a:solidFill>
                </a:uFill>
                <a:latin typeface="Times New Roman" panose="02020603050405020304" pitchFamily="18" charset="0"/>
                <a:ea typeface="Times New Roman" panose="02020603050405020304" pitchFamily="18" charset="0"/>
              </a:rPr>
              <a:t>Ac</a:t>
            </a:r>
            <a:r>
              <a:rPr lang="fr-FR" sz="3200" dirty="0">
                <a:uFill>
                  <a:solidFill>
                    <a:srgbClr val="000000"/>
                  </a:solidFill>
                </a:uFill>
                <a:latin typeface="Times New Roman" panose="02020603050405020304" pitchFamily="18" charset="0"/>
                <a:ea typeface="Times New Roman" panose="02020603050405020304" pitchFamily="18" charset="0"/>
              </a:rPr>
              <a:t> 16,13-15). </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46821193"/>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14311B-CE44-6747-8E2D-1FD4DA1D730E}"/>
              </a:ext>
            </a:extLst>
          </p:cNvPr>
          <p:cNvSpPr/>
          <p:nvPr/>
        </p:nvSpPr>
        <p:spPr>
          <a:xfrm>
            <a:off x="755576" y="548680"/>
            <a:ext cx="7416824" cy="3170099"/>
          </a:xfrm>
          <a:prstGeom prst="rect">
            <a:avLst/>
          </a:prstGeom>
        </p:spPr>
        <p:txBody>
          <a:bodyPr wrap="square">
            <a:spAutoFit/>
          </a:bodyPr>
          <a:lstStyle/>
          <a:p>
            <a:pPr marL="540385" algn="just">
              <a:spcAft>
                <a:spcPts val="6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40</a:t>
            </a:r>
            <a:r>
              <a:rPr lang="fr-FR" sz="3600" dirty="0">
                <a:uFill>
                  <a:solidFill>
                    <a:srgbClr val="000000"/>
                  </a:solidFill>
                </a:uFill>
                <a:latin typeface="Times New Roman" panose="02020603050405020304" pitchFamily="18" charset="0"/>
                <a:ea typeface="Times New Roman" panose="02020603050405020304" pitchFamily="18" charset="0"/>
              </a:rPr>
              <a:t>Une fois sortis de prison,</a:t>
            </a:r>
          </a:p>
          <a:p>
            <a:pPr marL="540385" algn="just">
              <a:spcAft>
                <a:spcPts val="6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Paul et Silas allèrent trouver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Lydie</a:t>
            </a:r>
            <a:r>
              <a:rPr lang="fr-FR" sz="3600"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virent les frères</a:t>
            </a:r>
          </a:p>
          <a:p>
            <a:pPr marL="540385"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pour les encourager,</a:t>
            </a:r>
          </a:p>
          <a:p>
            <a:pPr marL="540385"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puis ils repartirent.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16,40)</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82562576"/>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717A5C-E71A-494A-808B-051AA3D11FD9}"/>
              </a:ext>
            </a:extLst>
          </p:cNvPr>
          <p:cNvSpPr/>
          <p:nvPr/>
        </p:nvSpPr>
        <p:spPr>
          <a:xfrm>
            <a:off x="0" y="188641"/>
            <a:ext cx="8820472" cy="2862322"/>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4</a:t>
            </a:r>
            <a:r>
              <a:rPr lang="fr-FR" sz="3600" dirty="0">
                <a:uFill>
                  <a:solidFill>
                    <a:srgbClr val="000000"/>
                  </a:solidFill>
                </a:uFill>
                <a:latin typeface="Times New Roman" panose="02020603050405020304" pitchFamily="18" charset="0"/>
                <a:ea typeface="Times New Roman" panose="02020603050405020304" pitchFamily="18" charset="0"/>
              </a:rPr>
              <a:t>Certains des Juifs se laissèrent convaincre et furent gagnés par Paul et </a:t>
            </a:r>
            <a:r>
              <a:rPr lang="fr-FR" sz="3600" dirty="0" err="1">
                <a:uFill>
                  <a:solidFill>
                    <a:srgbClr val="000000"/>
                  </a:solidFill>
                </a:uFill>
                <a:latin typeface="Times New Roman" panose="02020603050405020304" pitchFamily="18" charset="0"/>
                <a:ea typeface="Times New Roman" panose="02020603050405020304" pitchFamily="18" charset="0"/>
              </a:rPr>
              <a:t>Silas</a:t>
            </a:r>
            <a:r>
              <a:rPr lang="fr-FR" sz="3600" dirty="0">
                <a:uFill>
                  <a:solidFill>
                    <a:srgbClr val="000000"/>
                  </a:solidFill>
                </a:uFill>
                <a:latin typeface="Times New Roman" panose="02020603050405020304" pitchFamily="18" charset="0"/>
                <a:ea typeface="Times New Roman" panose="02020603050405020304" pitchFamily="18" charset="0"/>
              </a:rPr>
              <a:t>, ainsi qu’une multitude de Grecs adorateurs de Dieu et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bon nombre de femmes de la haute société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17,4)</a:t>
            </a:r>
          </a:p>
        </p:txBody>
      </p:sp>
    </p:spTree>
    <p:extLst>
      <p:ext uri="{BB962C8B-B14F-4D97-AF65-F5344CB8AC3E}">
        <p14:creationId xmlns:p14="http://schemas.microsoft.com/office/powerpoint/2010/main" val="2711820539"/>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717A5C-E71A-494A-808B-051AA3D11FD9}"/>
              </a:ext>
            </a:extLst>
          </p:cNvPr>
          <p:cNvSpPr/>
          <p:nvPr/>
        </p:nvSpPr>
        <p:spPr>
          <a:xfrm>
            <a:off x="0" y="188641"/>
            <a:ext cx="8820472" cy="5709255"/>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4</a:t>
            </a:r>
            <a:r>
              <a:rPr lang="fr-FR" sz="3600" dirty="0">
                <a:uFill>
                  <a:solidFill>
                    <a:srgbClr val="000000"/>
                  </a:solidFill>
                </a:uFill>
                <a:latin typeface="Times New Roman" panose="02020603050405020304" pitchFamily="18" charset="0"/>
                <a:ea typeface="Times New Roman" panose="02020603050405020304" pitchFamily="18" charset="0"/>
              </a:rPr>
              <a:t>Certains des Juifs se laissèrent convaincre et furent gagnés par Paul et </a:t>
            </a:r>
            <a:r>
              <a:rPr lang="fr-FR" sz="3600" dirty="0" err="1">
                <a:uFill>
                  <a:solidFill>
                    <a:srgbClr val="000000"/>
                  </a:solidFill>
                </a:uFill>
                <a:latin typeface="Times New Roman" panose="02020603050405020304" pitchFamily="18" charset="0"/>
                <a:ea typeface="Times New Roman" panose="02020603050405020304" pitchFamily="18" charset="0"/>
              </a:rPr>
              <a:t>Silas</a:t>
            </a:r>
            <a:r>
              <a:rPr lang="fr-FR" sz="3600" dirty="0">
                <a:uFill>
                  <a:solidFill>
                    <a:srgbClr val="000000"/>
                  </a:solidFill>
                </a:uFill>
                <a:latin typeface="Times New Roman" panose="02020603050405020304" pitchFamily="18" charset="0"/>
                <a:ea typeface="Times New Roman" panose="02020603050405020304" pitchFamily="18" charset="0"/>
              </a:rPr>
              <a:t>, ainsi qu’une multitude de Grecs adorateurs de Dieu et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bon nombre de femmes de la haute société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17,4)</a:t>
            </a:r>
          </a:p>
          <a:p>
            <a:pPr marL="540385"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12</a:t>
            </a:r>
            <a:r>
              <a:rPr lang="fr-FR" sz="3600" dirty="0">
                <a:uFill>
                  <a:solidFill>
                    <a:srgbClr val="000000"/>
                  </a:solidFill>
                </a:uFill>
                <a:latin typeface="Times New Roman" panose="02020603050405020304" pitchFamily="18" charset="0"/>
                <a:ea typeface="Times New Roman" panose="02020603050405020304" pitchFamily="18" charset="0"/>
              </a:rPr>
              <a:t>Beaucoup d’entre eux devinrent croyants, ainsi que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des femmes grecques de haut rang</a:t>
            </a:r>
            <a:r>
              <a:rPr lang="fr-FR" sz="3600" dirty="0">
                <a:uFill>
                  <a:solidFill>
                    <a:srgbClr val="000000"/>
                  </a:solidFill>
                </a:uFill>
                <a:latin typeface="Times New Roman" panose="02020603050405020304" pitchFamily="18" charset="0"/>
                <a:ea typeface="Times New Roman" panose="02020603050405020304" pitchFamily="18" charset="0"/>
              </a:rPr>
              <a:t> et des hommes, en nombre appréciable.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17,12)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26306241"/>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23D9F9-79B8-DA45-95CA-1114C5C7D1F7}"/>
              </a:ext>
            </a:extLst>
          </p:cNvPr>
          <p:cNvSpPr/>
          <p:nvPr/>
        </p:nvSpPr>
        <p:spPr>
          <a:xfrm>
            <a:off x="467544" y="620688"/>
            <a:ext cx="7992888" cy="3416320"/>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34</a:t>
            </a:r>
            <a:r>
              <a:rPr lang="fr-FR" sz="3600" dirty="0">
                <a:uFill>
                  <a:solidFill>
                    <a:srgbClr val="000000"/>
                  </a:solidFill>
                </a:uFill>
                <a:latin typeface="Times New Roman" panose="02020603050405020304" pitchFamily="18" charset="0"/>
                <a:ea typeface="Times New Roman" panose="02020603050405020304" pitchFamily="18" charset="0"/>
              </a:rPr>
              <a:t>Certains pourtant s’étaient attachés à lui (Paul) et étaient devenus croyants : parmi eux il y avait Denys l’Aréopagite,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une femme nommée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Damaris</a:t>
            </a:r>
            <a:r>
              <a:rPr lang="fr-FR" sz="3600" dirty="0">
                <a:uFill>
                  <a:solidFill>
                    <a:srgbClr val="000000"/>
                  </a:solidFill>
                </a:uFill>
                <a:latin typeface="Times New Roman" panose="02020603050405020304" pitchFamily="18" charset="0"/>
                <a:ea typeface="Times New Roman" panose="02020603050405020304" pitchFamily="18" charset="0"/>
              </a:rPr>
              <a:t>, et d’autres encore.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17,34)</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5649244"/>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E9F6E3-042E-9248-A24C-FEA12B826306}"/>
              </a:ext>
            </a:extLst>
          </p:cNvPr>
          <p:cNvSpPr/>
          <p:nvPr/>
        </p:nvSpPr>
        <p:spPr>
          <a:xfrm>
            <a:off x="0" y="116632"/>
            <a:ext cx="8820472" cy="4524315"/>
          </a:xfrm>
          <a:prstGeom prst="rect">
            <a:avLst/>
          </a:prstGeom>
        </p:spPr>
        <p:txBody>
          <a:bodyPr wrap="square">
            <a:spAutoFit/>
          </a:bodyPr>
          <a:lstStyle/>
          <a:p>
            <a:pPr marL="540385"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a:t>
            </a:r>
            <a:r>
              <a:rPr lang="fr-FR" sz="3200" dirty="0">
                <a:uFill>
                  <a:solidFill>
                    <a:srgbClr val="000000"/>
                  </a:solidFill>
                </a:uFill>
                <a:latin typeface="Times New Roman" panose="02020603050405020304" pitchFamily="18" charset="0"/>
                <a:ea typeface="Times New Roman" panose="02020603050405020304" pitchFamily="18" charset="0"/>
              </a:rPr>
              <a:t>En quittant Athènes, Paul se rendit ensuite à Corinthe.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2</a:t>
            </a:r>
            <a:r>
              <a:rPr lang="fr-FR" sz="3200" dirty="0">
                <a:uFill>
                  <a:solidFill>
                    <a:srgbClr val="000000"/>
                  </a:solidFill>
                </a:uFill>
                <a:latin typeface="Times New Roman" panose="02020603050405020304" pitchFamily="18" charset="0"/>
                <a:ea typeface="Times New Roman" panose="02020603050405020304" pitchFamily="18" charset="0"/>
              </a:rPr>
              <a:t>Il rencontra là </a:t>
            </a:r>
            <a:r>
              <a:rPr lang="fr-FR" sz="3200" b="1" dirty="0">
                <a:uFill>
                  <a:solidFill>
                    <a:srgbClr val="000000"/>
                  </a:solidFill>
                </a:uFill>
                <a:latin typeface="Times New Roman" panose="02020603050405020304" pitchFamily="18" charset="0"/>
                <a:ea typeface="Times New Roman" panose="02020603050405020304" pitchFamily="18" charset="0"/>
              </a:rPr>
              <a:t>un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Juif nommé </a:t>
            </a:r>
            <a:r>
              <a:rPr lang="fr-FR" sz="32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Aquilas</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originaire du Pont, qui venait d’arriver d’Italie </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avec sa femme,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a:t>
            </a:r>
            <a:r>
              <a:rPr lang="fr-FR" sz="3200" dirty="0">
                <a:uFill>
                  <a:solidFill>
                    <a:srgbClr val="000000"/>
                  </a:solidFill>
                </a:uFill>
                <a:latin typeface="Times New Roman" panose="02020603050405020304" pitchFamily="18" charset="0"/>
                <a:ea typeface="Times New Roman" panose="02020603050405020304" pitchFamily="18" charset="0"/>
              </a:rPr>
              <a:t>. Claude, en effet, avait décrété que tous les Juifs devaient quitter Rome. </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Paul entra en relations avec eux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3</a:t>
            </a:r>
            <a:r>
              <a:rPr lang="fr-FR" sz="3200" dirty="0">
                <a:uFill>
                  <a:solidFill>
                    <a:srgbClr val="000000"/>
                  </a:solidFill>
                </a:uFill>
                <a:latin typeface="Times New Roman" panose="02020603050405020304" pitchFamily="18" charset="0"/>
                <a:ea typeface="Times New Roman" panose="02020603050405020304" pitchFamily="18" charset="0"/>
              </a:rPr>
              <a:t>et, comme il avait le même métier – c’était des fabricants de tentes – </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il s’installa chez eux </a:t>
            </a:r>
            <a:r>
              <a:rPr lang="fr-FR" sz="3200" dirty="0">
                <a:uFill>
                  <a:solidFill>
                    <a:srgbClr val="000000"/>
                  </a:solidFill>
                </a:uFill>
                <a:latin typeface="Times New Roman" panose="02020603050405020304" pitchFamily="18" charset="0"/>
                <a:ea typeface="Times New Roman" panose="02020603050405020304" pitchFamily="18" charset="0"/>
              </a:rPr>
              <a:t>et il y travaillait. (</a:t>
            </a:r>
            <a:r>
              <a:rPr lang="fr-FR" sz="3200" dirty="0" err="1">
                <a:uFill>
                  <a:solidFill>
                    <a:srgbClr val="000000"/>
                  </a:solidFill>
                </a:uFill>
                <a:latin typeface="Times New Roman" panose="02020603050405020304" pitchFamily="18" charset="0"/>
                <a:ea typeface="Times New Roman" panose="02020603050405020304" pitchFamily="18" charset="0"/>
              </a:rPr>
              <a:t>Ac</a:t>
            </a:r>
            <a:r>
              <a:rPr lang="fr-FR" sz="3200" dirty="0">
                <a:uFill>
                  <a:solidFill>
                    <a:srgbClr val="000000"/>
                  </a:solidFill>
                </a:uFill>
                <a:latin typeface="Times New Roman" panose="02020603050405020304" pitchFamily="18" charset="0"/>
                <a:ea typeface="Times New Roman" panose="02020603050405020304" pitchFamily="18" charset="0"/>
              </a:rPr>
              <a:t> 18,1-3)</a:t>
            </a:r>
          </a:p>
        </p:txBody>
      </p:sp>
    </p:spTree>
    <p:extLst>
      <p:ext uri="{BB962C8B-B14F-4D97-AF65-F5344CB8AC3E}">
        <p14:creationId xmlns:p14="http://schemas.microsoft.com/office/powerpoint/2010/main" val="2017499209"/>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E9F6E3-042E-9248-A24C-FEA12B826306}"/>
              </a:ext>
            </a:extLst>
          </p:cNvPr>
          <p:cNvSpPr/>
          <p:nvPr/>
        </p:nvSpPr>
        <p:spPr>
          <a:xfrm>
            <a:off x="0" y="116632"/>
            <a:ext cx="8820472" cy="5914440"/>
          </a:xfrm>
          <a:prstGeom prst="rect">
            <a:avLst/>
          </a:prstGeom>
        </p:spPr>
        <p:txBody>
          <a:bodyPr wrap="square">
            <a:spAutoFit/>
          </a:bodyPr>
          <a:lstStyle/>
          <a:p>
            <a:pPr marL="540385"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a:t>
            </a:r>
            <a:r>
              <a:rPr lang="fr-FR" sz="3200" dirty="0">
                <a:uFill>
                  <a:solidFill>
                    <a:srgbClr val="000000"/>
                  </a:solidFill>
                </a:uFill>
                <a:latin typeface="Times New Roman" panose="02020603050405020304" pitchFamily="18" charset="0"/>
                <a:ea typeface="Times New Roman" panose="02020603050405020304" pitchFamily="18" charset="0"/>
              </a:rPr>
              <a:t>En quittant Athènes, Paul se rendit ensuite à Corinthe.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2</a:t>
            </a:r>
            <a:r>
              <a:rPr lang="fr-FR" sz="3200" dirty="0">
                <a:uFill>
                  <a:solidFill>
                    <a:srgbClr val="000000"/>
                  </a:solidFill>
                </a:uFill>
                <a:latin typeface="Times New Roman" panose="02020603050405020304" pitchFamily="18" charset="0"/>
                <a:ea typeface="Times New Roman" panose="02020603050405020304" pitchFamily="18" charset="0"/>
              </a:rPr>
              <a:t>Il rencontra là </a:t>
            </a:r>
            <a:r>
              <a:rPr lang="fr-FR" sz="3200" b="1" dirty="0">
                <a:uFill>
                  <a:solidFill>
                    <a:srgbClr val="000000"/>
                  </a:solidFill>
                </a:uFill>
                <a:latin typeface="Times New Roman" panose="02020603050405020304" pitchFamily="18" charset="0"/>
                <a:ea typeface="Times New Roman" panose="02020603050405020304" pitchFamily="18" charset="0"/>
              </a:rPr>
              <a:t>un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Juif nommé </a:t>
            </a:r>
            <a:r>
              <a:rPr lang="fr-FR" sz="32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Aquilas</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originaire du Pont, qui venait d’arriver d’Italie </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avec sa femme,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a:t>
            </a:r>
            <a:r>
              <a:rPr lang="fr-FR" sz="3200" dirty="0">
                <a:uFill>
                  <a:solidFill>
                    <a:srgbClr val="000000"/>
                  </a:solidFill>
                </a:uFill>
                <a:latin typeface="Times New Roman" panose="02020603050405020304" pitchFamily="18" charset="0"/>
                <a:ea typeface="Times New Roman" panose="02020603050405020304" pitchFamily="18" charset="0"/>
              </a:rPr>
              <a:t>. Claude, en effet, avait décrété que tous les Juifs devaient quitter Rome. </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Paul entra en relations avec eux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3</a:t>
            </a:r>
            <a:r>
              <a:rPr lang="fr-FR" sz="3200" dirty="0">
                <a:uFill>
                  <a:solidFill>
                    <a:srgbClr val="000000"/>
                  </a:solidFill>
                </a:uFill>
                <a:latin typeface="Times New Roman" panose="02020603050405020304" pitchFamily="18" charset="0"/>
                <a:ea typeface="Times New Roman" panose="02020603050405020304" pitchFamily="18" charset="0"/>
              </a:rPr>
              <a:t>et, comme il avait le même métier – c’était des fabricants de tentes – </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il s’installa chez eux </a:t>
            </a:r>
            <a:r>
              <a:rPr lang="fr-FR" sz="3200" dirty="0">
                <a:uFill>
                  <a:solidFill>
                    <a:srgbClr val="000000"/>
                  </a:solidFill>
                </a:uFill>
                <a:latin typeface="Times New Roman" panose="02020603050405020304" pitchFamily="18" charset="0"/>
                <a:ea typeface="Times New Roman" panose="02020603050405020304" pitchFamily="18" charset="0"/>
              </a:rPr>
              <a:t>et il y travaillait. (</a:t>
            </a:r>
            <a:r>
              <a:rPr lang="fr-FR" sz="3200" dirty="0" err="1">
                <a:uFill>
                  <a:solidFill>
                    <a:srgbClr val="000000"/>
                  </a:solidFill>
                </a:uFill>
                <a:latin typeface="Times New Roman" panose="02020603050405020304" pitchFamily="18" charset="0"/>
                <a:ea typeface="Times New Roman" panose="02020603050405020304" pitchFamily="18" charset="0"/>
              </a:rPr>
              <a:t>Ac</a:t>
            </a:r>
            <a:r>
              <a:rPr lang="fr-FR" sz="3200" dirty="0">
                <a:uFill>
                  <a:solidFill>
                    <a:srgbClr val="000000"/>
                  </a:solidFill>
                </a:uFill>
                <a:latin typeface="Times New Roman" panose="02020603050405020304" pitchFamily="18" charset="0"/>
                <a:ea typeface="Times New Roman" panose="02020603050405020304" pitchFamily="18" charset="0"/>
              </a:rPr>
              <a:t> 18,1-3)</a:t>
            </a:r>
          </a:p>
          <a:p>
            <a:pPr marL="540385">
              <a:spcAft>
                <a:spcPts val="300"/>
              </a:spcAft>
            </a:pPr>
            <a:endParaRPr lang="fr-FR" sz="3200" baseline="30000" dirty="0">
              <a:uFill>
                <a:solidFill>
                  <a:srgbClr val="000000"/>
                </a:solidFill>
              </a:uFill>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endParaRPr>
          </a:p>
          <a:p>
            <a:pPr marL="540385">
              <a:spcAft>
                <a:spcPts val="300"/>
              </a:spcAft>
            </a:pPr>
            <a:r>
              <a:rPr lang="fr-FR" sz="3200" baseline="30000" dirty="0">
                <a:solidFill>
                  <a:srgbClr val="FFECAC"/>
                </a:solidFill>
                <a:uFill>
                  <a:solidFill>
                    <a:srgbClr val="000000"/>
                  </a:solidFill>
                </a:uFill>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rPr>
              <a:t>11</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Paul y demeura </a:t>
            </a:r>
            <a:r>
              <a:rPr lang="fr-FR" sz="3200" b="1" dirty="0">
                <a:solidFill>
                  <a:srgbClr val="FFECAC"/>
                </a:solidFill>
                <a:uFill>
                  <a:solidFill>
                    <a:srgbClr val="000000"/>
                  </a:solidFill>
                </a:uFill>
                <a:latin typeface="Times New Roman" panose="02020603050405020304" pitchFamily="18" charset="0"/>
                <a:ea typeface="Times New Roman" panose="02020603050405020304" pitchFamily="18" charset="0"/>
              </a:rPr>
              <a:t>un an et six mois</a:t>
            </a:r>
            <a:r>
              <a:rPr lang="fr-FR" sz="3200" dirty="0">
                <a:uFill>
                  <a:solidFill>
                    <a:srgbClr val="000000"/>
                  </a:solidFill>
                </a:uFill>
                <a:latin typeface="Times New Roman" panose="02020603050405020304" pitchFamily="18" charset="0"/>
                <a:ea typeface="Times New Roman" panose="02020603050405020304" pitchFamily="18" charset="0"/>
              </a:rPr>
              <a:t>, enseignant la parole de Dieu. (</a:t>
            </a:r>
            <a:r>
              <a:rPr lang="fr-FR" sz="3200" dirty="0" err="1">
                <a:uFill>
                  <a:solidFill>
                    <a:srgbClr val="000000"/>
                  </a:solidFill>
                </a:uFill>
                <a:latin typeface="Times New Roman" panose="02020603050405020304" pitchFamily="18" charset="0"/>
                <a:ea typeface="Times New Roman" panose="02020603050405020304" pitchFamily="18" charset="0"/>
              </a:rPr>
              <a:t>Ac</a:t>
            </a:r>
            <a:r>
              <a:rPr lang="fr-FR" sz="3200" dirty="0">
                <a:uFill>
                  <a:solidFill>
                    <a:srgbClr val="000000"/>
                  </a:solidFill>
                </a:uFill>
                <a:latin typeface="Times New Roman" panose="02020603050405020304" pitchFamily="18" charset="0"/>
                <a:ea typeface="Times New Roman" panose="02020603050405020304" pitchFamily="18" charset="0"/>
              </a:rPr>
              <a:t> 18,11)</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9884627"/>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760198-70CC-FE4E-B69B-90806E5827A8}"/>
              </a:ext>
            </a:extLst>
          </p:cNvPr>
          <p:cNvSpPr/>
          <p:nvPr/>
        </p:nvSpPr>
        <p:spPr>
          <a:xfrm>
            <a:off x="323528" y="260648"/>
            <a:ext cx="8280920" cy="4524315"/>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18</a:t>
            </a:r>
            <a:r>
              <a:rPr lang="fr-FR" sz="3600" dirty="0">
                <a:uFill>
                  <a:solidFill>
                    <a:srgbClr val="000000"/>
                  </a:solidFill>
                </a:uFill>
                <a:latin typeface="Times New Roman" panose="02020603050405020304" pitchFamily="18" charset="0"/>
                <a:ea typeface="Times New Roman" panose="02020603050405020304" pitchFamily="18" charset="0"/>
              </a:rPr>
              <a:t>Paul resta encore assez longtemps à Corinthe. Puis il quitta les frères et s’embarqua pour la Syrie,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en compagnie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de Priscille et d’</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Aquilas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 la suite d’un vœu, il s’était fait tondre la tête à </a:t>
            </a:r>
            <a:r>
              <a:rPr lang="fr-FR" sz="3600" dirty="0" err="1">
                <a:uFill>
                  <a:solidFill>
                    <a:srgbClr val="000000"/>
                  </a:solidFill>
                </a:uFill>
                <a:latin typeface="Times New Roman" panose="02020603050405020304" pitchFamily="18" charset="0"/>
                <a:ea typeface="Times New Roman" panose="02020603050405020304" pitchFamily="18" charset="0"/>
              </a:rPr>
              <a:t>Cenchrées</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19</a:t>
            </a:r>
            <a:r>
              <a:rPr lang="fr-FR" sz="3600" dirty="0">
                <a:uFill>
                  <a:solidFill>
                    <a:srgbClr val="000000"/>
                  </a:solidFill>
                </a:uFill>
                <a:latin typeface="Times New Roman" panose="02020603050405020304" pitchFamily="18" charset="0"/>
                <a:ea typeface="Times New Roman" panose="02020603050405020304" pitchFamily="18" charset="0"/>
              </a:rPr>
              <a:t>Ils gagnèrent Éphèse, où Paul se sépara de ses compagnons.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18,18-19)</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1277071"/>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789015-CBCB-1541-AC44-C79D461C1BF6}"/>
              </a:ext>
            </a:extLst>
          </p:cNvPr>
          <p:cNvSpPr/>
          <p:nvPr/>
        </p:nvSpPr>
        <p:spPr>
          <a:xfrm>
            <a:off x="0" y="116633"/>
            <a:ext cx="8820472" cy="6001643"/>
          </a:xfrm>
          <a:prstGeom prst="rect">
            <a:avLst/>
          </a:prstGeom>
        </p:spPr>
        <p:txBody>
          <a:bodyPr wrap="square">
            <a:spAutoFit/>
          </a:bodyPr>
          <a:lstStyle/>
          <a:p>
            <a:pPr marL="540385"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24</a:t>
            </a:r>
            <a:r>
              <a:rPr lang="fr-FR" sz="3200" dirty="0">
                <a:uFill>
                  <a:solidFill>
                    <a:srgbClr val="000000"/>
                  </a:solidFill>
                </a:uFill>
                <a:latin typeface="Times New Roman" panose="02020603050405020304" pitchFamily="18" charset="0"/>
                <a:ea typeface="Times New Roman" panose="02020603050405020304" pitchFamily="18" charset="0"/>
              </a:rPr>
              <a:t>Un Juif nommé Apollos, originaire d’Alexandrie, était arrivé à Éphèse. C’était un homme savant, versé dans les Écritures.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25</a:t>
            </a:r>
            <a:r>
              <a:rPr lang="fr-FR" sz="3200" dirty="0">
                <a:uFill>
                  <a:solidFill>
                    <a:srgbClr val="000000"/>
                  </a:solidFill>
                </a:uFill>
                <a:latin typeface="Times New Roman" panose="02020603050405020304" pitchFamily="18" charset="0"/>
                <a:ea typeface="Times New Roman" panose="02020603050405020304" pitchFamily="18" charset="0"/>
              </a:rPr>
              <a:t>Il avait été informé de la Voie du Seigneur et, l’esprit plein de ferveur, il prêchait et enseignait exactement ce qui concernait Jésus, tout en ne connaissant que le baptême de Jean.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26</a:t>
            </a:r>
            <a:r>
              <a:rPr lang="fr-FR" sz="3200" dirty="0">
                <a:uFill>
                  <a:solidFill>
                    <a:srgbClr val="000000"/>
                  </a:solidFill>
                </a:uFill>
                <a:latin typeface="Times New Roman" panose="02020603050405020304" pitchFamily="18" charset="0"/>
                <a:ea typeface="Times New Roman" panose="02020603050405020304" pitchFamily="18" charset="0"/>
              </a:rPr>
              <a:t>Il se mit donc à parler en toute assurance dans la synagogue. </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Mais, lorsqu’ils l’eurent entendu,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 et </a:t>
            </a:r>
            <a:r>
              <a:rPr lang="fr-FR" sz="32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Aquilas</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 le prirent avec eux et lui présentèrent plus exactement encore la Voie de Dieu. </a:t>
            </a:r>
            <a:r>
              <a:rPr lang="fr-FR" sz="3200" dirty="0">
                <a:uFill>
                  <a:solidFill>
                    <a:srgbClr val="000000"/>
                  </a:solidFill>
                </a:uFill>
                <a:latin typeface="Times New Roman" panose="02020603050405020304" pitchFamily="18" charset="0"/>
                <a:ea typeface="Times New Roman" panose="02020603050405020304" pitchFamily="18" charset="0"/>
              </a:rPr>
              <a:t>(</a:t>
            </a:r>
            <a:r>
              <a:rPr lang="fr-FR" sz="3200" dirty="0" err="1">
                <a:uFill>
                  <a:solidFill>
                    <a:srgbClr val="000000"/>
                  </a:solidFill>
                </a:uFill>
                <a:latin typeface="Times New Roman" panose="02020603050405020304" pitchFamily="18" charset="0"/>
                <a:ea typeface="Times New Roman" panose="02020603050405020304" pitchFamily="18" charset="0"/>
              </a:rPr>
              <a:t>Ap</a:t>
            </a:r>
            <a:r>
              <a:rPr lang="fr-FR" sz="3200" dirty="0">
                <a:uFill>
                  <a:solidFill>
                    <a:srgbClr val="000000"/>
                  </a:solidFill>
                </a:uFill>
                <a:latin typeface="Times New Roman" panose="02020603050405020304" pitchFamily="18" charset="0"/>
                <a:ea typeface="Times New Roman" panose="02020603050405020304" pitchFamily="18" charset="0"/>
              </a:rPr>
              <a:t> 18,24-26)</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2978"/>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23F7F2-31EA-0C47-8D7A-45CA46BED680}"/>
              </a:ext>
            </a:extLst>
          </p:cNvPr>
          <p:cNvSpPr/>
          <p:nvPr/>
        </p:nvSpPr>
        <p:spPr>
          <a:xfrm>
            <a:off x="395536" y="548681"/>
            <a:ext cx="8352928" cy="3416320"/>
          </a:xfrm>
          <a:prstGeom prst="rect">
            <a:avLst/>
          </a:prstGeom>
        </p:spPr>
        <p:txBody>
          <a:bodyPr wrap="square">
            <a:spAutoFit/>
          </a:bodyPr>
          <a:lstStyle/>
          <a:p>
            <a:pPr marL="450215" algn="just">
              <a:spcAft>
                <a:spcPts val="6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Aquilas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mes collaborateurs (</a:t>
            </a:r>
            <a:r>
              <a:rPr lang="fr-FR" sz="3600" dirty="0" err="1">
                <a:solidFill>
                  <a:srgbClr val="EFFF8C"/>
                </a:solidFill>
                <a:uFill>
                  <a:solidFill>
                    <a:srgbClr val="000000"/>
                  </a:solidFill>
                </a:uFill>
                <a:latin typeface="Times New Roman" panose="02020603050405020304" pitchFamily="18" charset="0"/>
                <a:ea typeface="Times New Roman" panose="02020603050405020304" pitchFamily="18" charset="0"/>
              </a:rPr>
              <a:t>sunergous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en Jésus Christ, </a:t>
            </a:r>
            <a:r>
              <a:rPr lang="fr-FR" sz="3600" baseline="30000" dirty="0">
                <a:uFill>
                  <a:solidFill>
                    <a:srgbClr val="000000"/>
                  </a:solidFill>
                </a:uFill>
                <a:latin typeface="Times New Roman" panose="02020603050405020304" pitchFamily="18" charset="0"/>
                <a:ea typeface="Times New Roman" panose="02020603050405020304" pitchFamily="18" charset="0"/>
              </a:rPr>
              <a:t>4</a:t>
            </a:r>
            <a:r>
              <a:rPr lang="fr-FR" sz="3600" dirty="0">
                <a:uFill>
                  <a:solidFill>
                    <a:srgbClr val="000000"/>
                  </a:solidFill>
                </a:uFill>
                <a:latin typeface="Times New Roman" panose="02020603050405020304" pitchFamily="18" charset="0"/>
                <a:ea typeface="Times New Roman" panose="02020603050405020304" pitchFamily="18" charset="0"/>
              </a:rPr>
              <a:t>eux qui ont risqué leur tête pour me sauver la vie ; (…) </a:t>
            </a: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Saluez l’Église qui se rassemble dans leur maison… (</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16,3)</a:t>
            </a:r>
          </a:p>
        </p:txBody>
      </p:sp>
    </p:spTree>
    <p:extLst>
      <p:ext uri="{BB962C8B-B14F-4D97-AF65-F5344CB8AC3E}">
        <p14:creationId xmlns:p14="http://schemas.microsoft.com/office/powerpoint/2010/main" val="224673727"/>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23F7F2-31EA-0C47-8D7A-45CA46BED680}"/>
              </a:ext>
            </a:extLst>
          </p:cNvPr>
          <p:cNvSpPr/>
          <p:nvPr/>
        </p:nvSpPr>
        <p:spPr>
          <a:xfrm>
            <a:off x="395536" y="548681"/>
            <a:ext cx="8352928" cy="5009064"/>
          </a:xfrm>
          <a:prstGeom prst="rect">
            <a:avLst/>
          </a:prstGeom>
        </p:spPr>
        <p:txBody>
          <a:bodyPr wrap="square">
            <a:spAutoFit/>
          </a:bodyPr>
          <a:lstStyle/>
          <a:p>
            <a:pPr marL="450215" algn="just">
              <a:spcAft>
                <a:spcPts val="6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Aquilas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mes collaborateurs (</a:t>
            </a:r>
            <a:r>
              <a:rPr lang="fr-FR" sz="3600" dirty="0" err="1">
                <a:solidFill>
                  <a:srgbClr val="EFFF8C"/>
                </a:solidFill>
                <a:uFill>
                  <a:solidFill>
                    <a:srgbClr val="000000"/>
                  </a:solidFill>
                </a:uFill>
                <a:latin typeface="Times New Roman" panose="02020603050405020304" pitchFamily="18" charset="0"/>
                <a:ea typeface="Times New Roman" panose="02020603050405020304" pitchFamily="18" charset="0"/>
              </a:rPr>
              <a:t>sunergous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en Jésus Christ, </a:t>
            </a:r>
            <a:r>
              <a:rPr lang="fr-FR" sz="3600" baseline="30000" dirty="0">
                <a:uFill>
                  <a:solidFill>
                    <a:srgbClr val="000000"/>
                  </a:solidFill>
                </a:uFill>
                <a:latin typeface="Times New Roman" panose="02020603050405020304" pitchFamily="18" charset="0"/>
                <a:ea typeface="Times New Roman" panose="02020603050405020304" pitchFamily="18" charset="0"/>
              </a:rPr>
              <a:t>4</a:t>
            </a:r>
            <a:r>
              <a:rPr lang="fr-FR" sz="3600" dirty="0">
                <a:uFill>
                  <a:solidFill>
                    <a:srgbClr val="000000"/>
                  </a:solidFill>
                </a:uFill>
                <a:latin typeface="Times New Roman" panose="02020603050405020304" pitchFamily="18" charset="0"/>
                <a:ea typeface="Times New Roman" panose="02020603050405020304" pitchFamily="18" charset="0"/>
              </a:rPr>
              <a:t>eux qui ont risqué leur tête pour me sauver la vie ; (…) </a:t>
            </a: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Saluez l’Église qui se rassemble dans leur maison… (</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16,3)</a:t>
            </a:r>
          </a:p>
          <a:p>
            <a:pPr marL="540385" algn="just">
              <a:spcAft>
                <a:spcPts val="300"/>
              </a:spcAft>
            </a:pPr>
            <a:endParaRPr lang="fr-FR" sz="3600" baseline="300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19</a:t>
            </a:r>
            <a:r>
              <a:rPr lang="fr-FR" sz="3600" dirty="0">
                <a:uFill>
                  <a:solidFill>
                    <a:srgbClr val="000000"/>
                  </a:solidFill>
                </a:uFill>
                <a:latin typeface="Times New Roman" panose="02020603050405020304" pitchFamily="18" charset="0"/>
                <a:ea typeface="Times New Roman" panose="02020603050405020304" pitchFamily="18" charset="0"/>
              </a:rPr>
              <a:t>Salue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Aquilas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ainsi que la famille d'</a:t>
            </a:r>
            <a:r>
              <a:rPr lang="fr-FR" sz="3600" dirty="0" err="1">
                <a:uFill>
                  <a:solidFill>
                    <a:srgbClr val="000000"/>
                  </a:solidFill>
                </a:uFill>
                <a:latin typeface="Times New Roman" panose="02020603050405020304" pitchFamily="18" charset="0"/>
                <a:ea typeface="Times New Roman" panose="02020603050405020304" pitchFamily="18" charset="0"/>
              </a:rPr>
              <a:t>Onésiphore</a:t>
            </a:r>
            <a:r>
              <a:rPr lang="fr-FR" sz="3600" dirty="0">
                <a:uFill>
                  <a:solidFill>
                    <a:srgbClr val="000000"/>
                  </a:solidFill>
                </a:uFill>
                <a:latin typeface="Times New Roman" panose="02020603050405020304" pitchFamily="18" charset="0"/>
                <a:ea typeface="Times New Roman" panose="02020603050405020304" pitchFamily="18" charset="0"/>
              </a:rPr>
              <a:t>. (2 Tm 4,19)</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9273398"/>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1D3D55-0C64-4848-80EC-69499711E14F}"/>
              </a:ext>
            </a:extLst>
          </p:cNvPr>
          <p:cNvSpPr/>
          <p:nvPr/>
        </p:nvSpPr>
        <p:spPr>
          <a:xfrm>
            <a:off x="755576" y="1556792"/>
            <a:ext cx="8592731"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23 Jusqu'à Rome (</a:t>
            </a:r>
            <a:r>
              <a:rPr lang="fr-FR" sz="4000" b="1" i="1" dirty="0" err="1">
                <a:solidFill>
                  <a:srgbClr val="FFFF00"/>
                </a:solidFill>
                <a:uFill>
                  <a:solidFill>
                    <a:srgbClr val="000000"/>
                  </a:solidFill>
                </a:uFill>
                <a:latin typeface="Times New Roman" panose="02020603050405020304" pitchFamily="18" charset="0"/>
                <a:ea typeface="Times New Roman" panose="02020603050405020304" pitchFamily="18" charset="0"/>
              </a:rPr>
              <a:t>Ac</a:t>
            </a: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 20-28)</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2856428"/>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D8135A-87AC-1E4E-915F-4F646867DD90}"/>
              </a:ext>
            </a:extLst>
          </p:cNvPr>
          <p:cNvSpPr/>
          <p:nvPr/>
        </p:nvSpPr>
        <p:spPr>
          <a:xfrm>
            <a:off x="179512" y="476672"/>
            <a:ext cx="8640960" cy="2554545"/>
          </a:xfrm>
          <a:prstGeom prst="rect">
            <a:avLst/>
          </a:prstGeom>
        </p:spPr>
        <p:txBody>
          <a:bodyPr wrap="square">
            <a:spAutoFit/>
          </a:bodyPr>
          <a:lstStyle/>
          <a:p>
            <a:pPr marL="540385" algn="just">
              <a:spcAft>
                <a:spcPts val="300"/>
              </a:spcAft>
            </a:pPr>
            <a:r>
              <a:rPr lang="fr-FR" sz="32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5</a:t>
            </a:r>
            <a:r>
              <a:rPr lang="fr-FR" sz="3200" dirty="0">
                <a:uFill>
                  <a:solidFill>
                    <a:srgbClr val="000000"/>
                  </a:solidFill>
                </a:uFill>
                <a:latin typeface="Times New Roman" panose="02020603050405020304" pitchFamily="18" charset="0"/>
                <a:ea typeface="Times New Roman" panose="02020603050405020304" pitchFamily="18" charset="0"/>
              </a:rPr>
              <a:t>Le temps de notre séjour une fois achevé, nous sommes néanmoins repartis et, tandis que nous marchions, tous nous accompagnaient,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femmes et enfants compris</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jusqu’à l’extérieur de la ville.</a:t>
            </a:r>
            <a:r>
              <a:rPr lang="fr-FR" sz="3200" dirty="0">
                <a:uFill>
                  <a:solidFill>
                    <a:srgbClr val="000000"/>
                  </a:solidFill>
                </a:uFill>
                <a:latin typeface="Times New Roman" panose="02020603050405020304" pitchFamily="18" charset="0"/>
                <a:ea typeface="MS Gothic" panose="020B0609070205080204" pitchFamily="49" charset="-128"/>
              </a:rPr>
              <a:t> (</a:t>
            </a:r>
            <a:r>
              <a:rPr lang="fr-FR" sz="3200" dirty="0" err="1">
                <a:uFill>
                  <a:solidFill>
                    <a:srgbClr val="000000"/>
                  </a:solidFill>
                </a:uFill>
                <a:latin typeface="Times New Roman" panose="02020603050405020304" pitchFamily="18" charset="0"/>
                <a:ea typeface="MS Gothic" panose="020B0609070205080204" pitchFamily="49" charset="-128"/>
              </a:rPr>
              <a:t>Ac</a:t>
            </a:r>
            <a:r>
              <a:rPr lang="fr-FR" sz="3200" dirty="0">
                <a:uFill>
                  <a:solidFill>
                    <a:srgbClr val="000000"/>
                  </a:solidFill>
                </a:uFill>
                <a:latin typeface="Times New Roman" panose="02020603050405020304" pitchFamily="18" charset="0"/>
                <a:ea typeface="MS Gothic" panose="020B0609070205080204" pitchFamily="49" charset="-128"/>
              </a:rPr>
              <a:t> 21,5)</a:t>
            </a:r>
            <a:endParaRPr lang="fr-FR" sz="3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19393445"/>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D8135A-87AC-1E4E-915F-4F646867DD90}"/>
              </a:ext>
            </a:extLst>
          </p:cNvPr>
          <p:cNvSpPr/>
          <p:nvPr/>
        </p:nvSpPr>
        <p:spPr>
          <a:xfrm>
            <a:off x="179512" y="476672"/>
            <a:ext cx="8640960" cy="5421997"/>
          </a:xfrm>
          <a:prstGeom prst="rect">
            <a:avLst/>
          </a:prstGeom>
        </p:spPr>
        <p:txBody>
          <a:bodyPr wrap="square">
            <a:spAutoFit/>
          </a:bodyPr>
          <a:lstStyle/>
          <a:p>
            <a:pPr marL="540385" algn="just">
              <a:spcAft>
                <a:spcPts val="300"/>
              </a:spcAft>
            </a:pPr>
            <a:r>
              <a:rPr lang="fr-FR" sz="32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5</a:t>
            </a:r>
            <a:r>
              <a:rPr lang="fr-FR" sz="3200" dirty="0">
                <a:uFill>
                  <a:solidFill>
                    <a:srgbClr val="000000"/>
                  </a:solidFill>
                </a:uFill>
                <a:latin typeface="Times New Roman" panose="02020603050405020304" pitchFamily="18" charset="0"/>
                <a:ea typeface="Times New Roman" panose="02020603050405020304" pitchFamily="18" charset="0"/>
              </a:rPr>
              <a:t>Le temps de notre séjour une fois achevé, nous sommes néanmoins repartis et, tandis que nous marchions, tous nous accompagnaient,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femmes et enfants compris</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jusqu’à l’extérieur de la ville.</a:t>
            </a:r>
            <a:r>
              <a:rPr lang="fr-FR" sz="3200" dirty="0">
                <a:uFill>
                  <a:solidFill>
                    <a:srgbClr val="000000"/>
                  </a:solidFill>
                </a:uFill>
                <a:latin typeface="Times New Roman" panose="02020603050405020304" pitchFamily="18" charset="0"/>
                <a:ea typeface="MS Gothic" panose="020B0609070205080204" pitchFamily="49" charset="-128"/>
              </a:rPr>
              <a:t> (</a:t>
            </a:r>
            <a:r>
              <a:rPr lang="fr-FR" sz="3200" dirty="0" err="1">
                <a:uFill>
                  <a:solidFill>
                    <a:srgbClr val="000000"/>
                  </a:solidFill>
                </a:uFill>
                <a:latin typeface="Times New Roman" panose="02020603050405020304" pitchFamily="18" charset="0"/>
                <a:ea typeface="MS Gothic" panose="020B0609070205080204" pitchFamily="49" charset="-128"/>
              </a:rPr>
              <a:t>Ac</a:t>
            </a:r>
            <a:r>
              <a:rPr lang="fr-FR" sz="3200" dirty="0">
                <a:uFill>
                  <a:solidFill>
                    <a:srgbClr val="000000"/>
                  </a:solidFill>
                </a:uFill>
                <a:latin typeface="Times New Roman" panose="02020603050405020304" pitchFamily="18" charset="0"/>
                <a:ea typeface="MS Gothic" panose="020B0609070205080204" pitchFamily="49" charset="-128"/>
              </a:rPr>
              <a:t> 21,5)</a:t>
            </a:r>
            <a:endParaRPr lang="fr-FR" sz="32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endParaRPr lang="fr-FR" sz="3200" baseline="30000" dirty="0">
              <a:uFill>
                <a:solidFill>
                  <a:srgbClr val="000000"/>
                </a:solidFill>
              </a:uFill>
              <a:latin typeface="Times New Roman" panose="02020603050405020304" pitchFamily="18" charset="0"/>
              <a:ea typeface="MS Gothic" panose="020B0609070205080204" pitchFamily="49" charset="-128"/>
              <a:hlinkClick r:id="rId3">
                <a:extLst>
                  <a:ext uri="{A12FA001-AC4F-418D-AE19-62706E023703}">
                    <ahyp:hlinkClr xmlns:ahyp="http://schemas.microsoft.com/office/drawing/2018/hyperlinkcolor" val="tx"/>
                  </a:ext>
                </a:extLst>
              </a:hlinkClick>
            </a:endParaRPr>
          </a:p>
          <a:p>
            <a:pPr marL="540385" algn="just">
              <a:spcAft>
                <a:spcPts val="300"/>
              </a:spcAft>
            </a:pPr>
            <a:r>
              <a:rPr lang="fr-FR" sz="3200" baseline="30000" dirty="0">
                <a:uFill>
                  <a:solidFill>
                    <a:srgbClr val="000000"/>
                  </a:solidFill>
                </a:uFill>
                <a:latin typeface="Times New Roman" panose="02020603050405020304" pitchFamily="18" charset="0"/>
                <a:ea typeface="MS Gothic" panose="020B0609070205080204" pitchFamily="49" charset="-128"/>
                <a:hlinkClick r:id="rId3">
                  <a:extLst>
                    <a:ext uri="{A12FA001-AC4F-418D-AE19-62706E023703}">
                      <ahyp:hlinkClr xmlns:ahyp="http://schemas.microsoft.com/office/drawing/2018/hyperlinkcolor" val="tx"/>
                    </a:ext>
                  </a:extLst>
                </a:hlinkClick>
              </a:rPr>
              <a:t>8</a:t>
            </a:r>
            <a:r>
              <a:rPr lang="fr-FR" sz="3200" dirty="0">
                <a:uFill>
                  <a:solidFill>
                    <a:srgbClr val="000000"/>
                  </a:solidFill>
                </a:uFill>
                <a:latin typeface="Times New Roman" panose="02020603050405020304" pitchFamily="18" charset="0"/>
                <a:ea typeface="Times New Roman" panose="02020603050405020304" pitchFamily="18" charset="0"/>
              </a:rPr>
              <a:t>Repartis le lendemain, nous avons gagné Césarée où nous nous sommes rendus à la maison de Philippe l’Évangéliste, un des Sept, et nous avons séjourné chez lui.</a:t>
            </a:r>
            <a:r>
              <a:rPr lang="fr-FR" sz="3200" dirty="0">
                <a:uFill>
                  <a:solidFill>
                    <a:srgbClr val="000000"/>
                  </a:solidFill>
                </a:uFill>
                <a:latin typeface="Times New Roman" panose="02020603050405020304" pitchFamily="18" charset="0"/>
                <a:ea typeface="MS Gothic" panose="020B0609070205080204" pitchFamily="49" charset="-128"/>
              </a:rPr>
              <a:t> </a:t>
            </a:r>
            <a:r>
              <a:rPr lang="fr-FR" sz="3200" b="1" baseline="30000" dirty="0">
                <a:solidFill>
                  <a:srgbClr val="EFFF8C"/>
                </a:solidFill>
                <a:uFill>
                  <a:solidFill>
                    <a:srgbClr val="000000"/>
                  </a:solidFill>
                </a:uFill>
                <a:latin typeface="Times New Roman" panose="02020603050405020304" pitchFamily="18" charset="0"/>
                <a:ea typeface="MS Gothic" panose="020B0609070205080204" pitchFamily="49" charset="-128"/>
                <a:hlinkClick r:id="rId4">
                  <a:extLst>
                    <a:ext uri="{A12FA001-AC4F-418D-AE19-62706E023703}">
                      <ahyp:hlinkClr xmlns:ahyp="http://schemas.microsoft.com/office/drawing/2018/hyperlinkcolor" val="tx"/>
                    </a:ext>
                  </a:extLst>
                </a:hlinkClick>
              </a:rPr>
              <a:t>9</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Il avait quatre filles vierges qui prophétisaient.</a:t>
            </a:r>
            <a:r>
              <a:rPr lang="fr-FR" sz="3200" dirty="0">
                <a:uFill>
                  <a:solidFill>
                    <a:srgbClr val="000000"/>
                  </a:solidFill>
                </a:uFill>
                <a:latin typeface="Times New Roman" panose="02020603050405020304" pitchFamily="18" charset="0"/>
                <a:ea typeface="MS Gothic" panose="020B0609070205080204" pitchFamily="49" charset="-128"/>
              </a:rPr>
              <a:t> (</a:t>
            </a:r>
            <a:r>
              <a:rPr lang="fr-FR" sz="3200" dirty="0" err="1">
                <a:uFill>
                  <a:solidFill>
                    <a:srgbClr val="000000"/>
                  </a:solidFill>
                </a:uFill>
                <a:latin typeface="Times New Roman" panose="02020603050405020304" pitchFamily="18" charset="0"/>
                <a:ea typeface="MS Gothic" panose="020B0609070205080204" pitchFamily="49" charset="-128"/>
              </a:rPr>
              <a:t>Ac</a:t>
            </a:r>
            <a:r>
              <a:rPr lang="fr-FR" sz="3200" dirty="0">
                <a:uFill>
                  <a:solidFill>
                    <a:srgbClr val="000000"/>
                  </a:solidFill>
                </a:uFill>
                <a:latin typeface="Times New Roman" panose="02020603050405020304" pitchFamily="18" charset="0"/>
                <a:ea typeface="MS Gothic" panose="020B0609070205080204" pitchFamily="49" charset="-128"/>
              </a:rPr>
              <a:t> 21,8-9)</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6383704"/>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974918-1273-A64D-942B-56196AD8D578}"/>
              </a:ext>
            </a:extLst>
          </p:cNvPr>
          <p:cNvSpPr/>
          <p:nvPr/>
        </p:nvSpPr>
        <p:spPr>
          <a:xfrm>
            <a:off x="1331640" y="1556792"/>
            <a:ext cx="5708344"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24 Conclusion</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9305641"/>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28A8F6E-B068-8E28-B635-2EA5711E1C32}"/>
              </a:ext>
            </a:extLst>
          </p:cNvPr>
          <p:cNvSpPr txBox="1"/>
          <p:nvPr/>
        </p:nvSpPr>
        <p:spPr>
          <a:xfrm>
            <a:off x="611560" y="476672"/>
            <a:ext cx="8064896" cy="3416320"/>
          </a:xfrm>
          <a:prstGeom prst="rect">
            <a:avLst/>
          </a:prstGeom>
          <a:noFill/>
        </p:spPr>
        <p:txBody>
          <a:bodyPr wrap="square">
            <a:spAutoFit/>
          </a:bodyPr>
          <a:lstStyle/>
          <a:p>
            <a:pPr algn="ctr"/>
            <a:r>
              <a:rPr lang="fr-FR" sz="3600" dirty="0">
                <a:effectLst/>
                <a:latin typeface="Times New Roman" panose="02020603050405020304" pitchFamily="18" charset="0"/>
                <a:ea typeface="Times New Roman" panose="02020603050405020304" pitchFamily="18" charset="0"/>
              </a:rPr>
              <a:t>Les femmes citées</a:t>
            </a:r>
          </a:p>
          <a:p>
            <a:pPr algn="ctr"/>
            <a:r>
              <a:rPr lang="fr-FR" sz="3600" dirty="0">
                <a:effectLst/>
                <a:latin typeface="Times New Roman" panose="02020603050405020304" pitchFamily="18" charset="0"/>
                <a:ea typeface="Times New Roman" panose="02020603050405020304" pitchFamily="18" charset="0"/>
              </a:rPr>
              <a:t>tout au long du livre des Actes</a:t>
            </a:r>
          </a:p>
          <a:p>
            <a:pPr algn="ctr"/>
            <a:r>
              <a:rPr lang="fr-FR" sz="3600" dirty="0">
                <a:effectLst/>
                <a:latin typeface="Times New Roman" panose="02020603050405020304" pitchFamily="18" charset="0"/>
                <a:ea typeface="Times New Roman" panose="02020603050405020304" pitchFamily="18" charset="0"/>
              </a:rPr>
              <a:t>sont bien moins nombreuses</a:t>
            </a:r>
          </a:p>
          <a:p>
            <a:pPr algn="ctr"/>
            <a:r>
              <a:rPr lang="fr-FR" sz="3600" dirty="0">
                <a:effectLst/>
                <a:latin typeface="Times New Roman" panose="02020603050405020304" pitchFamily="18" charset="0"/>
                <a:ea typeface="Times New Roman" panose="02020603050405020304" pitchFamily="18" charset="0"/>
              </a:rPr>
              <a:t>que les hommes</a:t>
            </a:r>
          </a:p>
          <a:p>
            <a:pPr algn="ctr"/>
            <a:r>
              <a:rPr lang="fr-FR" sz="3600" b="1" dirty="0">
                <a:effectLst/>
                <a:latin typeface="Times New Roman" panose="02020603050405020304" pitchFamily="18" charset="0"/>
                <a:ea typeface="Times New Roman" panose="02020603050405020304" pitchFamily="18" charset="0"/>
              </a:rPr>
              <a:t>mais elles ne sont pas absentes</a:t>
            </a:r>
          </a:p>
          <a:p>
            <a:pPr algn="ctr"/>
            <a:r>
              <a:rPr lang="fr-FR" sz="3600" b="1" dirty="0">
                <a:effectLst/>
                <a:latin typeface="Times New Roman" panose="02020603050405020304" pitchFamily="18" charset="0"/>
                <a:ea typeface="Times New Roman" panose="02020603050405020304" pitchFamily="18" charset="0"/>
              </a:rPr>
              <a:t>pour autant. </a:t>
            </a:r>
            <a:endParaRPr lang="fr-FR" sz="3600" b="1" dirty="0"/>
          </a:p>
        </p:txBody>
      </p:sp>
    </p:spTree>
    <p:extLst>
      <p:ext uri="{BB962C8B-B14F-4D97-AF65-F5344CB8AC3E}">
        <p14:creationId xmlns:p14="http://schemas.microsoft.com/office/powerpoint/2010/main" val="1587835148"/>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AE62C6-B645-8941-BBDB-C49167BC7F4E}"/>
              </a:ext>
            </a:extLst>
          </p:cNvPr>
          <p:cNvSpPr/>
          <p:nvPr/>
        </p:nvSpPr>
        <p:spPr>
          <a:xfrm>
            <a:off x="179512" y="404664"/>
            <a:ext cx="8856984" cy="3016210"/>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Parmi les femmes nommées,</a:t>
            </a:r>
          </a:p>
          <a:p>
            <a:pPr algn="just">
              <a:spcAft>
                <a:spcPts val="300"/>
              </a:spcAft>
            </a:pP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deux</a:t>
            </a:r>
            <a:r>
              <a:rPr lang="fr-FR" sz="3600" dirty="0">
                <a:uFill>
                  <a:solidFill>
                    <a:srgbClr val="000000"/>
                  </a:solidFill>
                </a:uFill>
                <a:latin typeface="Times New Roman" panose="02020603050405020304" pitchFamily="18" charset="0"/>
                <a:ea typeface="Times New Roman" panose="02020603050405020304" pitchFamily="18" charset="0"/>
              </a:rPr>
              <a:t> semblent prendre toute leur part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à l'activité apostolique,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sous le double aspect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683240615"/>
      </p:ext>
    </p:extLst>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AE62C6-B645-8941-BBDB-C49167BC7F4E}"/>
              </a:ext>
            </a:extLst>
          </p:cNvPr>
          <p:cNvSpPr/>
          <p:nvPr/>
        </p:nvSpPr>
        <p:spPr>
          <a:xfrm>
            <a:off x="179512" y="404664"/>
            <a:ext cx="8856984" cy="4793620"/>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Parmi les femmes nommées,</a:t>
            </a:r>
          </a:p>
          <a:p>
            <a:pPr algn="just">
              <a:spcAft>
                <a:spcPts val="300"/>
              </a:spcAft>
            </a:pP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deux</a:t>
            </a:r>
            <a:r>
              <a:rPr lang="fr-FR" sz="3600" dirty="0">
                <a:uFill>
                  <a:solidFill>
                    <a:srgbClr val="000000"/>
                  </a:solidFill>
                </a:uFill>
                <a:latin typeface="Times New Roman" panose="02020603050405020304" pitchFamily="18" charset="0"/>
                <a:ea typeface="Times New Roman" panose="02020603050405020304" pitchFamily="18" charset="0"/>
              </a:rPr>
              <a:t> semblent prendre toute leur part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à l'activité apostolique,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sous le double aspect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de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l'annonce-prédication de l'Évangile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d'une part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et du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rassemblement communautaire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au lieu de la maison-église d’autre part :</a:t>
            </a:r>
          </a:p>
        </p:txBody>
      </p:sp>
    </p:spTree>
    <p:extLst>
      <p:ext uri="{BB962C8B-B14F-4D97-AF65-F5344CB8AC3E}">
        <p14:creationId xmlns:p14="http://schemas.microsoft.com/office/powerpoint/2010/main" val="3723028912"/>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AE62C6-B645-8941-BBDB-C49167BC7F4E}"/>
              </a:ext>
            </a:extLst>
          </p:cNvPr>
          <p:cNvSpPr/>
          <p:nvPr/>
        </p:nvSpPr>
        <p:spPr>
          <a:xfrm>
            <a:off x="179512" y="116632"/>
            <a:ext cx="8856984" cy="1769715"/>
          </a:xfrm>
          <a:prstGeom prst="rect">
            <a:avLst/>
          </a:prstGeom>
        </p:spPr>
        <p:txBody>
          <a:bodyPr wrap="square">
            <a:spAutoFit/>
          </a:bodyPr>
          <a:lstStyle/>
          <a:p>
            <a:pPr algn="ctr">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Lydie à Philippes</a:t>
            </a:r>
          </a:p>
          <a:p>
            <a:pPr algn="ctr">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 à Corinthe puis Éphèse</a:t>
            </a:r>
          </a:p>
          <a:p>
            <a:pPr algn="just">
              <a:spcAft>
                <a:spcPts val="300"/>
              </a:spcAft>
            </a:pPr>
            <a:endParaRPr lang="fr-FR" sz="3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37206946"/>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AE62C6-B645-8941-BBDB-C49167BC7F4E}"/>
              </a:ext>
            </a:extLst>
          </p:cNvPr>
          <p:cNvSpPr/>
          <p:nvPr/>
        </p:nvSpPr>
        <p:spPr>
          <a:xfrm>
            <a:off x="179512" y="116632"/>
            <a:ext cx="8856984" cy="4024179"/>
          </a:xfrm>
          <a:prstGeom prst="rect">
            <a:avLst/>
          </a:prstGeom>
        </p:spPr>
        <p:txBody>
          <a:bodyPr wrap="square">
            <a:spAutoFit/>
          </a:bodyPr>
          <a:lstStyle/>
          <a:p>
            <a:pPr algn="ctr">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Lydie à Philippes</a:t>
            </a:r>
          </a:p>
          <a:p>
            <a:pPr algn="ctr">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 à Corinthe puis Éphèse</a:t>
            </a:r>
          </a:p>
          <a:p>
            <a:pPr algn="just">
              <a:spcAft>
                <a:spcPts val="300"/>
              </a:spcAft>
            </a:pPr>
            <a:endParaRPr lang="fr-FR" sz="3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première agit apparemment seule – rien n'est dit d'un éventuel conjoint – alors que la seconde paraît inséparable de son époux Aquilas.</a:t>
            </a:r>
          </a:p>
        </p:txBody>
      </p:sp>
    </p:spTree>
    <p:extLst>
      <p:ext uri="{BB962C8B-B14F-4D97-AF65-F5344CB8AC3E}">
        <p14:creationId xmlns:p14="http://schemas.microsoft.com/office/powerpoint/2010/main" val="1298761472"/>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AE62C6-B645-8941-BBDB-C49167BC7F4E}"/>
              </a:ext>
            </a:extLst>
          </p:cNvPr>
          <p:cNvSpPr/>
          <p:nvPr/>
        </p:nvSpPr>
        <p:spPr>
          <a:xfrm>
            <a:off x="179512" y="116632"/>
            <a:ext cx="8856984" cy="5724644"/>
          </a:xfrm>
          <a:prstGeom prst="rect">
            <a:avLst/>
          </a:prstGeom>
        </p:spPr>
        <p:txBody>
          <a:bodyPr wrap="square">
            <a:spAutoFit/>
          </a:bodyPr>
          <a:lstStyle/>
          <a:p>
            <a:pPr algn="ctr">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Lydie à Philippes</a:t>
            </a:r>
          </a:p>
          <a:p>
            <a:pPr algn="ctr">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 à Corinthe puis Éphèse</a:t>
            </a:r>
          </a:p>
          <a:p>
            <a:pPr algn="just">
              <a:spcAft>
                <a:spcPts val="300"/>
              </a:spcAft>
            </a:pPr>
            <a:endParaRPr lang="fr-FR" sz="3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première agit apparemment seule – rien n'est dit d'un éventuel conjoint – alors que la seconde paraît inséparable de son époux Aquilas.</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deux forment ainsi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le premier couple missionnaire </a:t>
            </a:r>
            <a:r>
              <a:rPr lang="fr-FR" sz="3600" dirty="0">
                <a:uFill>
                  <a:solidFill>
                    <a:srgbClr val="000000"/>
                  </a:solidFill>
                </a:uFill>
                <a:latin typeface="Times New Roman" panose="02020603050405020304" pitchFamily="18" charset="0"/>
                <a:ea typeface="Times New Roman" panose="02020603050405020304" pitchFamily="18" charset="0"/>
              </a:rPr>
              <a:t>de toute la tradition chrétienne, décrit en pleine activité apostolique.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4176543"/>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1D0B57-7BF4-694D-B820-26F781572647}"/>
              </a:ext>
            </a:extLst>
          </p:cNvPr>
          <p:cNvSpPr/>
          <p:nvPr/>
        </p:nvSpPr>
        <p:spPr>
          <a:xfrm>
            <a:off x="683568" y="620689"/>
            <a:ext cx="7848872" cy="230832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Cela se passait dans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les années 50 du premier siècle de notre ère</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une vingtaine d'années après la mort du Christ.</a:t>
            </a:r>
          </a:p>
        </p:txBody>
      </p:sp>
    </p:spTree>
    <p:extLst>
      <p:ext uri="{BB962C8B-B14F-4D97-AF65-F5344CB8AC3E}">
        <p14:creationId xmlns:p14="http://schemas.microsoft.com/office/powerpoint/2010/main" val="65855616"/>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1D0B57-7BF4-694D-B820-26F781572647}"/>
              </a:ext>
            </a:extLst>
          </p:cNvPr>
          <p:cNvSpPr/>
          <p:nvPr/>
        </p:nvSpPr>
        <p:spPr>
          <a:xfrm>
            <a:off x="683568" y="620689"/>
            <a:ext cx="7848872" cy="5155257"/>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Cela se passait dans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les années 50 du premier siècle de notre ère</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une vingtaine d'années après la mort du Christ.</a:t>
            </a:r>
          </a:p>
          <a:p>
            <a:pPr algn="just">
              <a:spcAft>
                <a:spcPts val="300"/>
              </a:spcAft>
            </a:pPr>
            <a:endPar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Voilà qui devrait aider les Églises chrétiennes (et spécialement catholique) à réfléchir à la question des ministères féminins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37076747"/>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8014DD5-3389-C166-86D1-1003217251FE}"/>
              </a:ext>
            </a:extLst>
          </p:cNvPr>
          <p:cNvSpPr txBox="1"/>
          <p:nvPr/>
        </p:nvSpPr>
        <p:spPr>
          <a:xfrm>
            <a:off x="0" y="0"/>
            <a:ext cx="9144000" cy="923330"/>
          </a:xfrm>
          <a:prstGeom prst="rect">
            <a:avLst/>
          </a:prstGeom>
          <a:noFill/>
        </p:spPr>
        <p:txBody>
          <a:bodyPr wrap="square">
            <a:spAutoFit/>
          </a:bodyPr>
          <a:lstStyle/>
          <a:p>
            <a:pPr algn="ctr"/>
            <a:r>
              <a:rPr lang="fr-FR" sz="5400" b="1" cap="all" dirty="0">
                <a:solidFill>
                  <a:srgbClr val="FFFF00"/>
                </a:solidFill>
                <a:latin typeface="Times New Roman" panose="02020603050405020304" pitchFamily="18" charset="0"/>
                <a:cs typeface="Times New Roman" panose="02020603050405020304" pitchFamily="18" charset="0"/>
              </a:rPr>
              <a:t>3 LE FÉMINISME DE PAUL</a:t>
            </a:r>
            <a:endParaRPr lang="fr-FR" sz="5400" dirty="0"/>
          </a:p>
        </p:txBody>
      </p:sp>
      <p:pic>
        <p:nvPicPr>
          <p:cNvPr id="5" name="Image 4">
            <a:extLst>
              <a:ext uri="{FF2B5EF4-FFF2-40B4-BE49-F238E27FC236}">
                <a16:creationId xmlns:a16="http://schemas.microsoft.com/office/drawing/2014/main" id="{C05FDD77-2B31-3830-0F4A-29A125617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876341"/>
            <a:ext cx="7632848" cy="5981660"/>
          </a:xfrm>
          <a:prstGeom prst="rect">
            <a:avLst/>
          </a:prstGeom>
        </p:spPr>
      </p:pic>
    </p:spTree>
    <p:extLst>
      <p:ext uri="{BB962C8B-B14F-4D97-AF65-F5344CB8AC3E}">
        <p14:creationId xmlns:p14="http://schemas.microsoft.com/office/powerpoint/2010/main" val="3988045322"/>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E1EFF9-F694-7140-847A-5434D90A6699}"/>
              </a:ext>
            </a:extLst>
          </p:cNvPr>
          <p:cNvSpPr/>
          <p:nvPr/>
        </p:nvSpPr>
        <p:spPr>
          <a:xfrm>
            <a:off x="251520" y="188640"/>
            <a:ext cx="8352928" cy="5709255"/>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34</a:t>
            </a:r>
            <a:r>
              <a:rPr lang="fr-FR" sz="3600" dirty="0">
                <a:uFill>
                  <a:solidFill>
                    <a:srgbClr val="000000"/>
                  </a:solidFill>
                </a:uFill>
                <a:latin typeface="Times New Roman" panose="02020603050405020304" pitchFamily="18" charset="0"/>
                <a:ea typeface="Times New Roman" panose="02020603050405020304" pitchFamily="18" charset="0"/>
              </a:rPr>
              <a:t>Que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les femmes se taisent dans les assemblées </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elles n’ont pas la permission de parler </a:t>
            </a:r>
            <a:r>
              <a:rPr lang="fr-FR" sz="3600" dirty="0">
                <a:uFill>
                  <a:solidFill>
                    <a:srgbClr val="000000"/>
                  </a:solidFill>
                </a:uFill>
                <a:latin typeface="Times New Roman" panose="02020603050405020304" pitchFamily="18" charset="0"/>
                <a:ea typeface="Times New Roman" panose="02020603050405020304" pitchFamily="18" charset="0"/>
              </a:rPr>
              <a:t>; elles doivent rester soumises, comme dit aussi la Loi.</a:t>
            </a: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35</a:t>
            </a:r>
            <a:r>
              <a:rPr lang="fr-FR" sz="3600" dirty="0">
                <a:uFill>
                  <a:solidFill>
                    <a:srgbClr val="000000"/>
                  </a:solidFill>
                </a:uFill>
                <a:latin typeface="Times New Roman" panose="02020603050405020304" pitchFamily="18" charset="0"/>
                <a:ea typeface="Times New Roman" panose="02020603050405020304" pitchFamily="18" charset="0"/>
              </a:rPr>
              <a:t>Si elles désirent s’instruire sur quelque détail, qu’elles interrogent leur mari à la maison.</a:t>
            </a:r>
          </a:p>
          <a:p>
            <a:pPr marL="540385" algn="just">
              <a:spcAft>
                <a:spcPts val="300"/>
              </a:spcAft>
            </a:pP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Il n’est pas convenable qu’une femme parle dans les assemblées</a:t>
            </a:r>
            <a:r>
              <a:rPr lang="fr-FR" sz="3600" dirty="0">
                <a:uFill>
                  <a:solidFill>
                    <a:srgbClr val="000000"/>
                  </a:solidFill>
                </a:uFill>
                <a:latin typeface="Times New Roman" panose="02020603050405020304" pitchFamily="18" charset="0"/>
                <a:ea typeface="Times New Roman" panose="02020603050405020304" pitchFamily="18" charset="0"/>
              </a:rPr>
              <a:t>. (1 Co 14,34-35)</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391487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E1C78D-60C4-6B44-8A0C-FAE0C43A8125}"/>
              </a:ext>
            </a:extLst>
          </p:cNvPr>
          <p:cNvSpPr/>
          <p:nvPr/>
        </p:nvSpPr>
        <p:spPr>
          <a:xfrm>
            <a:off x="467544" y="188641"/>
            <a:ext cx="8352928" cy="5709255"/>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Pendant l’instruction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la femme doit garder le silence, en toute soumission</a:t>
            </a:r>
            <a:r>
              <a:rPr lang="fr-FR" sz="3600"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12</a:t>
            </a:r>
            <a:r>
              <a:rPr lang="fr-FR" sz="3600" dirty="0">
                <a:uFill>
                  <a:solidFill>
                    <a:srgbClr val="000000"/>
                  </a:solidFill>
                </a:uFill>
                <a:latin typeface="Times New Roman" panose="02020603050405020304" pitchFamily="18" charset="0"/>
                <a:ea typeface="Times New Roman" panose="02020603050405020304" pitchFamily="18" charset="0"/>
              </a:rPr>
              <a:t>Je ne permets pas à la femme d’enseigner ni de dominer l’homme.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Qu’elle se tienne donc en silence</a:t>
            </a:r>
            <a:r>
              <a:rPr lang="fr-FR" sz="3600"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13</a:t>
            </a:r>
            <a:r>
              <a:rPr lang="fr-FR" sz="3600" dirty="0">
                <a:uFill>
                  <a:solidFill>
                    <a:srgbClr val="000000"/>
                  </a:solidFill>
                </a:uFill>
                <a:latin typeface="Times New Roman" panose="02020603050405020304" pitchFamily="18" charset="0"/>
                <a:ea typeface="Times New Roman" panose="02020603050405020304" pitchFamily="18" charset="0"/>
              </a:rPr>
              <a:t>C’est Adam, en effet, qui fut formé le premier. Ève ensuite. </a:t>
            </a:r>
            <a:r>
              <a:rPr lang="fr-FR" sz="3600" baseline="30000" dirty="0">
                <a:uFill>
                  <a:solidFill>
                    <a:srgbClr val="000000"/>
                  </a:solidFill>
                </a:uFill>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rPr>
              <a:t>14</a:t>
            </a:r>
            <a:r>
              <a:rPr lang="fr-FR" sz="3600" dirty="0">
                <a:uFill>
                  <a:solidFill>
                    <a:srgbClr val="000000"/>
                  </a:solidFill>
                </a:uFill>
                <a:latin typeface="Times New Roman" panose="02020603050405020304" pitchFamily="18" charset="0"/>
                <a:ea typeface="Times New Roman" panose="02020603050405020304" pitchFamily="18" charset="0"/>
              </a:rPr>
              <a:t>Et ce n’est pas Adam qui fut séduit, mais c’est la femme qui, séduite, tomba dans la transgression. (1 Tm 2,11-14)</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4637086"/>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3574C8-F713-2745-B244-CA5CE2A81136}"/>
              </a:ext>
            </a:extLst>
          </p:cNvPr>
          <p:cNvSpPr/>
          <p:nvPr/>
        </p:nvSpPr>
        <p:spPr>
          <a:xfrm>
            <a:off x="1043608" y="1412776"/>
            <a:ext cx="7132905"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31 Les lettres de Paul</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849400"/>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A1D4ED-0586-0B45-8D00-B7FB5ABE5C35}"/>
              </a:ext>
            </a:extLst>
          </p:cNvPr>
          <p:cNvSpPr/>
          <p:nvPr/>
        </p:nvSpPr>
        <p:spPr>
          <a:xfrm>
            <a:off x="251520" y="0"/>
            <a:ext cx="8784976" cy="2669962"/>
          </a:xfrm>
          <a:prstGeom prst="rect">
            <a:avLst/>
          </a:prstGeom>
        </p:spPr>
        <p:txBody>
          <a:bodyPr wrap="square">
            <a:spAutoFit/>
          </a:bodyPr>
          <a:lstStyle/>
          <a:p>
            <a:pPr algn="just">
              <a:spcAft>
                <a:spcPts val="300"/>
              </a:spcAft>
            </a:pP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1 Le temps même de Paul avec les lettres authentiques (entre 52 et 58)</a:t>
            </a:r>
            <a:endPar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1 Thessaloniciens, 1 et 2 Corinthiens, Galates,</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	</a:t>
            </a:r>
            <a:r>
              <a:rPr lang="fr-FR" sz="3200" i="1" dirty="0" err="1">
                <a:uFill>
                  <a:solidFill>
                    <a:srgbClr val="000000"/>
                  </a:solidFill>
                </a:uFill>
                <a:latin typeface="Times New Roman" panose="02020603050405020304" pitchFamily="18" charset="0"/>
                <a:ea typeface="Times New Roman" panose="02020603050405020304" pitchFamily="18" charset="0"/>
              </a:rPr>
              <a:t>Philippiens</a:t>
            </a:r>
            <a:r>
              <a:rPr lang="fr-FR" sz="3200" i="1" dirty="0">
                <a:uFill>
                  <a:solidFill>
                    <a:srgbClr val="000000"/>
                  </a:solidFill>
                </a:uFill>
                <a:latin typeface="Times New Roman" panose="02020603050405020304" pitchFamily="18" charset="0"/>
                <a:ea typeface="Times New Roman" panose="02020603050405020304" pitchFamily="18" charset="0"/>
              </a:rPr>
              <a:t>, Romains, Philémon.</a:t>
            </a:r>
          </a:p>
          <a:p>
            <a:pPr algn="just">
              <a:spcAft>
                <a:spcPts val="300"/>
              </a:spcAft>
            </a:pPr>
            <a:endParaRPr lang="fr-FR" sz="3200" i="1"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19109079"/>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A1D4ED-0586-0B45-8D00-B7FB5ABE5C35}"/>
              </a:ext>
            </a:extLst>
          </p:cNvPr>
          <p:cNvSpPr/>
          <p:nvPr/>
        </p:nvSpPr>
        <p:spPr>
          <a:xfrm>
            <a:off x="251520" y="0"/>
            <a:ext cx="8784976" cy="4970591"/>
          </a:xfrm>
          <a:prstGeom prst="rect">
            <a:avLst/>
          </a:prstGeom>
        </p:spPr>
        <p:txBody>
          <a:bodyPr wrap="square">
            <a:spAutoFit/>
          </a:bodyPr>
          <a:lstStyle/>
          <a:p>
            <a:pPr algn="just">
              <a:spcAft>
                <a:spcPts val="300"/>
              </a:spcAft>
            </a:pP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1 Le temps même de Paul avec les lettres authentiques (entre 52 et 58)</a:t>
            </a:r>
            <a:endPar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1 Thessaloniciens, 1 et 2 Corinthiens, Galates,</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	</a:t>
            </a:r>
            <a:r>
              <a:rPr lang="fr-FR" sz="3200" i="1" dirty="0" err="1">
                <a:uFill>
                  <a:solidFill>
                    <a:srgbClr val="000000"/>
                  </a:solidFill>
                </a:uFill>
                <a:latin typeface="Times New Roman" panose="02020603050405020304" pitchFamily="18" charset="0"/>
                <a:ea typeface="Times New Roman" panose="02020603050405020304" pitchFamily="18" charset="0"/>
              </a:rPr>
              <a:t>Philippiens</a:t>
            </a:r>
            <a:r>
              <a:rPr lang="fr-FR" sz="3200" i="1" dirty="0">
                <a:uFill>
                  <a:solidFill>
                    <a:srgbClr val="000000"/>
                  </a:solidFill>
                </a:uFill>
                <a:latin typeface="Times New Roman" panose="02020603050405020304" pitchFamily="18" charset="0"/>
                <a:ea typeface="Times New Roman" panose="02020603050405020304" pitchFamily="18" charset="0"/>
              </a:rPr>
              <a:t>, Romains, Philémon.</a:t>
            </a:r>
          </a:p>
          <a:p>
            <a:pPr algn="just">
              <a:spcAft>
                <a:spcPts val="300"/>
              </a:spcAft>
            </a:pPr>
            <a:endParaRPr lang="fr-FR" sz="1400" i="1"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2 La génération suivante avec les lettres </a:t>
            </a:r>
            <a:r>
              <a:rPr lang="fr-FR" sz="3200" b="1" u="sng" dirty="0" err="1">
                <a:solidFill>
                  <a:srgbClr val="FFFF00"/>
                </a:solidFill>
                <a:uFill>
                  <a:solidFill>
                    <a:srgbClr val="000000"/>
                  </a:solidFill>
                </a:uFill>
                <a:latin typeface="Times New Roman" panose="02020603050405020304" pitchFamily="18" charset="0"/>
                <a:ea typeface="Times New Roman" panose="02020603050405020304" pitchFamily="18" charset="0"/>
              </a:rPr>
              <a:t>deutéropauliniennes</a:t>
            </a: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 (entre 70 et 85)</a:t>
            </a:r>
            <a:endPar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Éphésiens, Colossiens, 2 Thessaloniciens.</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Ces lettres sont attribuées à une tradition 	paulinienne.</a:t>
            </a:r>
          </a:p>
        </p:txBody>
      </p:sp>
    </p:spTree>
    <p:extLst>
      <p:ext uri="{BB962C8B-B14F-4D97-AF65-F5344CB8AC3E}">
        <p14:creationId xmlns:p14="http://schemas.microsoft.com/office/powerpoint/2010/main" val="3418443283"/>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A1D4ED-0586-0B45-8D00-B7FB5ABE5C35}"/>
              </a:ext>
            </a:extLst>
          </p:cNvPr>
          <p:cNvSpPr/>
          <p:nvPr/>
        </p:nvSpPr>
        <p:spPr>
          <a:xfrm>
            <a:off x="251520" y="0"/>
            <a:ext cx="8784976" cy="6778779"/>
          </a:xfrm>
          <a:prstGeom prst="rect">
            <a:avLst/>
          </a:prstGeom>
        </p:spPr>
        <p:txBody>
          <a:bodyPr wrap="square">
            <a:spAutoFit/>
          </a:bodyPr>
          <a:lstStyle/>
          <a:p>
            <a:pPr algn="just">
              <a:spcAft>
                <a:spcPts val="300"/>
              </a:spcAft>
            </a:pP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1 Le temps même de Paul avec les lettres authentiques (entre 52 et 58)</a:t>
            </a:r>
            <a:endPar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1 Thessaloniciens, 1 et 2 Corinthiens, Galates,</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	</a:t>
            </a:r>
            <a:r>
              <a:rPr lang="fr-FR" sz="3200" i="1" dirty="0" err="1">
                <a:uFill>
                  <a:solidFill>
                    <a:srgbClr val="000000"/>
                  </a:solidFill>
                </a:uFill>
                <a:latin typeface="Times New Roman" panose="02020603050405020304" pitchFamily="18" charset="0"/>
                <a:ea typeface="Times New Roman" panose="02020603050405020304" pitchFamily="18" charset="0"/>
              </a:rPr>
              <a:t>Philippiens</a:t>
            </a:r>
            <a:r>
              <a:rPr lang="fr-FR" sz="3200" i="1" dirty="0">
                <a:uFill>
                  <a:solidFill>
                    <a:srgbClr val="000000"/>
                  </a:solidFill>
                </a:uFill>
                <a:latin typeface="Times New Roman" panose="02020603050405020304" pitchFamily="18" charset="0"/>
                <a:ea typeface="Times New Roman" panose="02020603050405020304" pitchFamily="18" charset="0"/>
              </a:rPr>
              <a:t>, Romains, Philémon.</a:t>
            </a:r>
          </a:p>
          <a:p>
            <a:pPr algn="just">
              <a:spcAft>
                <a:spcPts val="300"/>
              </a:spcAft>
            </a:pPr>
            <a:endParaRPr lang="fr-FR" sz="1400" i="1"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2 La génération suivante avec les lettres </a:t>
            </a:r>
            <a:r>
              <a:rPr lang="fr-FR" sz="3200" b="1" u="sng" dirty="0" err="1">
                <a:solidFill>
                  <a:srgbClr val="FFFF00"/>
                </a:solidFill>
                <a:uFill>
                  <a:solidFill>
                    <a:srgbClr val="000000"/>
                  </a:solidFill>
                </a:uFill>
                <a:latin typeface="Times New Roman" panose="02020603050405020304" pitchFamily="18" charset="0"/>
                <a:ea typeface="Times New Roman" panose="02020603050405020304" pitchFamily="18" charset="0"/>
              </a:rPr>
              <a:t>deutéropauliniennes</a:t>
            </a: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 (entre 70 et 85)</a:t>
            </a:r>
            <a:endPar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Éphésiens, Colossiens, 2 Thessaloniciens.</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Ces lettres sont attribuées à une tradition 	paulinienne.</a:t>
            </a:r>
          </a:p>
          <a:p>
            <a:pPr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3 La période tardive à la jonction du 1</a:t>
            </a:r>
            <a:r>
              <a:rPr lang="fr-FR" sz="3200" b="1" u="sng"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er</a:t>
            </a: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 et du 2</a:t>
            </a:r>
            <a:r>
              <a:rPr lang="fr-FR" sz="3200" b="1" u="sng"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ème</a:t>
            </a:r>
            <a:r>
              <a:rPr lang="fr-FR" sz="3200" b="1" u="sng" dirty="0">
                <a:solidFill>
                  <a:srgbClr val="FFFF00"/>
                </a:solidFill>
                <a:uFill>
                  <a:solidFill>
                    <a:srgbClr val="000000"/>
                  </a:solidFill>
                </a:uFill>
                <a:latin typeface="Times New Roman" panose="02020603050405020304" pitchFamily="18" charset="0"/>
                <a:ea typeface="Times New Roman" panose="02020603050405020304" pitchFamily="18" charset="0"/>
              </a:rPr>
              <a:t> siècle  avec les lettres pastorales</a:t>
            </a:r>
            <a:endPar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1 et 2 Timothée et Tite.</a:t>
            </a:r>
            <a:endParaRPr lang="fr-FR" sz="3200" i="1"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99228849"/>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1C4540-8224-925B-F59C-2646E4ED614B}"/>
              </a:ext>
            </a:extLst>
          </p:cNvPr>
          <p:cNvSpPr/>
          <p:nvPr/>
        </p:nvSpPr>
        <p:spPr>
          <a:xfrm>
            <a:off x="323528" y="188640"/>
            <a:ext cx="8640960" cy="1200329"/>
          </a:xfrm>
          <a:prstGeom prst="rect">
            <a:avLst/>
          </a:prstGeom>
        </p:spPr>
        <p:txBody>
          <a:bodyPr wrap="square">
            <a:spAutoFit/>
          </a:bodyPr>
          <a:lstStyle/>
          <a:p>
            <a:pPr algn="just">
              <a:spcAft>
                <a:spcPts val="1800"/>
              </a:spcAft>
            </a:pPr>
            <a:r>
              <a:rPr lang="fr-FR" sz="3600" dirty="0">
                <a:latin typeface="Times New Roman" panose="02020603050405020304" pitchFamily="18" charset="0"/>
                <a:ea typeface="Times New Roman" panose="02020603050405020304" pitchFamily="18" charset="0"/>
              </a:rPr>
              <a:t>Les communautés fondées par Paul : indépendantes des synagogues locales.</a:t>
            </a:r>
          </a:p>
        </p:txBody>
      </p:sp>
    </p:spTree>
    <p:extLst>
      <p:ext uri="{BB962C8B-B14F-4D97-AF65-F5344CB8AC3E}">
        <p14:creationId xmlns:p14="http://schemas.microsoft.com/office/powerpoint/2010/main" val="2984278662"/>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1C4540-8224-925B-F59C-2646E4ED614B}"/>
              </a:ext>
            </a:extLst>
          </p:cNvPr>
          <p:cNvSpPr/>
          <p:nvPr/>
        </p:nvSpPr>
        <p:spPr>
          <a:xfrm>
            <a:off x="323528" y="188640"/>
            <a:ext cx="8640960" cy="3647152"/>
          </a:xfrm>
          <a:prstGeom prst="rect">
            <a:avLst/>
          </a:prstGeom>
        </p:spPr>
        <p:txBody>
          <a:bodyPr wrap="square">
            <a:spAutoFit/>
          </a:bodyPr>
          <a:lstStyle/>
          <a:p>
            <a:pPr algn="just">
              <a:spcAft>
                <a:spcPts val="1800"/>
              </a:spcAft>
            </a:pPr>
            <a:r>
              <a:rPr lang="fr-FR" sz="3600" dirty="0">
                <a:latin typeface="Times New Roman" panose="02020603050405020304" pitchFamily="18" charset="0"/>
                <a:ea typeface="Times New Roman" panose="02020603050405020304" pitchFamily="18" charset="0"/>
              </a:rPr>
              <a:t>Les communautés fondées par Paul : indépendantes des synagogues locales.</a:t>
            </a:r>
          </a:p>
          <a:p>
            <a:pPr algn="just">
              <a:spcAft>
                <a:spcPts val="0"/>
              </a:spcAft>
            </a:pPr>
            <a:r>
              <a:rPr lang="fr-FR" sz="3600" b="1" dirty="0">
                <a:solidFill>
                  <a:srgbClr val="EFFF8C"/>
                </a:solidFill>
                <a:latin typeface="Times New Roman" panose="02020603050405020304" pitchFamily="18" charset="0"/>
                <a:ea typeface="Times New Roman" panose="02020603050405020304" pitchFamily="18" charset="0"/>
              </a:rPr>
              <a:t>C’est dans la maison romaine que se tient la communauté locale.</a:t>
            </a:r>
          </a:p>
          <a:p>
            <a:pPr algn="just">
              <a:spcAft>
                <a:spcPts val="1800"/>
              </a:spcAft>
            </a:pPr>
            <a:r>
              <a:rPr lang="fr-FR" sz="3600" dirty="0">
                <a:latin typeface="Times New Roman" panose="02020603050405020304" pitchFamily="18" charset="0"/>
                <a:ea typeface="Times New Roman" panose="02020603050405020304" pitchFamily="18" charset="0"/>
              </a:rPr>
              <a:t>C’est dans ce lieu que Paul annonce l’Évangile et que les croyants se réunissent.</a:t>
            </a:r>
          </a:p>
        </p:txBody>
      </p:sp>
    </p:spTree>
    <p:extLst>
      <p:ext uri="{BB962C8B-B14F-4D97-AF65-F5344CB8AC3E}">
        <p14:creationId xmlns:p14="http://schemas.microsoft.com/office/powerpoint/2010/main" val="3852696610"/>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1C4540-8224-925B-F59C-2646E4ED614B}"/>
              </a:ext>
            </a:extLst>
          </p:cNvPr>
          <p:cNvSpPr/>
          <p:nvPr/>
        </p:nvSpPr>
        <p:spPr>
          <a:xfrm>
            <a:off x="323528" y="188640"/>
            <a:ext cx="8640960" cy="4985980"/>
          </a:xfrm>
          <a:prstGeom prst="rect">
            <a:avLst/>
          </a:prstGeom>
        </p:spPr>
        <p:txBody>
          <a:bodyPr wrap="square">
            <a:spAutoFit/>
          </a:bodyPr>
          <a:lstStyle/>
          <a:p>
            <a:pPr algn="just">
              <a:spcAft>
                <a:spcPts val="1800"/>
              </a:spcAft>
            </a:pPr>
            <a:r>
              <a:rPr lang="fr-FR" sz="3600" dirty="0">
                <a:latin typeface="Times New Roman" panose="02020603050405020304" pitchFamily="18" charset="0"/>
                <a:ea typeface="Times New Roman" panose="02020603050405020304" pitchFamily="18" charset="0"/>
              </a:rPr>
              <a:t>Les communautés fondées par Paul : indépendantes des synagogues locales.</a:t>
            </a:r>
          </a:p>
          <a:p>
            <a:pPr algn="just">
              <a:spcAft>
                <a:spcPts val="0"/>
              </a:spcAft>
            </a:pPr>
            <a:r>
              <a:rPr lang="fr-FR" sz="3600" b="1" dirty="0">
                <a:solidFill>
                  <a:srgbClr val="EFFF8C"/>
                </a:solidFill>
                <a:latin typeface="Times New Roman" panose="02020603050405020304" pitchFamily="18" charset="0"/>
                <a:ea typeface="Times New Roman" panose="02020603050405020304" pitchFamily="18" charset="0"/>
              </a:rPr>
              <a:t>C’est dans la maison romaine que se tient la communauté locale.</a:t>
            </a:r>
          </a:p>
          <a:p>
            <a:pPr algn="just">
              <a:spcAft>
                <a:spcPts val="1800"/>
              </a:spcAft>
            </a:pPr>
            <a:r>
              <a:rPr lang="fr-FR" sz="3600" dirty="0">
                <a:latin typeface="Times New Roman" panose="02020603050405020304" pitchFamily="18" charset="0"/>
                <a:ea typeface="Times New Roman" panose="02020603050405020304" pitchFamily="18" charset="0"/>
              </a:rPr>
              <a:t>C’est dans ce lieu que Paul annonce l’Évangile et que les croyants se réunissent.</a:t>
            </a:r>
          </a:p>
          <a:p>
            <a:pPr algn="just">
              <a:spcAft>
                <a:spcPts val="1800"/>
              </a:spcAft>
            </a:pPr>
            <a:r>
              <a:rPr lang="fr-FR" sz="3600" dirty="0">
                <a:latin typeface="Times New Roman" panose="02020603050405020304" pitchFamily="18" charset="0"/>
                <a:ea typeface="Times New Roman" panose="02020603050405020304" pitchFamily="18" charset="0"/>
              </a:rPr>
              <a:t>La maison dans le monde romain est plus large que la simple cellule familiale. </a:t>
            </a:r>
            <a:endParaRPr lang="fr-FR" sz="3600" dirty="0"/>
          </a:p>
        </p:txBody>
      </p:sp>
    </p:spTree>
    <p:extLst>
      <p:ext uri="{BB962C8B-B14F-4D97-AF65-F5344CB8AC3E}">
        <p14:creationId xmlns:p14="http://schemas.microsoft.com/office/powerpoint/2010/main" val="3594892094"/>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7DC946-9CD7-5A46-BB92-B786767D85C4}"/>
              </a:ext>
            </a:extLst>
          </p:cNvPr>
          <p:cNvSpPr/>
          <p:nvPr/>
        </p:nvSpPr>
        <p:spPr>
          <a:xfrm>
            <a:off x="755576" y="620688"/>
            <a:ext cx="7056784" cy="2118529"/>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32 Les collaboratrices de Paul ou le "féminisme" de Paul</a:t>
            </a:r>
          </a:p>
          <a:p>
            <a:pPr>
              <a:spcBef>
                <a:spcPts val="800"/>
              </a:spcBef>
              <a:spcAft>
                <a:spcPts val="600"/>
              </a:spcAft>
            </a:pPr>
            <a:endPar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05130261"/>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7DC946-9CD7-5A46-BB92-B786767D85C4}"/>
              </a:ext>
            </a:extLst>
          </p:cNvPr>
          <p:cNvSpPr/>
          <p:nvPr/>
        </p:nvSpPr>
        <p:spPr>
          <a:xfrm>
            <a:off x="755576" y="620688"/>
            <a:ext cx="7056784" cy="3503523"/>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32 Les collaboratrices de Paul ou le "féminisme" de Paul</a:t>
            </a:r>
          </a:p>
          <a:p>
            <a:pPr>
              <a:spcBef>
                <a:spcPts val="800"/>
              </a:spcBef>
              <a:spcAft>
                <a:spcPts val="600"/>
              </a:spcAft>
            </a:pPr>
            <a:endPar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321 Les lettres authentiques de Paul (années 52-58)</a:t>
            </a:r>
            <a:endParaRPr lang="fr-FR" sz="40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0847239"/>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7D3775-B072-D741-B754-5C49246E6528}"/>
              </a:ext>
            </a:extLst>
          </p:cNvPr>
          <p:cNvSpPr/>
          <p:nvPr/>
        </p:nvSpPr>
        <p:spPr>
          <a:xfrm>
            <a:off x="0" y="332655"/>
            <a:ext cx="9144000" cy="5493812"/>
          </a:xfrm>
          <a:prstGeom prst="rect">
            <a:avLst/>
          </a:prstGeom>
        </p:spPr>
        <p:txBody>
          <a:bodyPr wrap="square">
            <a:spAutoFit/>
          </a:bodyPr>
          <a:lstStyle/>
          <a:p>
            <a:pPr algn="ctr">
              <a:spcAft>
                <a:spcPts val="300"/>
              </a:spcAft>
            </a:pPr>
            <a:r>
              <a:rPr lang="fr-FR" sz="4800" dirty="0">
                <a:uFill>
                  <a:solidFill>
                    <a:srgbClr val="000000"/>
                  </a:solidFill>
                </a:uFill>
                <a:latin typeface="Times New Roman" panose="02020603050405020304" pitchFamily="18" charset="0"/>
                <a:ea typeface="Times New Roman" panose="02020603050405020304" pitchFamily="18" charset="0"/>
              </a:rPr>
              <a:t>1 Thessaloniciens</a:t>
            </a:r>
          </a:p>
          <a:p>
            <a:pPr algn="ctr">
              <a:spcAft>
                <a:spcPts val="300"/>
              </a:spcAft>
            </a:pPr>
            <a:r>
              <a:rPr lang="fr-FR" sz="4800" b="1" dirty="0">
                <a:solidFill>
                  <a:srgbClr val="FFC000"/>
                </a:solidFill>
                <a:uFill>
                  <a:solidFill>
                    <a:srgbClr val="000000"/>
                  </a:solidFill>
                </a:uFill>
                <a:latin typeface="Times New Roman" panose="02020603050405020304" pitchFamily="18" charset="0"/>
                <a:ea typeface="Times New Roman" panose="02020603050405020304" pitchFamily="18" charset="0"/>
              </a:rPr>
              <a:t>1 Corinthiens</a:t>
            </a:r>
          </a:p>
          <a:p>
            <a:pPr algn="ctr">
              <a:spcAft>
                <a:spcPts val="300"/>
              </a:spcAft>
            </a:pPr>
            <a:r>
              <a:rPr lang="fr-FR" sz="4800" dirty="0">
                <a:uFill>
                  <a:solidFill>
                    <a:srgbClr val="000000"/>
                  </a:solidFill>
                </a:uFill>
                <a:latin typeface="Times New Roman" panose="02020603050405020304" pitchFamily="18" charset="0"/>
                <a:ea typeface="Times New Roman" panose="02020603050405020304" pitchFamily="18" charset="0"/>
              </a:rPr>
              <a:t>2 Corinthiens</a:t>
            </a:r>
          </a:p>
          <a:p>
            <a:pPr algn="ctr">
              <a:spcAft>
                <a:spcPts val="300"/>
              </a:spcAft>
            </a:pPr>
            <a:r>
              <a:rPr lang="fr-FR" sz="4800" dirty="0">
                <a:uFill>
                  <a:solidFill>
                    <a:srgbClr val="000000"/>
                  </a:solidFill>
                </a:uFill>
                <a:latin typeface="Times New Roman" panose="02020603050405020304" pitchFamily="18" charset="0"/>
                <a:ea typeface="Times New Roman" panose="02020603050405020304" pitchFamily="18" charset="0"/>
              </a:rPr>
              <a:t>Galates</a:t>
            </a:r>
          </a:p>
          <a:p>
            <a:pPr algn="ctr">
              <a:spcAft>
                <a:spcPts val="300"/>
              </a:spcAft>
            </a:pPr>
            <a:r>
              <a:rPr lang="fr-FR" sz="4800" b="1" dirty="0" err="1">
                <a:solidFill>
                  <a:srgbClr val="FFC000"/>
                </a:solidFill>
                <a:uFill>
                  <a:solidFill>
                    <a:srgbClr val="000000"/>
                  </a:solidFill>
                </a:uFill>
                <a:latin typeface="Times New Roman" panose="02020603050405020304" pitchFamily="18" charset="0"/>
                <a:ea typeface="Times New Roman" panose="02020603050405020304" pitchFamily="18" charset="0"/>
              </a:rPr>
              <a:t>Philippiens</a:t>
            </a:r>
            <a:endParaRPr lang="fr-FR" sz="4800" b="1" dirty="0">
              <a:solidFill>
                <a:srgbClr val="FFC000"/>
              </a:solidFill>
              <a:uFill>
                <a:solidFill>
                  <a:srgbClr val="000000"/>
                </a:solidFill>
              </a:uFill>
              <a:latin typeface="Times New Roman" panose="02020603050405020304" pitchFamily="18" charset="0"/>
              <a:ea typeface="Times New Roman" panose="02020603050405020304" pitchFamily="18" charset="0"/>
            </a:endParaRPr>
          </a:p>
          <a:p>
            <a:pPr algn="ctr">
              <a:spcAft>
                <a:spcPts val="300"/>
              </a:spcAft>
            </a:pPr>
            <a:r>
              <a:rPr lang="fr-FR" sz="4800" b="1" dirty="0">
                <a:solidFill>
                  <a:srgbClr val="FFC000"/>
                </a:solidFill>
                <a:uFill>
                  <a:solidFill>
                    <a:srgbClr val="000000"/>
                  </a:solidFill>
                </a:uFill>
                <a:latin typeface="Times New Roman" panose="02020603050405020304" pitchFamily="18" charset="0"/>
                <a:ea typeface="Times New Roman" panose="02020603050405020304" pitchFamily="18" charset="0"/>
              </a:rPr>
              <a:t>Romains</a:t>
            </a:r>
          </a:p>
          <a:p>
            <a:pPr algn="ctr">
              <a:spcAft>
                <a:spcPts val="300"/>
              </a:spcAft>
            </a:pPr>
            <a:r>
              <a:rPr lang="fr-FR" sz="4800" b="1" dirty="0">
                <a:solidFill>
                  <a:srgbClr val="FFC000"/>
                </a:solidFill>
                <a:uFill>
                  <a:solidFill>
                    <a:srgbClr val="000000"/>
                  </a:solidFill>
                </a:uFill>
                <a:latin typeface="Times New Roman" panose="02020603050405020304" pitchFamily="18" charset="0"/>
                <a:ea typeface="Times New Roman" panose="02020603050405020304" pitchFamily="18" charset="0"/>
              </a:rPr>
              <a:t>Philémon</a:t>
            </a:r>
            <a:endParaRPr lang="fr-FR" sz="4800" b="1" dirty="0">
              <a:solidFill>
                <a:srgbClr val="FFC0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8588849"/>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8839D3-6B63-CE4E-AC52-8E0BF5818EB1}"/>
              </a:ext>
            </a:extLst>
          </p:cNvPr>
          <p:cNvSpPr/>
          <p:nvPr/>
        </p:nvSpPr>
        <p:spPr>
          <a:xfrm>
            <a:off x="323528" y="188640"/>
            <a:ext cx="8712968" cy="1323439"/>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3211 La 1</a:t>
            </a:r>
            <a:r>
              <a:rPr lang="fr-FR" sz="4000" b="1" i="1" u="sng" baseline="30000"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ère</a:t>
            </a: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aux Corinthiens (53-54) : Chloé et Prisca</a:t>
            </a:r>
          </a:p>
        </p:txBody>
      </p:sp>
    </p:spTree>
    <p:extLst>
      <p:ext uri="{BB962C8B-B14F-4D97-AF65-F5344CB8AC3E}">
        <p14:creationId xmlns:p14="http://schemas.microsoft.com/office/powerpoint/2010/main" val="1559694146"/>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8839D3-6B63-CE4E-AC52-8E0BF5818EB1}"/>
              </a:ext>
            </a:extLst>
          </p:cNvPr>
          <p:cNvSpPr/>
          <p:nvPr/>
        </p:nvSpPr>
        <p:spPr>
          <a:xfrm>
            <a:off x="323528" y="188640"/>
            <a:ext cx="8712968" cy="3444533"/>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3211 La 1</a:t>
            </a:r>
            <a:r>
              <a:rPr lang="fr-FR" sz="4000" b="1" i="1" u="sng" baseline="30000"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ère</a:t>
            </a: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aux Corinthiens (53-54) : Chloé et Prisca</a:t>
            </a:r>
          </a:p>
          <a:p>
            <a:pPr marL="540385" algn="just">
              <a:spcAft>
                <a:spcPts val="300"/>
              </a:spcAft>
            </a:pPr>
            <a:endParaRPr lang="fr-FR" sz="3600" i="1"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endParaRPr>
          </a:p>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En effet, mes frères,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les gens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Chloé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m’ont appris qu’il y a des discordes parmi vous.</a:t>
            </a:r>
            <a:r>
              <a:rPr lang="fr-FR" sz="3600" dirty="0">
                <a:uFill>
                  <a:solidFill>
                    <a:srgbClr val="000000"/>
                  </a:solidFill>
                </a:uFill>
                <a:latin typeface="Times New Roman" panose="02020603050405020304" pitchFamily="18" charset="0"/>
                <a:ea typeface="MS Gothic" panose="020B0609070205080204" pitchFamily="49" charset="-128"/>
              </a:rPr>
              <a:t> </a:t>
            </a:r>
            <a:r>
              <a:rPr lang="fr-FR" sz="3600" dirty="0">
                <a:uFill>
                  <a:solidFill>
                    <a:srgbClr val="000000"/>
                  </a:solidFill>
                </a:uFill>
                <a:latin typeface="Times New Roman" panose="02020603050405020304" pitchFamily="18" charset="0"/>
                <a:ea typeface="Times New Roman" panose="02020603050405020304" pitchFamily="18" charset="0"/>
              </a:rPr>
              <a:t>(1 Co 1,11)</a:t>
            </a:r>
          </a:p>
        </p:txBody>
      </p:sp>
    </p:spTree>
    <p:extLst>
      <p:ext uri="{BB962C8B-B14F-4D97-AF65-F5344CB8AC3E}">
        <p14:creationId xmlns:p14="http://schemas.microsoft.com/office/powerpoint/2010/main" val="1411412982"/>
      </p:ext>
    </p:extLst>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8839D3-6B63-CE4E-AC52-8E0BF5818EB1}"/>
              </a:ext>
            </a:extLst>
          </p:cNvPr>
          <p:cNvSpPr/>
          <p:nvPr/>
        </p:nvSpPr>
        <p:spPr>
          <a:xfrm>
            <a:off x="323528" y="188640"/>
            <a:ext cx="8712968" cy="5881485"/>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3211 La 1</a:t>
            </a:r>
            <a:r>
              <a:rPr lang="fr-FR" sz="4000" b="1" i="1" u="sng" baseline="30000"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ère</a:t>
            </a: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aux Corinthiens (53-54) : Chloé et Prisca</a:t>
            </a:r>
          </a:p>
          <a:p>
            <a:pPr marL="540385" algn="just">
              <a:spcAft>
                <a:spcPts val="300"/>
              </a:spcAft>
            </a:pPr>
            <a:endParaRPr lang="fr-FR" sz="3600" i="1"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endParaRPr>
          </a:p>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En effet, mes frères,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les gens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Chloé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m’ont appris qu’il y a des discordes parmi vous.</a:t>
            </a:r>
            <a:r>
              <a:rPr lang="fr-FR" sz="3600" dirty="0">
                <a:uFill>
                  <a:solidFill>
                    <a:srgbClr val="000000"/>
                  </a:solidFill>
                </a:uFill>
                <a:latin typeface="Times New Roman" panose="02020603050405020304" pitchFamily="18" charset="0"/>
                <a:ea typeface="MS Gothic" panose="020B0609070205080204" pitchFamily="49" charset="-128"/>
              </a:rPr>
              <a:t> </a:t>
            </a:r>
            <a:r>
              <a:rPr lang="fr-FR" sz="3600" dirty="0">
                <a:uFill>
                  <a:solidFill>
                    <a:srgbClr val="000000"/>
                  </a:solidFill>
                </a:uFill>
                <a:latin typeface="Times New Roman" panose="02020603050405020304" pitchFamily="18" charset="0"/>
                <a:ea typeface="Times New Roman" panose="02020603050405020304" pitchFamily="18" charset="0"/>
              </a:rPr>
              <a:t>(1 Co 1,11)</a:t>
            </a:r>
          </a:p>
          <a:p>
            <a:pPr marL="540385" algn="just">
              <a:spcAft>
                <a:spcPts val="300"/>
              </a:spcAft>
            </a:pPr>
            <a:endParaRPr lang="fr-FR" sz="3600" i="1" dirty="0">
              <a:effectLst/>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19</a:t>
            </a:r>
            <a:r>
              <a:rPr lang="fr-FR" sz="3600" dirty="0">
                <a:latin typeface="Times New Roman" panose="02020603050405020304" pitchFamily="18" charset="0"/>
                <a:cs typeface="Times New Roman" panose="02020603050405020304" pitchFamily="18" charset="0"/>
              </a:rPr>
              <a:t>Les Eglises d’Asie vous saluent. </a:t>
            </a:r>
            <a:r>
              <a:rPr lang="fr-FR" sz="3600" dirty="0" err="1">
                <a:latin typeface="Times New Roman" panose="02020603050405020304" pitchFamily="18" charset="0"/>
                <a:cs typeface="Times New Roman" panose="02020603050405020304" pitchFamily="18" charset="0"/>
              </a:rPr>
              <a:t>Aquilas</a:t>
            </a:r>
            <a:r>
              <a:rPr lang="fr-FR" sz="3600" dirty="0">
                <a:latin typeface="Times New Roman" panose="02020603050405020304" pitchFamily="18" charset="0"/>
                <a:cs typeface="Times New Roman" panose="02020603050405020304" pitchFamily="18" charset="0"/>
              </a:rPr>
              <a:t> et </a:t>
            </a:r>
            <a:r>
              <a:rPr lang="fr-FR" sz="3600" b="1" dirty="0">
                <a:solidFill>
                  <a:srgbClr val="EFFF8C"/>
                </a:solidFill>
                <a:latin typeface="Times New Roman" panose="02020603050405020304" pitchFamily="18" charset="0"/>
                <a:cs typeface="Times New Roman" panose="02020603050405020304" pitchFamily="18" charset="0"/>
              </a:rPr>
              <a:t>Prisca</a:t>
            </a:r>
            <a:r>
              <a:rPr lang="fr-FR" sz="3600" dirty="0">
                <a:latin typeface="Times New Roman" panose="02020603050405020304" pitchFamily="18" charset="0"/>
                <a:cs typeface="Times New Roman" panose="02020603050405020304" pitchFamily="18" charset="0"/>
              </a:rPr>
              <a:t> vous envoient bien des salutations dans le Seigneur. (1 Co 16,9)</a:t>
            </a:r>
            <a:endParaRPr lang="fr-FR" sz="3600"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466041"/>
      </p:ext>
    </p:extLst>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8839D3-6B63-CE4E-AC52-8E0BF5818EB1}"/>
              </a:ext>
            </a:extLst>
          </p:cNvPr>
          <p:cNvSpPr/>
          <p:nvPr/>
        </p:nvSpPr>
        <p:spPr>
          <a:xfrm>
            <a:off x="251520" y="116632"/>
            <a:ext cx="8784976" cy="2385268"/>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En effet, mes frères,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les gens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Chloé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m’ont appris qu’il y a des discordes parmi vous.</a:t>
            </a:r>
            <a:r>
              <a:rPr lang="fr-FR" sz="3600" dirty="0">
                <a:uFill>
                  <a:solidFill>
                    <a:srgbClr val="000000"/>
                  </a:solidFill>
                </a:uFill>
                <a:latin typeface="Times New Roman" panose="02020603050405020304" pitchFamily="18" charset="0"/>
                <a:ea typeface="MS Gothic" panose="020B0609070205080204" pitchFamily="49" charset="-128"/>
              </a:rPr>
              <a:t> </a:t>
            </a:r>
            <a:r>
              <a:rPr lang="fr-FR" sz="3600" dirty="0">
                <a:uFill>
                  <a:solidFill>
                    <a:srgbClr val="000000"/>
                  </a:solidFill>
                </a:uFill>
                <a:latin typeface="Times New Roman" panose="02020603050405020304" pitchFamily="18" charset="0"/>
                <a:ea typeface="Times New Roman" panose="02020603050405020304" pitchFamily="18" charset="0"/>
              </a:rPr>
              <a:t>(1 Co 1,11)</a:t>
            </a:r>
          </a:p>
          <a:p>
            <a:pPr marL="540385" algn="just">
              <a:spcAft>
                <a:spcPts val="300"/>
              </a:spcAft>
            </a:pPr>
            <a:endParaRPr lang="fr-FR" sz="1600" i="1" dirty="0">
              <a:effectLst/>
              <a:uFill>
                <a:solidFill>
                  <a:srgbClr val="000000"/>
                </a:solidFill>
              </a:uFill>
              <a:latin typeface="Times New Roman" panose="02020603050405020304" pitchFamily="18" charset="0"/>
              <a:ea typeface="Times New Roman" panose="02020603050405020304" pitchFamily="18" charset="0"/>
            </a:endParaRPr>
          </a:p>
          <a:p>
            <a:pPr algn="just"/>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337726"/>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8839D3-6B63-CE4E-AC52-8E0BF5818EB1}"/>
              </a:ext>
            </a:extLst>
          </p:cNvPr>
          <p:cNvSpPr/>
          <p:nvPr/>
        </p:nvSpPr>
        <p:spPr>
          <a:xfrm>
            <a:off x="251520" y="116632"/>
            <a:ext cx="8784976" cy="4355038"/>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En effet, mes frères,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les gens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Chloé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m’ont appris qu’il y a des discordes parmi vous.</a:t>
            </a:r>
            <a:r>
              <a:rPr lang="fr-FR" sz="3600" dirty="0">
                <a:uFill>
                  <a:solidFill>
                    <a:srgbClr val="000000"/>
                  </a:solidFill>
                </a:uFill>
                <a:latin typeface="Times New Roman" panose="02020603050405020304" pitchFamily="18" charset="0"/>
                <a:ea typeface="MS Gothic" panose="020B0609070205080204" pitchFamily="49" charset="-128"/>
              </a:rPr>
              <a:t> </a:t>
            </a:r>
            <a:r>
              <a:rPr lang="fr-FR" sz="3600" dirty="0">
                <a:uFill>
                  <a:solidFill>
                    <a:srgbClr val="000000"/>
                  </a:solidFill>
                </a:uFill>
                <a:latin typeface="Times New Roman" panose="02020603050405020304" pitchFamily="18" charset="0"/>
                <a:ea typeface="Times New Roman" panose="02020603050405020304" pitchFamily="18" charset="0"/>
              </a:rPr>
              <a:t>(1 Co 1,11)</a:t>
            </a:r>
          </a:p>
          <a:p>
            <a:pPr marL="540385" algn="just">
              <a:spcAft>
                <a:spcPts val="300"/>
              </a:spcAft>
            </a:pPr>
            <a:endParaRPr lang="fr-FR" sz="1600" i="1" dirty="0">
              <a:effectLst/>
              <a:uFill>
                <a:solidFill>
                  <a:srgbClr val="000000"/>
                </a:solidFill>
              </a:uFill>
              <a:latin typeface="Times New Roman" panose="02020603050405020304" pitchFamily="18" charset="0"/>
              <a:ea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L'expression grecque </a:t>
            </a:r>
            <a:r>
              <a:rPr lang="fr-FR" sz="3200" i="1" dirty="0">
                <a:solidFill>
                  <a:srgbClr val="EFFF8C"/>
                </a:solidFill>
                <a:latin typeface="Times New Roman" panose="02020603050405020304" pitchFamily="18" charset="0"/>
                <a:cs typeface="Times New Roman" panose="02020603050405020304" pitchFamily="18" charset="0"/>
              </a:rPr>
              <a:t>"hypo </a:t>
            </a:r>
            <a:r>
              <a:rPr lang="fr-FR" sz="3200" i="1" dirty="0" err="1">
                <a:solidFill>
                  <a:srgbClr val="EFFF8C"/>
                </a:solidFill>
                <a:latin typeface="Times New Roman" panose="02020603050405020304" pitchFamily="18" charset="0"/>
                <a:cs typeface="Times New Roman" panose="02020603050405020304" pitchFamily="18" charset="0"/>
              </a:rPr>
              <a:t>tôn</a:t>
            </a:r>
            <a:r>
              <a:rPr lang="fr-FR" sz="3200" i="1" dirty="0">
                <a:solidFill>
                  <a:srgbClr val="EFFF8C"/>
                </a:solidFill>
                <a:latin typeface="Times New Roman" panose="02020603050405020304" pitchFamily="18" charset="0"/>
                <a:cs typeface="Times New Roman" panose="02020603050405020304" pitchFamily="18" charset="0"/>
              </a:rPr>
              <a:t> </a:t>
            </a:r>
            <a:r>
              <a:rPr lang="fr-FR" sz="3200" i="1" dirty="0" err="1">
                <a:solidFill>
                  <a:srgbClr val="EFFF8C"/>
                </a:solidFill>
                <a:latin typeface="Times New Roman" panose="02020603050405020304" pitchFamily="18" charset="0"/>
                <a:cs typeface="Times New Roman" panose="02020603050405020304" pitchFamily="18" charset="0"/>
              </a:rPr>
              <a:t>Chloes</a:t>
            </a:r>
            <a:r>
              <a:rPr lang="fr-FR" sz="3200" i="1" dirty="0">
                <a:solidFill>
                  <a:srgbClr val="EFFF8C"/>
                </a:solidFill>
                <a:latin typeface="Times New Roman" panose="02020603050405020304" pitchFamily="18" charset="0"/>
                <a:cs typeface="Times New Roman" panose="02020603050405020304" pitchFamily="18" charset="0"/>
              </a:rPr>
              <a:t>"</a:t>
            </a:r>
            <a:r>
              <a:rPr lang="fr-FR" sz="3200" dirty="0">
                <a:solidFill>
                  <a:srgbClr val="EFFF8C"/>
                </a:solidFill>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qui sert à qualifier Chloé, indique une relation hiérarchique qui devrait davantage se traduire par </a:t>
            </a:r>
            <a:r>
              <a:rPr lang="fr-FR" sz="3200" b="1" dirty="0">
                <a:solidFill>
                  <a:srgbClr val="EFFF8C"/>
                </a:solidFill>
                <a:latin typeface="Times New Roman" panose="02020603050405020304" pitchFamily="18" charset="0"/>
                <a:cs typeface="Times New Roman" panose="02020603050405020304" pitchFamily="18" charset="0"/>
              </a:rPr>
              <a:t>"ceux qui sont sous Chloé"</a:t>
            </a:r>
            <a:r>
              <a:rPr lang="fr-FR" sz="3200" dirty="0">
                <a:latin typeface="Times New Roman" panose="02020603050405020304" pitchFamily="18" charset="0"/>
                <a:cs typeface="Times New Roman" panose="02020603050405020304" pitchFamily="18" charset="0"/>
              </a:rPr>
              <a:t>, signifiant qu'elle est leur patronne.</a:t>
            </a:r>
          </a:p>
          <a:p>
            <a:pPr algn="just"/>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8169576"/>
      </p:ext>
    </p:extLst>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8839D3-6B63-CE4E-AC52-8E0BF5818EB1}"/>
              </a:ext>
            </a:extLst>
          </p:cNvPr>
          <p:cNvSpPr/>
          <p:nvPr/>
        </p:nvSpPr>
        <p:spPr>
          <a:xfrm>
            <a:off x="251520" y="116632"/>
            <a:ext cx="8784976" cy="6294031"/>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En effet, mes frères,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les gens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Chloé</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m’ont appris qu’il y a des discordes parmi vous.</a:t>
            </a:r>
            <a:r>
              <a:rPr lang="fr-FR" sz="3600" dirty="0">
                <a:uFill>
                  <a:solidFill>
                    <a:srgbClr val="000000"/>
                  </a:solidFill>
                </a:uFill>
                <a:latin typeface="Times New Roman" panose="02020603050405020304" pitchFamily="18" charset="0"/>
                <a:ea typeface="MS Gothic" panose="020B0609070205080204" pitchFamily="49" charset="-128"/>
              </a:rPr>
              <a:t> </a:t>
            </a:r>
            <a:r>
              <a:rPr lang="fr-FR" sz="3600" dirty="0">
                <a:uFill>
                  <a:solidFill>
                    <a:srgbClr val="000000"/>
                  </a:solidFill>
                </a:uFill>
                <a:latin typeface="Times New Roman" panose="02020603050405020304" pitchFamily="18" charset="0"/>
                <a:ea typeface="Times New Roman" panose="02020603050405020304" pitchFamily="18" charset="0"/>
              </a:rPr>
              <a:t>(1 Co 1,11)</a:t>
            </a:r>
          </a:p>
          <a:p>
            <a:pPr marL="540385" algn="just">
              <a:spcAft>
                <a:spcPts val="300"/>
              </a:spcAft>
            </a:pPr>
            <a:endParaRPr lang="fr-FR" sz="1600" i="1" dirty="0">
              <a:effectLst/>
              <a:uFill>
                <a:solidFill>
                  <a:srgbClr val="000000"/>
                </a:solidFill>
              </a:uFill>
              <a:latin typeface="Times New Roman" panose="02020603050405020304" pitchFamily="18" charset="0"/>
              <a:ea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L'expression grecque </a:t>
            </a:r>
            <a:r>
              <a:rPr lang="fr-FR" sz="3200" i="1" dirty="0">
                <a:solidFill>
                  <a:srgbClr val="EFFF8C"/>
                </a:solidFill>
                <a:latin typeface="Times New Roman" panose="02020603050405020304" pitchFamily="18" charset="0"/>
                <a:cs typeface="Times New Roman" panose="02020603050405020304" pitchFamily="18" charset="0"/>
              </a:rPr>
              <a:t>"hypo </a:t>
            </a:r>
            <a:r>
              <a:rPr lang="fr-FR" sz="3200" i="1" dirty="0" err="1">
                <a:solidFill>
                  <a:srgbClr val="EFFF8C"/>
                </a:solidFill>
                <a:latin typeface="Times New Roman" panose="02020603050405020304" pitchFamily="18" charset="0"/>
                <a:cs typeface="Times New Roman" panose="02020603050405020304" pitchFamily="18" charset="0"/>
              </a:rPr>
              <a:t>tôn</a:t>
            </a:r>
            <a:r>
              <a:rPr lang="fr-FR" sz="3200" i="1" dirty="0">
                <a:solidFill>
                  <a:srgbClr val="EFFF8C"/>
                </a:solidFill>
                <a:latin typeface="Times New Roman" panose="02020603050405020304" pitchFamily="18" charset="0"/>
                <a:cs typeface="Times New Roman" panose="02020603050405020304" pitchFamily="18" charset="0"/>
              </a:rPr>
              <a:t> </a:t>
            </a:r>
            <a:r>
              <a:rPr lang="fr-FR" sz="3200" i="1" dirty="0" err="1">
                <a:solidFill>
                  <a:srgbClr val="EFFF8C"/>
                </a:solidFill>
                <a:latin typeface="Times New Roman" panose="02020603050405020304" pitchFamily="18" charset="0"/>
                <a:cs typeface="Times New Roman" panose="02020603050405020304" pitchFamily="18" charset="0"/>
              </a:rPr>
              <a:t>Chloes</a:t>
            </a:r>
            <a:r>
              <a:rPr lang="fr-FR" sz="3200" i="1" dirty="0">
                <a:solidFill>
                  <a:srgbClr val="EFFF8C"/>
                </a:solidFill>
                <a:latin typeface="Times New Roman" panose="02020603050405020304" pitchFamily="18" charset="0"/>
                <a:cs typeface="Times New Roman" panose="02020603050405020304" pitchFamily="18" charset="0"/>
              </a:rPr>
              <a:t>"</a:t>
            </a:r>
            <a:r>
              <a:rPr lang="fr-FR" sz="3200" dirty="0">
                <a:solidFill>
                  <a:srgbClr val="EFFF8C"/>
                </a:solidFill>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qui sert à qualifier Chloé, indique une relation hiérarchique qui devrait davantage se traduire par </a:t>
            </a:r>
            <a:r>
              <a:rPr lang="fr-FR" sz="3200" b="1" dirty="0">
                <a:solidFill>
                  <a:srgbClr val="EFFF8C"/>
                </a:solidFill>
                <a:latin typeface="Times New Roman" panose="02020603050405020304" pitchFamily="18" charset="0"/>
                <a:cs typeface="Times New Roman" panose="02020603050405020304" pitchFamily="18" charset="0"/>
              </a:rPr>
              <a:t>"ceux qui sont sous Chloé"</a:t>
            </a:r>
            <a:r>
              <a:rPr lang="fr-FR" sz="3200" dirty="0">
                <a:latin typeface="Times New Roman" panose="02020603050405020304" pitchFamily="18" charset="0"/>
                <a:cs typeface="Times New Roman" panose="02020603050405020304" pitchFamily="18" charset="0"/>
              </a:rPr>
              <a:t>, signifiant qu'elle est leur patronne.</a:t>
            </a:r>
          </a:p>
          <a:p>
            <a:pPr algn="just"/>
            <a:endParaRPr lang="fr-FR" sz="20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Si ces gens dépendent d'une femme seule, c'est qu'elle est une chef d'entreprise, connue à Corinthe.</a:t>
            </a:r>
          </a:p>
          <a:p>
            <a:r>
              <a:rPr lang="fr-FR" sz="3200" dirty="0">
                <a:latin typeface="Times New Roman" panose="02020603050405020304" pitchFamily="18" charset="0"/>
                <a:cs typeface="Times New Roman" panose="02020603050405020304" pitchFamily="18" charset="0"/>
              </a:rPr>
              <a:t>Une sorte </a:t>
            </a:r>
            <a:r>
              <a:rPr lang="fr-FR" sz="3200" dirty="0">
                <a:solidFill>
                  <a:srgbClr val="EFFF8C"/>
                </a:solidFill>
                <a:latin typeface="Times New Roman" panose="02020603050405020304" pitchFamily="18" charset="0"/>
                <a:cs typeface="Times New Roman" panose="02020603050405020304" pitchFamily="18" charset="0"/>
              </a:rPr>
              <a:t>"d'aristocrate de la fortune".</a:t>
            </a:r>
          </a:p>
          <a:p>
            <a:r>
              <a:rPr lang="fr-FR" dirty="0">
                <a:latin typeface="Times New Roman" panose="02020603050405020304" pitchFamily="18" charset="0"/>
                <a:cs typeface="Times New Roman" panose="02020603050405020304" pitchFamily="18" charset="0"/>
              </a:rPr>
              <a:t>Marie-Françoise BASLEZ, </a:t>
            </a:r>
            <a:r>
              <a:rPr lang="fr-FR" i="1" dirty="0">
                <a:latin typeface="Times New Roman" panose="02020603050405020304" pitchFamily="18" charset="0"/>
                <a:cs typeface="Times New Roman" panose="02020603050405020304" pitchFamily="18" charset="0"/>
              </a:rPr>
              <a:t>Saint Paul</a:t>
            </a:r>
            <a:r>
              <a:rPr lang="fr-FR" dirty="0">
                <a:latin typeface="Times New Roman" panose="02020603050405020304" pitchFamily="18" charset="0"/>
                <a:cs typeface="Times New Roman" panose="02020603050405020304" pitchFamily="18" charset="0"/>
              </a:rPr>
              <a:t>, Fayard, Paris, 1991, 163.</a:t>
            </a:r>
          </a:p>
        </p:txBody>
      </p:sp>
    </p:spTree>
    <p:extLst>
      <p:ext uri="{BB962C8B-B14F-4D97-AF65-F5344CB8AC3E}">
        <p14:creationId xmlns:p14="http://schemas.microsoft.com/office/powerpoint/2010/main" val="3559071481"/>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47AB83-5067-FD62-AA55-2E25A37DBC44}"/>
              </a:ext>
            </a:extLst>
          </p:cNvPr>
          <p:cNvSpPr/>
          <p:nvPr/>
        </p:nvSpPr>
        <p:spPr>
          <a:xfrm>
            <a:off x="827584" y="764704"/>
            <a:ext cx="7416824" cy="3672408"/>
          </a:xfrm>
          <a:prstGeom prst="rect">
            <a:avLst/>
          </a:prstGeom>
        </p:spPr>
        <p:txBody>
          <a:bodyPr wrap="square">
            <a:spAutoFit/>
          </a:bodyPr>
          <a:lstStyle/>
          <a:p>
            <a:pPr algn="ctr">
              <a:spcAft>
                <a:spcPts val="600"/>
              </a:spcAft>
            </a:pPr>
            <a:r>
              <a:rPr lang="fr-FR" sz="3600" b="1" dirty="0">
                <a:uFill>
                  <a:solidFill>
                    <a:srgbClr val="000000"/>
                  </a:solidFill>
                </a:uFill>
                <a:latin typeface="Times New Roman" panose="02020603050405020304" pitchFamily="18" charset="0"/>
                <a:ea typeface="Times New Roman" panose="02020603050405020304" pitchFamily="18" charset="0"/>
              </a:rPr>
              <a:t>"Ceux de la maison de Chloé" :</a:t>
            </a:r>
          </a:p>
          <a:p>
            <a:pPr algn="ctr">
              <a:spcAft>
                <a:spcPts val="600"/>
              </a:spcAft>
            </a:pPr>
            <a:endParaRPr lang="fr-FR" sz="1100" dirty="0">
              <a:uFill>
                <a:solidFill>
                  <a:srgbClr val="000000"/>
                </a:solidFill>
              </a:uFill>
              <a:latin typeface="Times New Roman" panose="02020603050405020304" pitchFamily="18" charset="0"/>
              <a:ea typeface="Times New Roman" panose="02020603050405020304" pitchFamily="18" charset="0"/>
            </a:endParaRPr>
          </a:p>
          <a:p>
            <a:pPr algn="ctr">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Un groupe de fidèles à Paul</a:t>
            </a:r>
          </a:p>
          <a:p>
            <a:pPr algn="ctr">
              <a:spcAft>
                <a:spcPts val="600"/>
              </a:spcAft>
            </a:pPr>
            <a:endParaRPr lang="fr-FR" sz="1000" dirty="0">
              <a:uFill>
                <a:solidFill>
                  <a:srgbClr val="000000"/>
                </a:solidFill>
              </a:uFill>
              <a:latin typeface="Times New Roman" panose="02020603050405020304" pitchFamily="18" charset="0"/>
              <a:ea typeface="Times New Roman" panose="02020603050405020304" pitchFamily="18" charset="0"/>
            </a:endParaRPr>
          </a:p>
          <a:p>
            <a:pPr algn="ctr">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Chloé en fait sans doute partie</a:t>
            </a:r>
          </a:p>
          <a:p>
            <a:pPr algn="ctr">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même si ce n'est pas mentionné explicitement</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4232920"/>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FF3197-8CB9-654D-B94C-C6F3E0E2E9EC}"/>
              </a:ext>
            </a:extLst>
          </p:cNvPr>
          <p:cNvSpPr/>
          <p:nvPr/>
        </p:nvSpPr>
        <p:spPr>
          <a:xfrm>
            <a:off x="323528" y="260648"/>
            <a:ext cx="8352928" cy="1323439"/>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3212 La lettre aux Philippiens (55) : </a:t>
            </a:r>
            <a:r>
              <a:rPr lang="fr-FR" sz="4000" b="1" i="1" u="sng" dirty="0" err="1">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Évodie</a:t>
            </a: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et </a:t>
            </a:r>
            <a:r>
              <a:rPr lang="fr-FR" sz="4000" b="1" i="1" u="sng" dirty="0" err="1">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Syntykè</a:t>
            </a:r>
            <a:endPar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endParaRPr>
          </a:p>
        </p:txBody>
      </p:sp>
    </p:spTree>
    <p:extLst>
      <p:ext uri="{BB962C8B-B14F-4D97-AF65-F5344CB8AC3E}">
        <p14:creationId xmlns:p14="http://schemas.microsoft.com/office/powerpoint/2010/main" val="2879930828"/>
      </p:ext>
    </p:extLst>
  </p:cSld>
  <p:clrMapOvr>
    <a:masterClrMapping/>
  </p:clrMapOvr>
  <p:transition spd="med">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FF3197-8CB9-654D-B94C-C6F3E0E2E9EC}"/>
              </a:ext>
            </a:extLst>
          </p:cNvPr>
          <p:cNvSpPr/>
          <p:nvPr/>
        </p:nvSpPr>
        <p:spPr>
          <a:xfrm>
            <a:off x="323528" y="260648"/>
            <a:ext cx="8352928" cy="5688632"/>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2212 La lettre aux </a:t>
            </a:r>
            <a:r>
              <a:rPr lang="fr-FR" sz="4000" b="1" i="1" u="sng" dirty="0" err="1">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Philippiens</a:t>
            </a: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(55) : </a:t>
            </a:r>
            <a:r>
              <a:rPr lang="fr-FR" sz="4000" b="1" i="1" u="sng" dirty="0" err="1">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Évodie</a:t>
            </a: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et </a:t>
            </a:r>
            <a:r>
              <a:rPr lang="fr-FR" sz="4000" b="1" i="1" u="sng" dirty="0" err="1">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Syntykè</a:t>
            </a:r>
            <a:endPar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endParaRPr>
          </a:p>
          <a:p>
            <a:pPr marL="449580" algn="just">
              <a:spcAft>
                <a:spcPts val="300"/>
              </a:spcAft>
            </a:pPr>
            <a:endParaRPr lang="fr-FR" sz="3600" i="1" baseline="300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2</a:t>
            </a:r>
            <a:r>
              <a:rPr lang="fr-FR" sz="3600" dirty="0">
                <a:uFill>
                  <a:solidFill>
                    <a:srgbClr val="000000"/>
                  </a:solidFill>
                </a:uFill>
                <a:latin typeface="Times New Roman" panose="02020603050405020304" pitchFamily="18" charset="0"/>
                <a:ea typeface="Times New Roman" panose="02020603050405020304" pitchFamily="18" charset="0"/>
              </a:rPr>
              <a:t>J’exhorte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Évodie</a:t>
            </a:r>
            <a:r>
              <a:rPr lang="fr-FR" sz="3600" b="1" dirty="0">
                <a:uFill>
                  <a:solidFill>
                    <a:srgbClr val="000000"/>
                  </a:solidFill>
                </a:uFill>
                <a:latin typeface="Times New Roman" panose="02020603050405020304" pitchFamily="18" charset="0"/>
                <a:ea typeface="Times New Roman" panose="02020603050405020304" pitchFamily="18" charset="0"/>
              </a:rPr>
              <a:t>,</a:t>
            </a:r>
            <a:r>
              <a:rPr lang="fr-FR" sz="3600" dirty="0">
                <a:uFill>
                  <a:solidFill>
                    <a:srgbClr val="000000"/>
                  </a:solidFill>
                </a:uFill>
                <a:latin typeface="Times New Roman" panose="02020603050405020304" pitchFamily="18" charset="0"/>
                <a:ea typeface="Times New Roman" panose="02020603050405020304" pitchFamily="18" charset="0"/>
              </a:rPr>
              <a:t> j’exhorte aussi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Syntykhè</a:t>
            </a:r>
            <a:r>
              <a:rPr lang="fr-FR" sz="3600" dirty="0">
                <a:uFill>
                  <a:solidFill>
                    <a:srgbClr val="000000"/>
                  </a:solidFill>
                </a:uFill>
                <a:latin typeface="Times New Roman" panose="02020603050405020304" pitchFamily="18" charset="0"/>
                <a:ea typeface="Times New Roman" panose="02020603050405020304" pitchFamily="18" charset="0"/>
              </a:rPr>
              <a:t>, à se mettre d’accord dans le Seigneur. </a:t>
            </a:r>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Et toi, de ton côté, </a:t>
            </a:r>
            <a:r>
              <a:rPr lang="fr-FR" sz="3600" dirty="0" err="1">
                <a:uFill>
                  <a:solidFill>
                    <a:srgbClr val="000000"/>
                  </a:solidFill>
                </a:uFill>
                <a:latin typeface="Times New Roman" panose="02020603050405020304" pitchFamily="18" charset="0"/>
                <a:ea typeface="Times New Roman" panose="02020603050405020304" pitchFamily="18" charset="0"/>
              </a:rPr>
              <a:t>Syzygui</a:t>
            </a:r>
            <a:r>
              <a:rPr lang="fr-FR" sz="3600" dirty="0">
                <a:uFill>
                  <a:solidFill>
                    <a:srgbClr val="000000"/>
                  </a:solidFill>
                </a:uFill>
                <a:latin typeface="Times New Roman" panose="02020603050405020304" pitchFamily="18" charset="0"/>
                <a:ea typeface="Times New Roman" panose="02020603050405020304" pitchFamily="18" charset="0"/>
              </a:rPr>
              <a:t>, je te le demande à toi aussi, mon vrai compagnon d’effort, viens-leur en aide,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à elles qui ont lutté avec moi pour l’annonce de l’Évangile</a:t>
            </a:r>
            <a:r>
              <a:rPr lang="fr-FR" sz="3600" dirty="0">
                <a:uFill>
                  <a:solidFill>
                    <a:srgbClr val="000000"/>
                  </a:solidFill>
                </a:uFill>
                <a:latin typeface="Times New Roman" panose="02020603050405020304" pitchFamily="18" charset="0"/>
                <a:ea typeface="Times New Roman" panose="02020603050405020304" pitchFamily="18" charset="0"/>
              </a:rPr>
              <a:t>… (Ph 4,2-3)</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8349046"/>
      </p:ext>
    </p:extLst>
  </p:cSld>
  <p:clrMapOvr>
    <a:masterClrMapping/>
  </p:clrMapOvr>
  <p:transition spd="med">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4E4BD3-9ACB-CBD1-1689-D52980A52059}"/>
              </a:ext>
            </a:extLst>
          </p:cNvPr>
          <p:cNvSpPr/>
          <p:nvPr/>
        </p:nvSpPr>
        <p:spPr>
          <a:xfrm>
            <a:off x="827584" y="692696"/>
            <a:ext cx="7272808" cy="2423740"/>
          </a:xfrm>
          <a:prstGeom prst="rect">
            <a:avLst/>
          </a:prstGeom>
        </p:spPr>
        <p:txBody>
          <a:bodyPr wrap="square">
            <a:spAutoFit/>
          </a:bodyPr>
          <a:lstStyle/>
          <a:p>
            <a:pPr algn="just">
              <a:spcAft>
                <a:spcPts val="300"/>
              </a:spcAft>
            </a:pPr>
            <a:r>
              <a:rPr lang="fr-FR" sz="3600" b="1" dirty="0" err="1">
                <a:solidFill>
                  <a:srgbClr val="FFECAC"/>
                </a:solidFill>
                <a:uFill>
                  <a:solidFill>
                    <a:srgbClr val="000000"/>
                  </a:solidFill>
                </a:uFill>
                <a:latin typeface="Times New Roman" panose="02020603050405020304" pitchFamily="18" charset="0"/>
                <a:ea typeface="Times New Roman" panose="02020603050405020304" pitchFamily="18" charset="0"/>
              </a:rPr>
              <a:t>Évodie</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grec classique signifiant</a:t>
            </a:r>
          </a:p>
          <a:p>
            <a:pPr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	"bonne route"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72999574"/>
      </p:ext>
    </p:ext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4E4BD3-9ACB-CBD1-1689-D52980A52059}"/>
              </a:ext>
            </a:extLst>
          </p:cNvPr>
          <p:cNvSpPr/>
          <p:nvPr/>
        </p:nvSpPr>
        <p:spPr>
          <a:xfrm>
            <a:off x="827584" y="692696"/>
            <a:ext cx="7272808" cy="4716676"/>
          </a:xfrm>
          <a:prstGeom prst="rect">
            <a:avLst/>
          </a:prstGeom>
        </p:spPr>
        <p:txBody>
          <a:bodyPr wrap="square">
            <a:spAutoFit/>
          </a:bodyPr>
          <a:lstStyle/>
          <a:p>
            <a:pPr algn="just">
              <a:spcAft>
                <a:spcPts val="300"/>
              </a:spcAft>
            </a:pPr>
            <a:r>
              <a:rPr lang="fr-FR" sz="3600" b="1" dirty="0" err="1">
                <a:solidFill>
                  <a:srgbClr val="FFECAC"/>
                </a:solidFill>
                <a:uFill>
                  <a:solidFill>
                    <a:srgbClr val="000000"/>
                  </a:solidFill>
                </a:uFill>
                <a:latin typeface="Times New Roman" panose="02020603050405020304" pitchFamily="18" charset="0"/>
                <a:ea typeface="Times New Roman" panose="02020603050405020304" pitchFamily="18" charset="0"/>
              </a:rPr>
              <a:t>Évodie</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grec classique signifiant</a:t>
            </a:r>
          </a:p>
          <a:p>
            <a:pPr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	"bonne route"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b="1" dirty="0" err="1">
                <a:solidFill>
                  <a:srgbClr val="FFECAC"/>
                </a:solidFill>
                <a:uFill>
                  <a:solidFill>
                    <a:srgbClr val="000000"/>
                  </a:solidFill>
                </a:uFill>
                <a:latin typeface="Times New Roman" panose="02020603050405020304" pitchFamily="18" charset="0"/>
                <a:ea typeface="Times New Roman" panose="02020603050405020304" pitchFamily="18" charset="0"/>
              </a:rPr>
              <a:t>Syntykhé</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nom grec dérivé de </a:t>
            </a:r>
            <a:r>
              <a:rPr lang="fr-FR" sz="3600" i="1" dirty="0" err="1">
                <a:uFill>
                  <a:solidFill>
                    <a:srgbClr val="000000"/>
                  </a:solidFill>
                </a:uFill>
                <a:latin typeface="Times New Roman" panose="02020603050405020304" pitchFamily="18" charset="0"/>
                <a:ea typeface="Times New Roman" panose="02020603050405020304" pitchFamily="18" charset="0"/>
              </a:rPr>
              <a:t>suntuchia</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"rencontre"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Il exprime une origine plutôt modeste.</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8082231"/>
      </p:ext>
    </p:extLst>
  </p:cSld>
  <p:clrMapOvr>
    <a:masterClrMapping/>
  </p:clrMapOvr>
  <p:transition spd="med">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FF3197-8CB9-654D-B94C-C6F3E0E2E9EC}"/>
              </a:ext>
            </a:extLst>
          </p:cNvPr>
          <p:cNvSpPr/>
          <p:nvPr/>
        </p:nvSpPr>
        <p:spPr>
          <a:xfrm>
            <a:off x="107504" y="116632"/>
            <a:ext cx="8568952" cy="3985706"/>
          </a:xfrm>
          <a:prstGeom prst="rect">
            <a:avLst/>
          </a:prstGeom>
        </p:spPr>
        <p:txBody>
          <a:bodyPr wrap="square">
            <a:spAutoFit/>
          </a:bodyPr>
          <a:lstStyle/>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a:t>
            </a:r>
            <a:r>
              <a:rPr lang="fr-FR" sz="3200" dirty="0">
                <a:uFill>
                  <a:solidFill>
                    <a:srgbClr val="000000"/>
                  </a:solidFill>
                </a:uFill>
                <a:latin typeface="Times New Roman" panose="02020603050405020304" pitchFamily="18" charset="0"/>
                <a:ea typeface="Times New Roman" panose="02020603050405020304" pitchFamily="18" charset="0"/>
              </a:rPr>
              <a:t>J’exhorte </a:t>
            </a:r>
            <a:r>
              <a:rPr lang="fr-FR" sz="32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Évodie</a:t>
            </a:r>
            <a:r>
              <a:rPr lang="fr-FR" sz="3200" b="1" dirty="0">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j’exhorte aussi </a:t>
            </a:r>
            <a:r>
              <a:rPr lang="fr-FR" sz="32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Syntykhè</a:t>
            </a:r>
            <a:r>
              <a:rPr lang="fr-FR" sz="3200" dirty="0">
                <a:uFill>
                  <a:solidFill>
                    <a:srgbClr val="000000"/>
                  </a:solidFill>
                </a:uFill>
                <a:latin typeface="Times New Roman" panose="02020603050405020304" pitchFamily="18" charset="0"/>
                <a:ea typeface="Times New Roman" panose="02020603050405020304" pitchFamily="18" charset="0"/>
              </a:rPr>
              <a:t>, à se mettre d’accord dans le Seigneur. </a:t>
            </a:r>
            <a:r>
              <a:rPr lang="fr-FR" sz="3200" baseline="30000" dirty="0">
                <a:uFill>
                  <a:solidFill>
                    <a:srgbClr val="000000"/>
                  </a:solidFill>
                </a:uFill>
                <a:latin typeface="Times New Roman" panose="02020603050405020304" pitchFamily="18" charset="0"/>
                <a:ea typeface="Times New Roman" panose="02020603050405020304" pitchFamily="18" charset="0"/>
              </a:rPr>
              <a:t>3</a:t>
            </a:r>
            <a:r>
              <a:rPr lang="fr-FR" sz="3200" dirty="0">
                <a:uFill>
                  <a:solidFill>
                    <a:srgbClr val="000000"/>
                  </a:solidFill>
                </a:uFill>
                <a:latin typeface="Times New Roman" panose="02020603050405020304" pitchFamily="18" charset="0"/>
                <a:ea typeface="Times New Roman" panose="02020603050405020304" pitchFamily="18" charset="0"/>
              </a:rPr>
              <a:t>Et toi, de ton côté, </a:t>
            </a:r>
            <a:r>
              <a:rPr lang="fr-FR" sz="3200" dirty="0" err="1">
                <a:uFill>
                  <a:solidFill>
                    <a:srgbClr val="000000"/>
                  </a:solidFill>
                </a:uFill>
                <a:latin typeface="Times New Roman" panose="02020603050405020304" pitchFamily="18" charset="0"/>
                <a:ea typeface="Times New Roman" panose="02020603050405020304" pitchFamily="18" charset="0"/>
              </a:rPr>
              <a:t>Syzygui</a:t>
            </a:r>
            <a:r>
              <a:rPr lang="fr-FR" sz="3200" dirty="0">
                <a:uFill>
                  <a:solidFill>
                    <a:srgbClr val="000000"/>
                  </a:solidFill>
                </a:uFill>
                <a:latin typeface="Times New Roman" panose="02020603050405020304" pitchFamily="18" charset="0"/>
                <a:ea typeface="Times New Roman" panose="02020603050405020304" pitchFamily="18" charset="0"/>
              </a:rPr>
              <a:t>, je te le demande à toi aussi, mon vrai compagnon d’effort, viens-leur en aide,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à elles qui ont lutté avec moi pour l’annonce de l’Évangile</a:t>
            </a:r>
            <a:r>
              <a:rPr lang="fr-FR" sz="3200" dirty="0">
                <a:uFill>
                  <a:solidFill>
                    <a:srgbClr val="000000"/>
                  </a:solidFill>
                </a:uFill>
                <a:latin typeface="Times New Roman" panose="02020603050405020304" pitchFamily="18" charset="0"/>
                <a:ea typeface="Times New Roman" panose="02020603050405020304" pitchFamily="18" charset="0"/>
              </a:rPr>
              <a:t>… (Ph 4,2-3)</a:t>
            </a:r>
          </a:p>
          <a:p>
            <a:pPr marL="449580" algn="just">
              <a:spcAft>
                <a:spcPts val="3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7612003"/>
      </p:ext>
    </p:extLst>
  </p:cSld>
  <p:clrMapOvr>
    <a:masterClrMapping/>
  </p:clrMapOvr>
  <p:transition spd="med">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FF3197-8CB9-654D-B94C-C6F3E0E2E9EC}"/>
              </a:ext>
            </a:extLst>
          </p:cNvPr>
          <p:cNvSpPr/>
          <p:nvPr/>
        </p:nvSpPr>
        <p:spPr>
          <a:xfrm>
            <a:off x="107504" y="116632"/>
            <a:ext cx="8568952" cy="6832640"/>
          </a:xfrm>
          <a:prstGeom prst="rect">
            <a:avLst/>
          </a:prstGeom>
        </p:spPr>
        <p:txBody>
          <a:bodyPr wrap="square">
            <a:spAutoFit/>
          </a:bodyPr>
          <a:lstStyle/>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a:t>
            </a:r>
            <a:r>
              <a:rPr lang="fr-FR" sz="3200" dirty="0">
                <a:uFill>
                  <a:solidFill>
                    <a:srgbClr val="000000"/>
                  </a:solidFill>
                </a:uFill>
                <a:latin typeface="Times New Roman" panose="02020603050405020304" pitchFamily="18" charset="0"/>
                <a:ea typeface="Times New Roman" panose="02020603050405020304" pitchFamily="18" charset="0"/>
              </a:rPr>
              <a:t>J’exhorte </a:t>
            </a:r>
            <a:r>
              <a:rPr lang="fr-FR" sz="32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Évodie</a:t>
            </a:r>
            <a:r>
              <a:rPr lang="fr-FR" sz="3200" b="1" dirty="0">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j’exhorte aussi </a:t>
            </a:r>
            <a:r>
              <a:rPr lang="fr-FR" sz="32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Syntykhè</a:t>
            </a:r>
            <a:r>
              <a:rPr lang="fr-FR" sz="3200" dirty="0">
                <a:uFill>
                  <a:solidFill>
                    <a:srgbClr val="000000"/>
                  </a:solidFill>
                </a:uFill>
                <a:latin typeface="Times New Roman" panose="02020603050405020304" pitchFamily="18" charset="0"/>
                <a:ea typeface="Times New Roman" panose="02020603050405020304" pitchFamily="18" charset="0"/>
              </a:rPr>
              <a:t>, à se mettre d’accord dans le Seigneur. </a:t>
            </a:r>
            <a:r>
              <a:rPr lang="fr-FR" sz="3200" baseline="30000" dirty="0">
                <a:uFill>
                  <a:solidFill>
                    <a:srgbClr val="000000"/>
                  </a:solidFill>
                </a:uFill>
                <a:latin typeface="Times New Roman" panose="02020603050405020304" pitchFamily="18" charset="0"/>
                <a:ea typeface="Times New Roman" panose="02020603050405020304" pitchFamily="18" charset="0"/>
              </a:rPr>
              <a:t>3</a:t>
            </a:r>
            <a:r>
              <a:rPr lang="fr-FR" sz="3200" dirty="0">
                <a:uFill>
                  <a:solidFill>
                    <a:srgbClr val="000000"/>
                  </a:solidFill>
                </a:uFill>
                <a:latin typeface="Times New Roman" panose="02020603050405020304" pitchFamily="18" charset="0"/>
                <a:ea typeface="Times New Roman" panose="02020603050405020304" pitchFamily="18" charset="0"/>
              </a:rPr>
              <a:t>Et toi, de ton côté, </a:t>
            </a:r>
            <a:r>
              <a:rPr lang="fr-FR" sz="3200" dirty="0" err="1">
                <a:uFill>
                  <a:solidFill>
                    <a:srgbClr val="000000"/>
                  </a:solidFill>
                </a:uFill>
                <a:latin typeface="Times New Roman" panose="02020603050405020304" pitchFamily="18" charset="0"/>
                <a:ea typeface="Times New Roman" panose="02020603050405020304" pitchFamily="18" charset="0"/>
              </a:rPr>
              <a:t>Syzygui</a:t>
            </a:r>
            <a:r>
              <a:rPr lang="fr-FR" sz="3200" dirty="0">
                <a:uFill>
                  <a:solidFill>
                    <a:srgbClr val="000000"/>
                  </a:solidFill>
                </a:uFill>
                <a:latin typeface="Times New Roman" panose="02020603050405020304" pitchFamily="18" charset="0"/>
                <a:ea typeface="Times New Roman" panose="02020603050405020304" pitchFamily="18" charset="0"/>
              </a:rPr>
              <a:t>, je te le demande à toi aussi, mon vrai compagnon d’effort, viens-leur en aide,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à elles qui ont lutté avec moi pour l’annonce de l’Évangile</a:t>
            </a:r>
            <a:r>
              <a:rPr lang="fr-FR" sz="3200" dirty="0">
                <a:uFill>
                  <a:solidFill>
                    <a:srgbClr val="000000"/>
                  </a:solidFill>
                </a:uFill>
                <a:latin typeface="Times New Roman" panose="02020603050405020304" pitchFamily="18" charset="0"/>
                <a:ea typeface="Times New Roman" panose="02020603050405020304" pitchFamily="18" charset="0"/>
              </a:rPr>
              <a:t>… (Ph 4,2-3)</a:t>
            </a:r>
          </a:p>
          <a:p>
            <a:pPr marL="449580" algn="just">
              <a:spcAft>
                <a:spcPts val="3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Paul dit qu'elles l'ont assisté dans son combat pour l'Évangile.</a:t>
            </a:r>
          </a:p>
          <a:p>
            <a:pPr marL="449580"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Il reconnait la valeur et le mérite missionnaire de ces femmes au même titre que ses autres collaborateurs masculins.</a:t>
            </a:r>
          </a:p>
          <a:p>
            <a:pPr marL="449580" algn="just">
              <a:spcAft>
                <a:spcPts val="3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17156149"/>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AC4085-939C-F44A-B3C8-EBC2E6ACD131}"/>
              </a:ext>
            </a:extLst>
          </p:cNvPr>
          <p:cNvSpPr/>
          <p:nvPr/>
        </p:nvSpPr>
        <p:spPr>
          <a:xfrm>
            <a:off x="107504" y="0"/>
            <a:ext cx="8856984" cy="5198859"/>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3213 Le billet à Philémon : </a:t>
            </a:r>
            <a:r>
              <a:rPr lang="fr-FR" sz="4000" b="1" i="1" dirty="0" err="1">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Apphia</a:t>
            </a:r>
            <a:r>
              <a:rPr lang="fr-FR" sz="4000" b="1" i="1"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 (62)</a:t>
            </a:r>
          </a:p>
          <a:p>
            <a:pPr>
              <a:spcBef>
                <a:spcPts val="500"/>
              </a:spcBef>
              <a:spcAft>
                <a:spcPts val="400"/>
              </a:spcAft>
            </a:pPr>
            <a:endParaRPr lang="fr-FR" sz="14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a:t>
            </a:r>
            <a:r>
              <a:rPr lang="fr-FR" sz="3600" dirty="0">
                <a:uFill>
                  <a:solidFill>
                    <a:srgbClr val="000000"/>
                  </a:solidFill>
                </a:uFill>
                <a:latin typeface="Times New Roman" panose="02020603050405020304" pitchFamily="18" charset="0"/>
                <a:ea typeface="Times New Roman" panose="02020603050405020304" pitchFamily="18" charset="0"/>
              </a:rPr>
              <a:t>Paul, prisonnier de Jésus Christ</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et Timothée, le frère,</a:t>
            </a:r>
          </a:p>
          <a:p>
            <a:pPr marL="540385" algn="just">
              <a:spcAft>
                <a:spcPts val="3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à Philémon</a:t>
            </a:r>
            <a:r>
              <a:rPr lang="fr-FR" sz="3600" dirty="0">
                <a:uFill>
                  <a:solidFill>
                    <a:srgbClr val="000000"/>
                  </a:solidFill>
                </a:uFill>
                <a:latin typeface="Times New Roman" panose="02020603050405020304" pitchFamily="18" charset="0"/>
                <a:ea typeface="Times New Roman" panose="02020603050405020304" pitchFamily="18" charset="0"/>
              </a:rPr>
              <a:t>, notre bien-aimé collaborateur,</a:t>
            </a:r>
            <a:endParaRPr lang="fr-FR" sz="3600" dirty="0">
              <a:uFill>
                <a:solidFill>
                  <a:srgbClr val="000000"/>
                </a:solidFill>
              </a:uFill>
              <a:latin typeface="Times New Roman" panose="02020603050405020304" pitchFamily="18" charset="0"/>
              <a:ea typeface="MS Gothic" panose="020B0609070205080204" pitchFamily="49" charset="-128"/>
            </a:endParaRPr>
          </a:p>
          <a:p>
            <a:pPr marL="540385" algn="just">
              <a:spcAft>
                <a:spcPts val="300"/>
              </a:spcAft>
            </a:pPr>
            <a:r>
              <a:rPr lang="fr-FR" sz="3600" i="1" baseline="30000" dirty="0">
                <a:solidFill>
                  <a:srgbClr val="EFFF8C"/>
                </a:solidFill>
                <a:uFill>
                  <a:solidFill>
                    <a:srgbClr val="000000"/>
                  </a:solidFill>
                </a:uFill>
                <a:latin typeface="Times New Roman" panose="02020603050405020304" pitchFamily="18" charset="0"/>
                <a:ea typeface="MS Gothic" panose="020B0609070205080204" pitchFamily="49" charset="-128"/>
                <a:hlinkClick r:id="rId3">
                  <a:extLst>
                    <a:ext uri="{A12FA001-AC4F-418D-AE19-62706E023703}">
                      <ahyp:hlinkClr xmlns:ahyp="http://schemas.microsoft.com/office/drawing/2018/hyperlinkcolor" val="tx"/>
                    </a:ext>
                  </a:extLst>
                </a:hlinkClick>
              </a:rPr>
              <a:t>2</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et à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Apphia</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 notre sœur,</a:t>
            </a:r>
          </a:p>
          <a:p>
            <a:pPr marL="540385" algn="just">
              <a:spcAft>
                <a:spcPts val="30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et à </a:t>
            </a:r>
            <a:r>
              <a:rPr lang="fr-FR" sz="3600" b="1" dirty="0" err="1">
                <a:solidFill>
                  <a:srgbClr val="FFBCC5"/>
                </a:solidFill>
                <a:uFill>
                  <a:solidFill>
                    <a:srgbClr val="000000"/>
                  </a:solidFill>
                </a:uFill>
                <a:latin typeface="Times New Roman" panose="02020603050405020304" pitchFamily="18" charset="0"/>
                <a:ea typeface="Times New Roman" panose="02020603050405020304" pitchFamily="18" charset="0"/>
              </a:rPr>
              <a:t>Archippe</a:t>
            </a:r>
            <a:r>
              <a:rPr lang="fr-FR" sz="3600" dirty="0">
                <a:uFill>
                  <a:solidFill>
                    <a:srgbClr val="000000"/>
                  </a:solidFill>
                </a:uFill>
                <a:latin typeface="Times New Roman" panose="02020603050405020304" pitchFamily="18" charset="0"/>
                <a:ea typeface="Times New Roman" panose="02020603050405020304" pitchFamily="18" charset="0"/>
              </a:rPr>
              <a:t>, notre compagnon d’armes,</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et à l’Église qui s’assemble</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ta maison. (</a:t>
            </a:r>
            <a:r>
              <a:rPr lang="fr-FR" sz="3600" dirty="0" err="1">
                <a:uFill>
                  <a:solidFill>
                    <a:srgbClr val="000000"/>
                  </a:solidFill>
                </a:uFill>
                <a:latin typeface="Times New Roman" panose="02020603050405020304" pitchFamily="18" charset="0"/>
                <a:ea typeface="Times New Roman" panose="02020603050405020304" pitchFamily="18" charset="0"/>
              </a:rPr>
              <a:t>Phm</a:t>
            </a:r>
            <a:r>
              <a:rPr lang="fr-FR" sz="3600" dirty="0">
                <a:uFill>
                  <a:solidFill>
                    <a:srgbClr val="000000"/>
                  </a:solidFill>
                </a:uFill>
                <a:latin typeface="Times New Roman" panose="02020603050405020304" pitchFamily="18" charset="0"/>
                <a:ea typeface="Times New Roman" panose="02020603050405020304" pitchFamily="18" charset="0"/>
              </a:rPr>
              <a:t> 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3611497"/>
      </p:ext>
    </p:extLst>
  </p:cSld>
  <p:clrMapOvr>
    <a:masterClrMapping/>
  </p:clrMapOvr>
  <p:transition spd="med">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545D25-C9B9-964B-B524-128FD494319E}"/>
              </a:ext>
            </a:extLst>
          </p:cNvPr>
          <p:cNvSpPr/>
          <p:nvPr/>
        </p:nvSpPr>
        <p:spPr>
          <a:xfrm>
            <a:off x="179512" y="116633"/>
            <a:ext cx="8640960" cy="234679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Seules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deux</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femmes </a:t>
            </a:r>
            <a:r>
              <a:rPr lang="fr-FR" sz="3600" dirty="0">
                <a:uFill>
                  <a:solidFill>
                    <a:srgbClr val="000000"/>
                  </a:solidFill>
                </a:uFill>
                <a:latin typeface="Times New Roman" panose="02020603050405020304" pitchFamily="18" charset="0"/>
                <a:ea typeface="Times New Roman" panose="02020603050405020304" pitchFamily="18" charset="0"/>
              </a:rPr>
              <a:t>sont qualifiées de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"notre sœur" </a:t>
            </a:r>
            <a:r>
              <a:rPr lang="fr-FR" sz="3600" b="1" i="1" dirty="0" err="1">
                <a:solidFill>
                  <a:srgbClr val="9EFF93"/>
                </a:solidFill>
                <a:uFill>
                  <a:solidFill>
                    <a:srgbClr val="000000"/>
                  </a:solidFill>
                </a:uFill>
                <a:latin typeface="Times New Roman" panose="02020603050405020304" pitchFamily="18" charset="0"/>
                <a:ea typeface="Times New Roman" panose="02020603050405020304" pitchFamily="18" charset="0"/>
              </a:rPr>
              <a:t>adelphé</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elle et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Phoébée</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Rm</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16,1).</a:t>
            </a:r>
          </a:p>
          <a:p>
            <a:pPr algn="just">
              <a:spcAft>
                <a:spcPts val="300"/>
              </a:spcAft>
            </a:pPr>
            <a:endPar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47460173"/>
      </p:ext>
    </p:extLst>
  </p:cSld>
  <p:clrMapOvr>
    <a:masterClrMapping/>
  </p:clrMapOvr>
  <p:transition spd="med">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545D25-C9B9-964B-B524-128FD494319E}"/>
              </a:ext>
            </a:extLst>
          </p:cNvPr>
          <p:cNvSpPr/>
          <p:nvPr/>
        </p:nvSpPr>
        <p:spPr>
          <a:xfrm>
            <a:off x="179512" y="116633"/>
            <a:ext cx="8640960" cy="5155257"/>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Seules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deux</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femmes </a:t>
            </a:r>
            <a:r>
              <a:rPr lang="fr-FR" sz="3600" dirty="0">
                <a:uFill>
                  <a:solidFill>
                    <a:srgbClr val="000000"/>
                  </a:solidFill>
                </a:uFill>
                <a:latin typeface="Times New Roman" panose="02020603050405020304" pitchFamily="18" charset="0"/>
                <a:ea typeface="Times New Roman" panose="02020603050405020304" pitchFamily="18" charset="0"/>
              </a:rPr>
              <a:t>sont qualifiées de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"notre sœur" </a:t>
            </a:r>
            <a:r>
              <a:rPr lang="fr-FR" sz="3600" b="1" i="1" dirty="0" err="1">
                <a:solidFill>
                  <a:srgbClr val="9EFF93"/>
                </a:solidFill>
                <a:uFill>
                  <a:solidFill>
                    <a:srgbClr val="000000"/>
                  </a:solidFill>
                </a:uFill>
                <a:latin typeface="Times New Roman" panose="02020603050405020304" pitchFamily="18" charset="0"/>
                <a:ea typeface="Times New Roman" panose="02020603050405020304" pitchFamily="18" charset="0"/>
              </a:rPr>
              <a:t>adelphé</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elle et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Phoébée</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Rm</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16,1).</a:t>
            </a:r>
          </a:p>
          <a:p>
            <a:pPr algn="just">
              <a:spcAft>
                <a:spcPts val="300"/>
              </a:spcAft>
            </a:pPr>
            <a:endPar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Plusieurs hommes sont appelés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"notre frère" </a:t>
            </a:r>
            <a:r>
              <a:rPr lang="fr-FR" sz="3600" b="1" i="1" dirty="0" err="1">
                <a:solidFill>
                  <a:srgbClr val="9EFF93"/>
                </a:solidFill>
                <a:uFill>
                  <a:solidFill>
                    <a:srgbClr val="000000"/>
                  </a:solidFill>
                </a:uFill>
                <a:latin typeface="Times New Roman" panose="02020603050405020304" pitchFamily="18" charset="0"/>
                <a:ea typeface="Times New Roman" panose="02020603050405020304" pitchFamily="18" charset="0"/>
              </a:rPr>
              <a:t>adelphos</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Appolos</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Asyncrite</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Épaphrodite</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Hermas,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Hermes</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Jason, Onésime,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Patrobas</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Philémon,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Phlégon</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Quartus</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Silas</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 Sosthène, Timothée, Tite et </a:t>
            </a:r>
            <a:r>
              <a:rPr lang="fr-FR" sz="3600" i="1" dirty="0" err="1">
                <a:solidFill>
                  <a:srgbClr val="FFECAC"/>
                </a:solidFill>
                <a:uFill>
                  <a:solidFill>
                    <a:srgbClr val="000000"/>
                  </a:solidFill>
                </a:uFill>
                <a:latin typeface="Times New Roman" panose="02020603050405020304" pitchFamily="18" charset="0"/>
                <a:ea typeface="Times New Roman" panose="02020603050405020304" pitchFamily="18" charset="0"/>
              </a:rPr>
              <a:t>Tychique</a:t>
            </a:r>
            <a:r>
              <a:rPr lang="fr-FR" sz="3600" i="1" dirty="0">
                <a:solidFill>
                  <a:srgbClr val="FFECAC"/>
                </a:solidFill>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969135242"/>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545D25-C9B9-964B-B524-128FD494319E}"/>
              </a:ext>
            </a:extLst>
          </p:cNvPr>
          <p:cNvSpPr/>
          <p:nvPr/>
        </p:nvSpPr>
        <p:spPr>
          <a:xfrm>
            <a:off x="179512" y="116633"/>
            <a:ext cx="8640960" cy="2816156"/>
          </a:xfrm>
          <a:prstGeom prst="rect">
            <a:avLst/>
          </a:prstGeom>
        </p:spPr>
        <p:txBody>
          <a:bodyPr wrap="square">
            <a:spAutoFit/>
          </a:bodyPr>
          <a:lstStyle/>
          <a:p>
            <a:pPr algn="just">
              <a:spcAft>
                <a:spcPts val="300"/>
              </a:spcAft>
            </a:pPr>
            <a:endParaRPr lang="fr-FR" sz="1600" i="1"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Cette expression de "notre sœur" renvoie </a:t>
            </a:r>
            <a:r>
              <a:rPr lang="fr-FR" sz="4400" b="1" dirty="0">
                <a:solidFill>
                  <a:srgbClr val="AFFFE5"/>
                </a:solidFill>
                <a:uFill>
                  <a:solidFill>
                    <a:srgbClr val="000000"/>
                  </a:solidFill>
                </a:uFill>
                <a:latin typeface="Times New Roman" panose="02020603050405020304" pitchFamily="18" charset="0"/>
                <a:ea typeface="Times New Roman" panose="02020603050405020304" pitchFamily="18" charset="0"/>
              </a:rPr>
              <a:t>au sens chrétien de la fraternité en Christ.</a:t>
            </a:r>
          </a:p>
          <a:p>
            <a:pPr algn="just">
              <a:spcAft>
                <a:spcPts val="300"/>
              </a:spcAft>
            </a:pPr>
            <a:endParaRPr lang="fr-FR" sz="24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61319967"/>
      </p:ext>
    </p:extLst>
  </p:cSld>
  <p:clrMapOvr>
    <a:masterClrMapping/>
  </p:clrMapOvr>
  <p:transition spd="med">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545D25-C9B9-964B-B524-128FD494319E}"/>
              </a:ext>
            </a:extLst>
          </p:cNvPr>
          <p:cNvSpPr/>
          <p:nvPr/>
        </p:nvSpPr>
        <p:spPr>
          <a:xfrm>
            <a:off x="179512" y="116633"/>
            <a:ext cx="8640960" cy="4885953"/>
          </a:xfrm>
          <a:prstGeom prst="rect">
            <a:avLst/>
          </a:prstGeom>
        </p:spPr>
        <p:txBody>
          <a:bodyPr wrap="square">
            <a:spAutoFit/>
          </a:bodyPr>
          <a:lstStyle/>
          <a:p>
            <a:pPr algn="just">
              <a:spcAft>
                <a:spcPts val="300"/>
              </a:spcAft>
            </a:pPr>
            <a:endParaRPr lang="fr-FR" sz="1600" i="1"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Cette expression de "notre sœur" renvoie </a:t>
            </a:r>
            <a:r>
              <a:rPr lang="fr-FR" sz="4400" b="1" dirty="0">
                <a:solidFill>
                  <a:srgbClr val="AFFFE5"/>
                </a:solidFill>
                <a:uFill>
                  <a:solidFill>
                    <a:srgbClr val="000000"/>
                  </a:solidFill>
                </a:uFill>
                <a:latin typeface="Times New Roman" panose="02020603050405020304" pitchFamily="18" charset="0"/>
                <a:ea typeface="Times New Roman" panose="02020603050405020304" pitchFamily="18" charset="0"/>
              </a:rPr>
              <a:t>au sens chrétien de la fraternité en Christ.</a:t>
            </a:r>
          </a:p>
          <a:p>
            <a:pPr algn="just">
              <a:spcAft>
                <a:spcPts val="300"/>
              </a:spcAft>
            </a:pPr>
            <a:endParaRPr lang="fr-FR" sz="2400" dirty="0">
              <a:uFill>
                <a:solidFill>
                  <a:srgbClr val="000000"/>
                </a:solidFill>
              </a:uFill>
              <a:latin typeface="Times New Roman" panose="02020603050405020304" pitchFamily="18" charset="0"/>
              <a:ea typeface="Times New Roman" panose="02020603050405020304" pitchFamily="18" charset="0"/>
            </a:endParaRPr>
          </a:p>
          <a:p>
            <a:pPr algn="just"/>
            <a:r>
              <a:rPr lang="fr-FR" sz="4400" dirty="0">
                <a:latin typeface="Times New Roman" panose="02020603050405020304" pitchFamily="18" charset="0"/>
                <a:ea typeface="Times New Roman" panose="02020603050405020304" pitchFamily="18" charset="0"/>
              </a:rPr>
              <a:t>On peut aussi noter qu'elle est </a:t>
            </a:r>
            <a:r>
              <a:rPr lang="fr-FR" sz="4400" dirty="0">
                <a:solidFill>
                  <a:srgbClr val="FFBCC5"/>
                </a:solidFill>
                <a:latin typeface="Times New Roman" panose="02020603050405020304" pitchFamily="18" charset="0"/>
                <a:ea typeface="Times New Roman" panose="02020603050405020304" pitchFamily="18" charset="0"/>
              </a:rPr>
              <a:t>l'unique femme que Paul mentionne comme </a:t>
            </a:r>
            <a:r>
              <a:rPr lang="fr-FR" sz="4400" dirty="0" err="1">
                <a:solidFill>
                  <a:srgbClr val="FFBCC5"/>
                </a:solidFill>
                <a:latin typeface="Times New Roman" panose="02020603050405020304" pitchFamily="18" charset="0"/>
                <a:ea typeface="Times New Roman" panose="02020603050405020304" pitchFamily="18" charset="0"/>
              </a:rPr>
              <a:t>co</a:t>
            </a:r>
            <a:r>
              <a:rPr lang="fr-FR" sz="4400" dirty="0">
                <a:solidFill>
                  <a:srgbClr val="FFBCC5"/>
                </a:solidFill>
                <a:latin typeface="Times New Roman" panose="02020603050405020304" pitchFamily="18" charset="0"/>
                <a:ea typeface="Times New Roman" panose="02020603050405020304" pitchFamily="18" charset="0"/>
              </a:rPr>
              <a:t>-destinataire d'une lettre</a:t>
            </a:r>
            <a:r>
              <a:rPr lang="fr-FR" sz="4400" dirty="0">
                <a:latin typeface="Times New Roman" panose="02020603050405020304" pitchFamily="18" charset="0"/>
                <a:ea typeface="Times New Roman" panose="02020603050405020304" pitchFamily="18" charset="0"/>
              </a:rPr>
              <a:t>. </a:t>
            </a:r>
            <a:endParaRPr lang="fr-FR" sz="4400" dirty="0"/>
          </a:p>
        </p:txBody>
      </p:sp>
    </p:spTree>
    <p:extLst>
      <p:ext uri="{BB962C8B-B14F-4D97-AF65-F5344CB8AC3E}">
        <p14:creationId xmlns:p14="http://schemas.microsoft.com/office/powerpoint/2010/main" val="4045023897"/>
      </p:ext>
    </p:extLst>
  </p:cSld>
  <p:clrMapOvr>
    <a:masterClrMapping/>
  </p:clrMapOvr>
  <p:transition spd="med">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AC4085-939C-F44A-B3C8-EBC2E6ACD131}"/>
              </a:ext>
            </a:extLst>
          </p:cNvPr>
          <p:cNvSpPr/>
          <p:nvPr/>
        </p:nvSpPr>
        <p:spPr>
          <a:xfrm>
            <a:off x="395536" y="0"/>
            <a:ext cx="8568952" cy="4798750"/>
          </a:xfrm>
          <a:prstGeom prst="rect">
            <a:avLst/>
          </a:prstGeom>
        </p:spPr>
        <p:txBody>
          <a:bodyPr wrap="square">
            <a:spAutoFit/>
          </a:bodyPr>
          <a:lstStyle/>
          <a:p>
            <a:pPr>
              <a:spcBef>
                <a:spcPts val="500"/>
              </a:spcBef>
              <a:spcAft>
                <a:spcPts val="400"/>
              </a:spcAft>
            </a:pPr>
            <a:endParaRPr lang="fr-FR" sz="14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endParaRPr>
          </a:p>
          <a:p>
            <a:pPr>
              <a:spcBef>
                <a:spcPts val="500"/>
              </a:spcBef>
              <a:spcAft>
                <a:spcPts val="400"/>
              </a:spcAft>
            </a:pPr>
            <a:endParaRPr lang="fr-FR" sz="14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MS Gothic" panose="020B0609070205080204" pitchFamily="49" charset="-128"/>
                <a:hlinkClick r:id="rId2">
                  <a:extLst>
                    <a:ext uri="{A12FA001-AC4F-418D-AE19-62706E023703}">
                      <ahyp:hlinkClr xmlns:ahyp="http://schemas.microsoft.com/office/drawing/2018/hyperlinkcolor" val="tx"/>
                    </a:ext>
                  </a:extLst>
                </a:hlinkClick>
              </a:rPr>
              <a:t>1</a:t>
            </a:r>
            <a:r>
              <a:rPr lang="fr-FR" sz="3600" dirty="0">
                <a:uFill>
                  <a:solidFill>
                    <a:srgbClr val="000000"/>
                  </a:solidFill>
                </a:uFill>
                <a:latin typeface="Times New Roman" panose="02020603050405020304" pitchFamily="18" charset="0"/>
                <a:ea typeface="Times New Roman" panose="02020603050405020304" pitchFamily="18" charset="0"/>
              </a:rPr>
              <a:t>Paul, prisonnier de Jésus Christ</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et Timothée, le frère,</a:t>
            </a:r>
          </a:p>
          <a:p>
            <a:pPr marL="540385" algn="just">
              <a:spcAft>
                <a:spcPts val="300"/>
              </a:spcAft>
            </a:pP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à Philémon, notre bien-aimé collaborateur,</a:t>
            </a:r>
            <a:endParaRPr lang="fr-FR" sz="3600" dirty="0">
              <a:solidFill>
                <a:srgbClr val="FFBCC5"/>
              </a:solidFill>
              <a:uFill>
                <a:solidFill>
                  <a:srgbClr val="000000"/>
                </a:solidFill>
              </a:uFill>
              <a:latin typeface="Times New Roman" panose="02020603050405020304" pitchFamily="18" charset="0"/>
              <a:ea typeface="MS Gothic" panose="020B0609070205080204" pitchFamily="49" charset="-128"/>
            </a:endParaRPr>
          </a:p>
          <a:p>
            <a:pPr marL="540385" algn="just">
              <a:spcAft>
                <a:spcPts val="300"/>
              </a:spcAft>
            </a:pPr>
            <a:r>
              <a:rPr lang="fr-FR" sz="3600" i="1" baseline="30000" dirty="0">
                <a:solidFill>
                  <a:srgbClr val="EFFF8C"/>
                </a:solidFill>
                <a:uFill>
                  <a:solidFill>
                    <a:srgbClr val="000000"/>
                  </a:solidFill>
                </a:uFill>
                <a:latin typeface="Times New Roman" panose="02020603050405020304" pitchFamily="18" charset="0"/>
                <a:ea typeface="MS Gothic" panose="020B0609070205080204" pitchFamily="49" charset="-128"/>
                <a:hlinkClick r:id="rId3">
                  <a:extLst>
                    <a:ext uri="{A12FA001-AC4F-418D-AE19-62706E023703}">
                      <ahyp:hlinkClr xmlns:ahyp="http://schemas.microsoft.com/office/drawing/2018/hyperlinkcolor" val="tx"/>
                    </a:ext>
                  </a:extLst>
                </a:hlinkClick>
              </a:rPr>
              <a:t>2</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et à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Apphia</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 notre sœur,</a:t>
            </a:r>
          </a:p>
          <a:p>
            <a:pPr marL="540385" algn="just">
              <a:spcAft>
                <a:spcPts val="300"/>
              </a:spcAft>
            </a:pP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et à </a:t>
            </a:r>
            <a:r>
              <a:rPr lang="fr-FR" sz="3600" dirty="0" err="1">
                <a:solidFill>
                  <a:srgbClr val="FFBCC5"/>
                </a:solidFill>
                <a:uFill>
                  <a:solidFill>
                    <a:srgbClr val="000000"/>
                  </a:solidFill>
                </a:uFill>
                <a:latin typeface="Times New Roman" panose="02020603050405020304" pitchFamily="18" charset="0"/>
                <a:ea typeface="Times New Roman" panose="02020603050405020304" pitchFamily="18" charset="0"/>
              </a:rPr>
              <a:t>Archippe</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 notre compagnon d’armes,</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et à l’Église qui s’assemble</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ta maison. (</a:t>
            </a:r>
            <a:r>
              <a:rPr lang="fr-FR" sz="3600" dirty="0" err="1">
                <a:uFill>
                  <a:solidFill>
                    <a:srgbClr val="000000"/>
                  </a:solidFill>
                </a:uFill>
                <a:latin typeface="Times New Roman" panose="02020603050405020304" pitchFamily="18" charset="0"/>
                <a:ea typeface="Times New Roman" panose="02020603050405020304" pitchFamily="18" charset="0"/>
              </a:rPr>
              <a:t>Phm</a:t>
            </a:r>
            <a:r>
              <a:rPr lang="fr-FR" sz="3600" dirty="0">
                <a:uFill>
                  <a:solidFill>
                    <a:srgbClr val="000000"/>
                  </a:solidFill>
                </a:uFill>
                <a:latin typeface="Times New Roman" panose="02020603050405020304" pitchFamily="18" charset="0"/>
                <a:ea typeface="Times New Roman" panose="02020603050405020304" pitchFamily="18" charset="0"/>
              </a:rPr>
              <a:t> 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9962868"/>
      </p:ext>
    </p:extLst>
  </p:cSld>
  <p:clrMapOvr>
    <a:masterClrMapping/>
  </p:clrMapOvr>
  <p:transition spd="med">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146C3-0B37-CF46-8A1A-5393522A01E5}"/>
              </a:ext>
            </a:extLst>
          </p:cNvPr>
          <p:cNvSpPr/>
          <p:nvPr/>
        </p:nvSpPr>
        <p:spPr>
          <a:xfrm>
            <a:off x="251520" y="476672"/>
            <a:ext cx="8712968" cy="707886"/>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3214 La lettre aux Romains (56-57)</a:t>
            </a:r>
          </a:p>
        </p:txBody>
      </p:sp>
    </p:spTree>
    <p:extLst>
      <p:ext uri="{BB962C8B-B14F-4D97-AF65-F5344CB8AC3E}">
        <p14:creationId xmlns:p14="http://schemas.microsoft.com/office/powerpoint/2010/main" val="4232949772"/>
      </p:ext>
    </p:extLst>
  </p:cSld>
  <p:clrMapOvr>
    <a:masterClrMapping/>
  </p:clrMapOvr>
  <p:transition spd="med">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146C3-0B37-CF46-8A1A-5393522A01E5}"/>
              </a:ext>
            </a:extLst>
          </p:cNvPr>
          <p:cNvSpPr/>
          <p:nvPr/>
        </p:nvSpPr>
        <p:spPr>
          <a:xfrm>
            <a:off x="251520" y="476672"/>
            <a:ext cx="8712968" cy="5006499"/>
          </a:xfrm>
          <a:prstGeom prst="rect">
            <a:avLst/>
          </a:prstGeom>
        </p:spPr>
        <p:txBody>
          <a:bodyPr wrap="square">
            <a:spAutoFit/>
          </a:bodyPr>
          <a:lstStyle/>
          <a:p>
            <a:pPr>
              <a:spcBef>
                <a:spcPts val="500"/>
              </a:spcBef>
              <a:spcAft>
                <a:spcPts val="400"/>
              </a:spcAft>
            </a:pPr>
            <a:r>
              <a:rPr lang="fr-FR" sz="4000" b="1" i="1" u="sng" dirty="0">
                <a:solidFill>
                  <a:srgbClr val="FFFF00"/>
                </a:solidFill>
                <a:uFill>
                  <a:solidFill>
                    <a:srgbClr val="000000"/>
                  </a:solidFill>
                </a:uFill>
                <a:latin typeface="Times New Roman" panose="02020603050405020304" pitchFamily="18" charset="0"/>
                <a:ea typeface="MS Gothic" panose="020B0609070205080204" pitchFamily="49" charset="-128"/>
                <a:cs typeface="Times New Roman" panose="02020603050405020304" pitchFamily="18" charset="0"/>
              </a:rPr>
              <a:t>3214 La lettre aux Romains (56-57)</a:t>
            </a:r>
          </a:p>
          <a:p>
            <a:pPr marL="450215" algn="just"/>
            <a:endParaRPr lang="fr-FR" sz="3600" baseline="30000" dirty="0">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a:t>
            </a:r>
            <a:r>
              <a:rPr lang="fr-FR" sz="3600" dirty="0">
                <a:uFill>
                  <a:solidFill>
                    <a:srgbClr val="000000"/>
                  </a:solidFill>
                </a:uFill>
                <a:latin typeface="Times New Roman" panose="02020603050405020304" pitchFamily="18" charset="0"/>
                <a:ea typeface="Times New Roman" panose="02020603050405020304" pitchFamily="18" charset="0"/>
              </a:rPr>
              <a:t>Je vous recommande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Phoébée</a:t>
            </a: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notre sœur,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ministre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diakovov</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de l’Église qui est à </a:t>
            </a:r>
            <a:r>
              <a:rPr lang="fr-FR" sz="3600" dirty="0" err="1">
                <a:uFill>
                  <a:solidFill>
                    <a:srgbClr val="000000"/>
                  </a:solidFill>
                </a:uFill>
                <a:latin typeface="Times New Roman" panose="02020603050405020304" pitchFamily="18" charset="0"/>
                <a:ea typeface="Times New Roman" panose="02020603050405020304" pitchFamily="18" charset="0"/>
              </a:rPr>
              <a:t>Cencrées</a:t>
            </a:r>
            <a:r>
              <a:rPr lang="fr-FR" sz="3600" dirty="0">
                <a:uFill>
                  <a:solidFill>
                    <a:srgbClr val="000000"/>
                  </a:solidFill>
                </a:uFill>
                <a:latin typeface="Times New Roman" panose="02020603050405020304" pitchFamily="18" charset="0"/>
                <a:ea typeface="Times New Roman" panose="02020603050405020304" pitchFamily="18" charset="0"/>
              </a:rPr>
              <a:t> ; </a:t>
            </a:r>
            <a:r>
              <a:rPr lang="fr-FR" sz="3600" baseline="30000" dirty="0">
                <a:uFill>
                  <a:solidFill>
                    <a:srgbClr val="000000"/>
                  </a:solidFill>
                </a:uFill>
                <a:latin typeface="Times New Roman" panose="02020603050405020304" pitchFamily="18" charset="0"/>
                <a:ea typeface="Times New Roman" panose="02020603050405020304" pitchFamily="18" charset="0"/>
              </a:rPr>
              <a:t>2</a:t>
            </a:r>
            <a:r>
              <a:rPr lang="fr-FR" sz="3600" dirty="0">
                <a:uFill>
                  <a:solidFill>
                    <a:srgbClr val="000000"/>
                  </a:solidFill>
                </a:uFill>
                <a:latin typeface="Times New Roman" panose="02020603050405020304" pitchFamily="18" charset="0"/>
                <a:ea typeface="Times New Roman" panose="02020603050405020304" pitchFamily="18" charset="0"/>
              </a:rPr>
              <a:t>accueillez-la dans le Seigneur (…) ; aidez-la en toute affaire où elle aurait besoin de vous, car elle est devenue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protectrice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prostasis</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de nombreux et de moi-même</a:t>
            </a:r>
            <a:r>
              <a:rPr lang="fr-FR" sz="3600" b="1" dirty="0">
                <a:uFill>
                  <a:solidFill>
                    <a:srgbClr val="000000"/>
                  </a:solidFill>
                </a:uFill>
                <a:latin typeface="Times New Roman" panose="02020603050405020304" pitchFamily="18" charset="0"/>
                <a:ea typeface="Times New Roman" panose="02020603050405020304" pitchFamily="18" charset="0"/>
              </a:rPr>
              <a:t>.</a:t>
            </a: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03050469"/>
      </p:ext>
    </p:extLst>
  </p:cSld>
  <p:clrMapOvr>
    <a:masterClrMapping/>
  </p:clrMapOvr>
  <p:transition spd="med">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146C3-0B37-CF46-8A1A-5393522A01E5}"/>
              </a:ext>
            </a:extLst>
          </p:cNvPr>
          <p:cNvSpPr/>
          <p:nvPr/>
        </p:nvSpPr>
        <p:spPr>
          <a:xfrm>
            <a:off x="251520" y="692695"/>
            <a:ext cx="8280920" cy="3970318"/>
          </a:xfrm>
          <a:prstGeom prst="rect">
            <a:avLst/>
          </a:prstGeom>
        </p:spPr>
        <p:txBody>
          <a:bodyPr wrap="square">
            <a:spAutoFit/>
          </a:bodyPr>
          <a:lstStyle/>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Aquilas,</a:t>
            </a:r>
          </a:p>
          <a:p>
            <a:pPr marL="450215" algn="just"/>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mes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collaborateurs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sunergous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450215" algn="just"/>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en Jésus Christ,</a:t>
            </a: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4</a:t>
            </a:r>
            <a:r>
              <a:rPr lang="fr-FR" sz="3600" dirty="0">
                <a:uFill>
                  <a:solidFill>
                    <a:srgbClr val="000000"/>
                  </a:solidFill>
                </a:uFill>
                <a:latin typeface="Times New Roman" panose="02020603050405020304" pitchFamily="18" charset="0"/>
                <a:ea typeface="Times New Roman" panose="02020603050405020304" pitchFamily="18" charset="0"/>
              </a:rPr>
              <a:t>eux qui ont risqué leur tête</a:t>
            </a:r>
          </a:p>
          <a:p>
            <a:pPr marL="450215" algn="just"/>
            <a:r>
              <a:rPr lang="fr-FR" sz="3600" dirty="0">
                <a:uFill>
                  <a:solidFill>
                    <a:srgbClr val="000000"/>
                  </a:solidFill>
                </a:uFill>
                <a:latin typeface="Times New Roman" panose="02020603050405020304" pitchFamily="18" charset="0"/>
                <a:ea typeface="Times New Roman" panose="02020603050405020304" pitchFamily="18" charset="0"/>
              </a:rPr>
              <a:t>pour me sauver la vie ; (…)</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u="sng" dirty="0">
                <a:uFill>
                  <a:solidFill>
                    <a:srgbClr val="000000"/>
                  </a:solidFill>
                </a:uFill>
                <a:latin typeface="Times New Roman" panose="02020603050405020304" pitchFamily="18" charset="0"/>
                <a:ea typeface="Times New Roman" panose="02020603050405020304" pitchFamily="18" charset="0"/>
              </a:rPr>
              <a:t>l’Église qui se rassemble</a:t>
            </a:r>
          </a:p>
          <a:p>
            <a:pPr marL="449580" algn="just">
              <a:spcAft>
                <a:spcPts val="300"/>
              </a:spcAft>
            </a:pPr>
            <a:r>
              <a:rPr lang="fr-FR" sz="3600" u="sng" dirty="0">
                <a:solidFill>
                  <a:srgbClr val="FFBCC5"/>
                </a:solidFill>
                <a:uFill>
                  <a:solidFill>
                    <a:srgbClr val="000000"/>
                  </a:solidFill>
                </a:uFill>
                <a:latin typeface="Times New Roman" panose="02020603050405020304" pitchFamily="18" charset="0"/>
                <a:ea typeface="Times New Roman" panose="02020603050405020304" pitchFamily="18" charset="0"/>
              </a:rPr>
              <a:t>dans leur maison</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a:t>
            </a:r>
            <a:endParaRPr lang="fr-FR" sz="3600" dirty="0">
              <a:solidFill>
                <a:srgbClr val="FFBCC5"/>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8058011"/>
      </p:ext>
    </p:extLst>
  </p:cSld>
  <p:clrMapOvr>
    <a:masterClrMapping/>
  </p:clrMapOvr>
  <p:transition spd="med">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5D67BF-65B6-8C40-83EA-76BB977B8167}"/>
              </a:ext>
            </a:extLst>
          </p:cNvPr>
          <p:cNvSpPr/>
          <p:nvPr/>
        </p:nvSpPr>
        <p:spPr>
          <a:xfrm>
            <a:off x="251520" y="188640"/>
            <a:ext cx="8640960" cy="2308324"/>
          </a:xfrm>
          <a:prstGeom prst="rect">
            <a:avLst/>
          </a:prstGeom>
        </p:spPr>
        <p:txBody>
          <a:bodyPr wrap="square">
            <a:spAutoFit/>
          </a:bodyPr>
          <a:lstStyle/>
          <a:p>
            <a:pPr indent="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6</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Marie,</a:t>
            </a:r>
          </a:p>
          <a:p>
            <a:pPr indent="449580"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s’est donné beaucoup de peine</a:t>
            </a:r>
          </a:p>
          <a:p>
            <a:pPr indent="449580"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pour vous.</a:t>
            </a:r>
          </a:p>
          <a:p>
            <a:pPr indent="449580" algn="just">
              <a:spcAft>
                <a:spcPts val="300"/>
              </a:spcAft>
            </a:pPr>
            <a:endParaRPr lang="fr-FR" sz="14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0641779"/>
      </p:ext>
    </p:extLst>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5D67BF-65B6-8C40-83EA-76BB977B8167}"/>
              </a:ext>
            </a:extLst>
          </p:cNvPr>
          <p:cNvSpPr/>
          <p:nvPr/>
        </p:nvSpPr>
        <p:spPr>
          <a:xfrm>
            <a:off x="251520" y="188640"/>
            <a:ext cx="8640960" cy="6340197"/>
          </a:xfrm>
          <a:prstGeom prst="rect">
            <a:avLst/>
          </a:prstGeom>
        </p:spPr>
        <p:txBody>
          <a:bodyPr wrap="square">
            <a:spAutoFit/>
          </a:bodyPr>
          <a:lstStyle/>
          <a:p>
            <a:pPr indent="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6</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Marie,</a:t>
            </a:r>
          </a:p>
          <a:p>
            <a:pPr indent="449580"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s’est donné beaucoup de peine</a:t>
            </a:r>
          </a:p>
          <a:p>
            <a:pPr indent="449580"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pour vous.</a:t>
            </a:r>
          </a:p>
          <a:p>
            <a:pPr indent="449580" algn="just">
              <a:spcAft>
                <a:spcPts val="300"/>
              </a:spcAft>
            </a:pPr>
            <a:endParaRPr lang="fr-FR" sz="14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AFFFE5"/>
                </a:solidFill>
                <a:uFill>
                  <a:solidFill>
                    <a:srgbClr val="000000"/>
                  </a:solidFill>
                </a:uFill>
                <a:latin typeface="Times New Roman" panose="02020603050405020304" pitchFamily="18" charset="0"/>
                <a:ea typeface="Times New Roman" panose="02020603050405020304" pitchFamily="18" charset="0"/>
              </a:rPr>
              <a:t>Andronicos</a:t>
            </a:r>
            <a:r>
              <a:rPr lang="fr-FR" sz="3600" b="1" dirty="0">
                <a:solidFill>
                  <a:srgbClr val="1F497D"/>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Junias</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mes parents et mes compagnons</a:t>
            </a:r>
          </a:p>
          <a:p>
            <a:pPr marL="450215" algn="just"/>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de captivité.</a:t>
            </a:r>
          </a:p>
          <a:p>
            <a:pPr marL="449580" algn="just">
              <a:spcAft>
                <a:spcPts val="3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Ce sont des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apôtres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apostolois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bien connus </a:t>
            </a:r>
            <a:r>
              <a:rPr lang="fr-FR" sz="3600" dirty="0">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ils ont même appartenu au Christ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avant moi.</a:t>
            </a:r>
          </a:p>
          <a:p>
            <a:pPr marL="449580"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5875505"/>
      </p:ext>
    </p:extLst>
  </p:cSld>
  <p:clrMapOvr>
    <a:masterClrMapping/>
  </p:clrMapOvr>
  <p:transition spd="med">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5D67BF-65B6-8C40-83EA-76BB977B8167}"/>
              </a:ext>
            </a:extLst>
          </p:cNvPr>
          <p:cNvSpPr/>
          <p:nvPr/>
        </p:nvSpPr>
        <p:spPr>
          <a:xfrm>
            <a:off x="0" y="0"/>
            <a:ext cx="9144000" cy="2192908"/>
          </a:xfrm>
          <a:prstGeom prst="rect">
            <a:avLst/>
          </a:prstGeom>
        </p:spPr>
        <p:txBody>
          <a:bodyPr wrap="square">
            <a:spAutoFit/>
          </a:bodyPr>
          <a:lstStyle/>
          <a:p>
            <a:pPr marL="449580"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50215" algn="just"/>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elles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qui se donnent de la peine</a:t>
            </a:r>
          </a:p>
          <a:p>
            <a:pPr marL="450215" algn="just"/>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a:t>
            </a:r>
          </a:p>
          <a:p>
            <a:pPr marL="450215" algn="just"/>
            <a:endParaRPr lang="fr-FR" sz="14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6715444"/>
      </p:ext>
    </p:extLst>
  </p:cSld>
  <p:clrMapOvr>
    <a:masterClrMapping/>
  </p:clrMapOvr>
  <p:transition spd="med">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5D67BF-65B6-8C40-83EA-76BB977B8167}"/>
              </a:ext>
            </a:extLst>
          </p:cNvPr>
          <p:cNvSpPr/>
          <p:nvPr/>
        </p:nvSpPr>
        <p:spPr>
          <a:xfrm>
            <a:off x="0" y="0"/>
            <a:ext cx="9144000" cy="3931846"/>
          </a:xfrm>
          <a:prstGeom prst="rect">
            <a:avLst/>
          </a:prstGeom>
        </p:spPr>
        <p:txBody>
          <a:bodyPr wrap="square">
            <a:spAutoFit/>
          </a:bodyPr>
          <a:lstStyle/>
          <a:p>
            <a:pPr marL="449580"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50215" algn="just"/>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elles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qui se donnent de la peine</a:t>
            </a:r>
          </a:p>
          <a:p>
            <a:pPr marL="450215" algn="just"/>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a:t>
            </a:r>
          </a:p>
          <a:p>
            <a:pPr marL="450215" algn="just"/>
            <a:endParaRPr lang="fr-FR" sz="14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Saluez ma chère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Persis</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s’est donné beaucoup de peine</a:t>
            </a:r>
          </a:p>
          <a:p>
            <a:pPr marL="449580" algn="just">
              <a:spcAft>
                <a:spcPts val="300"/>
              </a:spcAft>
            </a:pP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dans le Seigneur.</a:t>
            </a:r>
            <a:endParaRPr lang="fr-FR" sz="3600" dirty="0">
              <a:solidFill>
                <a:srgbClr val="FFECAC"/>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8943798"/>
      </p:ext>
    </p:extLst>
  </p:cSld>
  <p:clrMapOvr>
    <a:masterClrMapping/>
  </p:clrMapOvr>
  <p:transition spd="med">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E13946-FA8E-8242-B3AC-21A84C4F884F}"/>
              </a:ext>
            </a:extLst>
          </p:cNvPr>
          <p:cNvSpPr/>
          <p:nvPr/>
        </p:nvSpPr>
        <p:spPr>
          <a:xfrm>
            <a:off x="0" y="116632"/>
            <a:ext cx="8748464" cy="1200329"/>
          </a:xfrm>
          <a:prstGeom prst="rect">
            <a:avLst/>
          </a:prstGeom>
        </p:spPr>
        <p:txBody>
          <a:bodyPr wrap="square">
            <a:spAutoFit/>
          </a:bodyPr>
          <a:lstStyle/>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uFill>
                  <a:solidFill>
                    <a:srgbClr val="000000"/>
                  </a:solidFill>
                </a:uFill>
                <a:latin typeface="Times New Roman" panose="02020603050405020304" pitchFamily="18" charset="0"/>
                <a:ea typeface="Times New Roman" panose="02020603050405020304" pitchFamily="18" charset="0"/>
              </a:rPr>
              <a:t>Rufus,</a:t>
            </a:r>
            <a:r>
              <a:rPr lang="fr-FR" sz="3600" dirty="0">
                <a:uFill>
                  <a:solidFill>
                    <a:srgbClr val="000000"/>
                  </a:solidFill>
                </a:uFill>
                <a:latin typeface="Times New Roman" panose="02020603050405020304" pitchFamily="18" charset="0"/>
                <a:ea typeface="Times New Roman" panose="02020603050405020304" pitchFamily="18" charset="0"/>
              </a:rPr>
              <a:t> choisi par le Seigneur,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sa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mère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u="sng" dirty="0">
                <a:solidFill>
                  <a:srgbClr val="EFFF8C"/>
                </a:solidFill>
                <a:uFill>
                  <a:solidFill>
                    <a:srgbClr val="000000"/>
                  </a:solidFill>
                </a:uFill>
                <a:latin typeface="Times New Roman" panose="02020603050405020304" pitchFamily="18" charset="0"/>
                <a:ea typeface="Times New Roman" panose="02020603050405020304" pitchFamily="18" charset="0"/>
              </a:rPr>
              <a:t>qui est aussi la mienne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102714968"/>
      </p:ext>
    </p:extLst>
  </p:cSld>
  <p:clrMapOvr>
    <a:masterClrMapping/>
  </p:clrMapOvr>
  <p:transition spd="med">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E13946-FA8E-8242-B3AC-21A84C4F884F}"/>
              </a:ext>
            </a:extLst>
          </p:cNvPr>
          <p:cNvSpPr/>
          <p:nvPr/>
        </p:nvSpPr>
        <p:spPr>
          <a:xfrm>
            <a:off x="0" y="116632"/>
            <a:ext cx="8748464" cy="3416320"/>
          </a:xfrm>
          <a:prstGeom prst="rect">
            <a:avLst/>
          </a:prstGeom>
        </p:spPr>
        <p:txBody>
          <a:bodyPr wrap="square">
            <a:spAutoFit/>
          </a:bodyPr>
          <a:lstStyle/>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uFill>
                  <a:solidFill>
                    <a:srgbClr val="000000"/>
                  </a:solidFill>
                </a:uFill>
                <a:latin typeface="Times New Roman" panose="02020603050405020304" pitchFamily="18" charset="0"/>
                <a:ea typeface="Times New Roman" panose="02020603050405020304" pitchFamily="18" charset="0"/>
              </a:rPr>
              <a:t>Rufus,</a:t>
            </a:r>
            <a:r>
              <a:rPr lang="fr-FR" sz="3600" dirty="0">
                <a:uFill>
                  <a:solidFill>
                    <a:srgbClr val="000000"/>
                  </a:solidFill>
                </a:uFill>
                <a:latin typeface="Times New Roman" panose="02020603050405020304" pitchFamily="18" charset="0"/>
                <a:ea typeface="Times New Roman" panose="02020603050405020304" pitchFamily="18" charset="0"/>
              </a:rPr>
              <a:t> choisi par le Seigneur,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sa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mère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u="sng" dirty="0">
                <a:solidFill>
                  <a:srgbClr val="EFFF8C"/>
                </a:solidFill>
                <a:uFill>
                  <a:solidFill>
                    <a:srgbClr val="000000"/>
                  </a:solidFill>
                </a:uFill>
                <a:latin typeface="Times New Roman" panose="02020603050405020304" pitchFamily="18" charset="0"/>
                <a:ea typeface="Times New Roman" panose="02020603050405020304" pitchFamily="18" charset="0"/>
              </a:rPr>
              <a:t>qui est aussi la mienne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50215" algn="just"/>
            <a:endParaRPr lang="fr-FR" sz="3600" dirty="0">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14</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uFill>
                  <a:solidFill>
                    <a:srgbClr val="000000"/>
                  </a:solidFill>
                </a:uFill>
                <a:latin typeface="Times New Roman" panose="02020603050405020304" pitchFamily="18" charset="0"/>
                <a:ea typeface="Times New Roman" panose="02020603050405020304" pitchFamily="18" charset="0"/>
              </a:rPr>
              <a:t>Asyncrite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dirty="0" err="1">
                <a:uFill>
                  <a:solidFill>
                    <a:srgbClr val="000000"/>
                  </a:solidFill>
                </a:uFill>
                <a:latin typeface="Times New Roman" panose="02020603050405020304" pitchFamily="18" charset="0"/>
                <a:ea typeface="Times New Roman" panose="02020603050405020304" pitchFamily="18" charset="0"/>
              </a:rPr>
              <a:t>Phlégon</a:t>
            </a:r>
            <a:r>
              <a:rPr lang="fr-FR" sz="3600" b="1" dirty="0">
                <a:uFill>
                  <a:solidFill>
                    <a:srgbClr val="000000"/>
                  </a:solidFill>
                </a:uFill>
                <a:latin typeface="Times New Roman" panose="02020603050405020304" pitchFamily="18" charset="0"/>
                <a:ea typeface="Times New Roman" panose="02020603050405020304" pitchFamily="18" charset="0"/>
              </a:rPr>
              <a:t>, Hermès, </a:t>
            </a:r>
            <a:r>
              <a:rPr lang="fr-FR" sz="3600" b="1" dirty="0" err="1">
                <a:uFill>
                  <a:solidFill>
                    <a:srgbClr val="000000"/>
                  </a:solidFill>
                </a:uFill>
                <a:latin typeface="Times New Roman" panose="02020603050405020304" pitchFamily="18" charset="0"/>
                <a:ea typeface="Times New Roman" panose="02020603050405020304" pitchFamily="18" charset="0"/>
              </a:rPr>
              <a:t>Patrobas</a:t>
            </a:r>
            <a:r>
              <a:rPr lang="fr-FR" sz="3600" b="1" dirty="0">
                <a:uFill>
                  <a:solidFill>
                    <a:srgbClr val="000000"/>
                  </a:solidFill>
                </a:uFill>
                <a:latin typeface="Times New Roman" panose="02020603050405020304" pitchFamily="18" charset="0"/>
                <a:ea typeface="Times New Roman" panose="02020603050405020304" pitchFamily="18" charset="0"/>
              </a:rPr>
              <a:t>, Hermas, et les frères</a:t>
            </a:r>
            <a:r>
              <a:rPr lang="fr-FR" sz="3600" dirty="0">
                <a:uFill>
                  <a:solidFill>
                    <a:srgbClr val="000000"/>
                  </a:solidFill>
                </a:uFill>
                <a:latin typeface="Times New Roman" panose="02020603050405020304" pitchFamily="18" charset="0"/>
                <a:ea typeface="Times New Roman" panose="02020603050405020304" pitchFamily="18" charset="0"/>
              </a:rPr>
              <a:t> qui sont avec eux.</a:t>
            </a:r>
          </a:p>
        </p:txBody>
      </p:sp>
    </p:spTree>
    <p:extLst>
      <p:ext uri="{BB962C8B-B14F-4D97-AF65-F5344CB8AC3E}">
        <p14:creationId xmlns:p14="http://schemas.microsoft.com/office/powerpoint/2010/main" val="3367586640"/>
      </p:ext>
    </p:extLst>
  </p:cSld>
  <p:clrMapOvr>
    <a:masterClrMapping/>
  </p:clrMapOvr>
  <p:transition spd="med">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E13946-FA8E-8242-B3AC-21A84C4F884F}"/>
              </a:ext>
            </a:extLst>
          </p:cNvPr>
          <p:cNvSpPr/>
          <p:nvPr/>
        </p:nvSpPr>
        <p:spPr>
          <a:xfrm>
            <a:off x="0" y="116632"/>
            <a:ext cx="8748464" cy="5632311"/>
          </a:xfrm>
          <a:prstGeom prst="rect">
            <a:avLst/>
          </a:prstGeom>
        </p:spPr>
        <p:txBody>
          <a:bodyPr wrap="square">
            <a:spAutoFit/>
          </a:bodyPr>
          <a:lstStyle/>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uFill>
                  <a:solidFill>
                    <a:srgbClr val="000000"/>
                  </a:solidFill>
                </a:uFill>
                <a:latin typeface="Times New Roman" panose="02020603050405020304" pitchFamily="18" charset="0"/>
                <a:ea typeface="Times New Roman" panose="02020603050405020304" pitchFamily="18" charset="0"/>
              </a:rPr>
              <a:t>Rufus,</a:t>
            </a:r>
            <a:r>
              <a:rPr lang="fr-FR" sz="3600" dirty="0">
                <a:uFill>
                  <a:solidFill>
                    <a:srgbClr val="000000"/>
                  </a:solidFill>
                </a:uFill>
                <a:latin typeface="Times New Roman" panose="02020603050405020304" pitchFamily="18" charset="0"/>
                <a:ea typeface="Times New Roman" panose="02020603050405020304" pitchFamily="18" charset="0"/>
              </a:rPr>
              <a:t> choisi par le Seigneur,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sa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mère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u="sng" dirty="0">
                <a:solidFill>
                  <a:srgbClr val="EFFF8C"/>
                </a:solidFill>
                <a:uFill>
                  <a:solidFill>
                    <a:srgbClr val="000000"/>
                  </a:solidFill>
                </a:uFill>
                <a:latin typeface="Times New Roman" panose="02020603050405020304" pitchFamily="18" charset="0"/>
                <a:ea typeface="Times New Roman" panose="02020603050405020304" pitchFamily="18" charset="0"/>
              </a:rPr>
              <a:t>qui est aussi la mienne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50215" algn="just"/>
            <a:endParaRPr lang="fr-FR" sz="3600" dirty="0">
              <a:uFill>
                <a:solidFill>
                  <a:srgbClr val="000000"/>
                </a:solidFill>
              </a:uFill>
              <a:latin typeface="Times New Roman" panose="02020603050405020304" pitchFamily="18" charset="0"/>
              <a:ea typeface="Times New Roman" panose="02020603050405020304" pitchFamily="18" charset="0"/>
            </a:endParaRPr>
          </a:p>
          <a:p>
            <a:pPr marL="450215" algn="just"/>
            <a:r>
              <a:rPr lang="fr-FR" sz="3600" baseline="30000" dirty="0">
                <a:uFill>
                  <a:solidFill>
                    <a:srgbClr val="000000"/>
                  </a:solidFill>
                </a:uFill>
                <a:latin typeface="Times New Roman" panose="02020603050405020304" pitchFamily="18" charset="0"/>
                <a:ea typeface="Times New Roman" panose="02020603050405020304" pitchFamily="18" charset="0"/>
              </a:rPr>
              <a:t>14</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uFill>
                  <a:solidFill>
                    <a:srgbClr val="000000"/>
                  </a:solidFill>
                </a:uFill>
                <a:latin typeface="Times New Roman" panose="02020603050405020304" pitchFamily="18" charset="0"/>
                <a:ea typeface="Times New Roman" panose="02020603050405020304" pitchFamily="18" charset="0"/>
              </a:rPr>
              <a:t>Asyncrite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dirty="0" err="1">
                <a:uFill>
                  <a:solidFill>
                    <a:srgbClr val="000000"/>
                  </a:solidFill>
                </a:uFill>
                <a:latin typeface="Times New Roman" panose="02020603050405020304" pitchFamily="18" charset="0"/>
                <a:ea typeface="Times New Roman" panose="02020603050405020304" pitchFamily="18" charset="0"/>
              </a:rPr>
              <a:t>Phlégon</a:t>
            </a:r>
            <a:r>
              <a:rPr lang="fr-FR" sz="3600" b="1" dirty="0">
                <a:uFill>
                  <a:solidFill>
                    <a:srgbClr val="000000"/>
                  </a:solidFill>
                </a:uFill>
                <a:latin typeface="Times New Roman" panose="02020603050405020304" pitchFamily="18" charset="0"/>
                <a:ea typeface="Times New Roman" panose="02020603050405020304" pitchFamily="18" charset="0"/>
              </a:rPr>
              <a:t>, Hermès, </a:t>
            </a:r>
            <a:r>
              <a:rPr lang="fr-FR" sz="3600" b="1" dirty="0" err="1">
                <a:uFill>
                  <a:solidFill>
                    <a:srgbClr val="000000"/>
                  </a:solidFill>
                </a:uFill>
                <a:latin typeface="Times New Roman" panose="02020603050405020304" pitchFamily="18" charset="0"/>
                <a:ea typeface="Times New Roman" panose="02020603050405020304" pitchFamily="18" charset="0"/>
              </a:rPr>
              <a:t>Patrobas</a:t>
            </a:r>
            <a:r>
              <a:rPr lang="fr-FR" sz="3600" b="1" dirty="0">
                <a:uFill>
                  <a:solidFill>
                    <a:srgbClr val="000000"/>
                  </a:solidFill>
                </a:uFill>
                <a:latin typeface="Times New Roman" panose="02020603050405020304" pitchFamily="18" charset="0"/>
                <a:ea typeface="Times New Roman" panose="02020603050405020304" pitchFamily="18" charset="0"/>
              </a:rPr>
              <a:t>, Hermas, et les frères</a:t>
            </a:r>
            <a:r>
              <a:rPr lang="fr-FR" sz="3600" dirty="0">
                <a:uFill>
                  <a:solidFill>
                    <a:srgbClr val="000000"/>
                  </a:solidFill>
                </a:uFill>
                <a:latin typeface="Times New Roman" panose="02020603050405020304" pitchFamily="18" charset="0"/>
                <a:ea typeface="Times New Roman" panose="02020603050405020304" pitchFamily="18" charset="0"/>
              </a:rPr>
              <a:t> qui sont avec eux.</a:t>
            </a:r>
          </a:p>
          <a:p>
            <a:pPr marL="450215" algn="just"/>
            <a:endParaRPr lang="fr-FR" sz="3600" dirty="0">
              <a:uFill>
                <a:solidFill>
                  <a:srgbClr val="000000"/>
                </a:solidFill>
              </a:uFill>
              <a:latin typeface="Times New Roman" panose="02020603050405020304" pitchFamily="18" charset="0"/>
              <a:ea typeface="Times New Roman" panose="02020603050405020304" pitchFamily="18" charset="0"/>
            </a:endParaRPr>
          </a:p>
          <a:p>
            <a:pPr marL="450215" algn="just">
              <a:spcAft>
                <a:spcPts val="6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15</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uFill>
                  <a:solidFill>
                    <a:srgbClr val="000000"/>
                  </a:solidFill>
                </a:uFill>
                <a:latin typeface="Times New Roman" panose="02020603050405020304" pitchFamily="18" charset="0"/>
                <a:ea typeface="Times New Roman" panose="02020603050405020304" pitchFamily="18" charset="0"/>
              </a:rPr>
              <a:t>Philologue</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Julie</a:t>
            </a:r>
            <a:r>
              <a:rPr lang="fr-FR" sz="3600" b="1" dirty="0">
                <a:uFill>
                  <a:solidFill>
                    <a:srgbClr val="000000"/>
                  </a:solidFill>
                </a:uFill>
                <a:latin typeface="Times New Roman" panose="02020603050405020304" pitchFamily="18" charset="0"/>
                <a:ea typeface="Times New Roman" panose="02020603050405020304" pitchFamily="18" charset="0"/>
              </a:rPr>
              <a:t>,</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uFill>
                  <a:solidFill>
                    <a:srgbClr val="000000"/>
                  </a:solidFill>
                </a:uFill>
                <a:latin typeface="Times New Roman" panose="02020603050405020304" pitchFamily="18" charset="0"/>
                <a:ea typeface="Times New Roman" panose="02020603050405020304" pitchFamily="18" charset="0"/>
              </a:rPr>
              <a:t>Nérée et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sa sœur,</a:t>
            </a:r>
            <a:r>
              <a:rPr lang="fr-FR" sz="3600" b="1" dirty="0">
                <a:uFill>
                  <a:solidFill>
                    <a:srgbClr val="000000"/>
                  </a:solidFill>
                </a:uFill>
                <a:latin typeface="Times New Roman" panose="02020603050405020304" pitchFamily="18" charset="0"/>
                <a:ea typeface="Times New Roman" panose="02020603050405020304" pitchFamily="18" charset="0"/>
              </a:rPr>
              <a:t> et </a:t>
            </a:r>
            <a:r>
              <a:rPr lang="fr-FR" sz="3600" b="1" dirty="0" err="1">
                <a:uFill>
                  <a:solidFill>
                    <a:srgbClr val="000000"/>
                  </a:solidFill>
                </a:uFill>
                <a:latin typeface="Times New Roman" panose="02020603050405020304" pitchFamily="18" charset="0"/>
                <a:ea typeface="Times New Roman" panose="02020603050405020304" pitchFamily="18" charset="0"/>
              </a:rPr>
              <a:t>Olympas</a:t>
            </a:r>
            <a:r>
              <a:rPr lang="fr-FR" sz="3600" b="1" dirty="0">
                <a:uFill>
                  <a:solidFill>
                    <a:srgbClr val="000000"/>
                  </a:solidFill>
                </a:uFill>
                <a:latin typeface="Times New Roman" panose="02020603050405020304" pitchFamily="18" charset="0"/>
                <a:ea typeface="Times New Roman" panose="02020603050405020304" pitchFamily="18" charset="0"/>
              </a:rPr>
              <a:t>,</a:t>
            </a:r>
            <a:r>
              <a:rPr lang="fr-FR" sz="3600" dirty="0">
                <a:uFill>
                  <a:solidFill>
                    <a:srgbClr val="000000"/>
                  </a:solidFill>
                </a:uFill>
                <a:latin typeface="Times New Roman" panose="02020603050405020304" pitchFamily="18" charset="0"/>
                <a:ea typeface="Times New Roman" panose="02020603050405020304" pitchFamily="18" charset="0"/>
              </a:rPr>
              <a:t> et tous les saints qui sont avec eux.</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25952200"/>
      </p:ext>
    </p:extLst>
  </p:cSld>
  <p:clrMapOvr>
    <a:masterClrMapping/>
  </p:clrMapOvr>
  <p:transition spd="med">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3244-1217-E24F-833F-30CCDC2B3548}"/>
              </a:ext>
            </a:extLst>
          </p:cNvPr>
          <p:cNvSpPr/>
          <p:nvPr/>
        </p:nvSpPr>
        <p:spPr>
          <a:xfrm>
            <a:off x="683568" y="836712"/>
            <a:ext cx="8064896" cy="1400383"/>
          </a:xfrm>
          <a:prstGeom prst="rect">
            <a:avLst/>
          </a:prstGeom>
        </p:spPr>
        <p:txBody>
          <a:bodyPr wrap="square">
            <a:spAutoFit/>
          </a:bodyPr>
          <a:lstStyle/>
          <a:p>
            <a:pPr>
              <a:spcAft>
                <a:spcPts val="6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a:t>
            </a: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Phoébée</a:t>
            </a: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 une femme d'affaire</a:t>
            </a:r>
          </a:p>
          <a:p>
            <a:pPr>
              <a:spcAft>
                <a:spcPts val="6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aux puissants réseaux</a:t>
            </a:r>
            <a:endParaRPr lang="fr-FR" sz="4000" dirty="0">
              <a:solidFill>
                <a:srgbClr val="FFFF00"/>
              </a:solidFill>
              <a:uFill>
                <a:solidFill>
                  <a:srgbClr val="FFFF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4831406"/>
      </p:ext>
    </p:extLst>
  </p:cSld>
  <p:clrMapOvr>
    <a:masterClrMapping/>
  </p:clrMapOvr>
  <p:transition spd="med">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3244-1217-E24F-833F-30CCDC2B3548}"/>
              </a:ext>
            </a:extLst>
          </p:cNvPr>
          <p:cNvSpPr/>
          <p:nvPr/>
        </p:nvSpPr>
        <p:spPr>
          <a:xfrm>
            <a:off x="0" y="260648"/>
            <a:ext cx="8748464" cy="534761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a:t>
            </a:r>
            <a:r>
              <a:rPr lang="fr-FR" sz="3600" dirty="0">
                <a:uFill>
                  <a:solidFill>
                    <a:srgbClr val="000000"/>
                  </a:solidFill>
                </a:uFill>
                <a:latin typeface="Times New Roman" panose="02020603050405020304" pitchFamily="18" charset="0"/>
                <a:ea typeface="Times New Roman" panose="02020603050405020304" pitchFamily="18" charset="0"/>
              </a:rPr>
              <a:t>Je vous recommande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Phoébée</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notre sœur,</a:t>
            </a:r>
          </a:p>
          <a:p>
            <a:pPr marL="449580" algn="just">
              <a:spcAft>
                <a:spcPts val="3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ministre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diakovov</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de l’Église qui est à </a:t>
            </a:r>
            <a:r>
              <a:rPr lang="fr-FR" sz="3600" dirty="0" err="1">
                <a:solidFill>
                  <a:srgbClr val="9EFF93"/>
                </a:solidFill>
                <a:uFill>
                  <a:solidFill>
                    <a:srgbClr val="000000"/>
                  </a:solidFill>
                </a:uFill>
                <a:latin typeface="Times New Roman" panose="02020603050405020304" pitchFamily="18" charset="0"/>
                <a:ea typeface="Times New Roman" panose="02020603050405020304" pitchFamily="18" charset="0"/>
              </a:rPr>
              <a:t>Cencrées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2</a:t>
            </a:r>
            <a:r>
              <a:rPr lang="fr-FR" sz="3600" dirty="0">
                <a:uFill>
                  <a:solidFill>
                    <a:srgbClr val="000000"/>
                  </a:solidFill>
                </a:uFill>
                <a:latin typeface="Times New Roman" panose="02020603050405020304" pitchFamily="18" charset="0"/>
                <a:ea typeface="Times New Roman" panose="02020603050405020304" pitchFamily="18" charset="0"/>
              </a:rPr>
              <a:t>accueillez-la dans le Seigneur (…) ;</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aidez-la en toute affaire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où elle aurait besoin de vous,</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car elle est devenue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protectrice (</a:t>
            </a:r>
            <a:r>
              <a:rPr lang="fr-FR" sz="3600" b="1" dirty="0" err="1">
                <a:solidFill>
                  <a:srgbClr val="AFFFE5"/>
                </a:solidFill>
                <a:uFill>
                  <a:solidFill>
                    <a:srgbClr val="000000"/>
                  </a:solidFill>
                </a:uFill>
                <a:latin typeface="Times New Roman" panose="02020603050405020304" pitchFamily="18" charset="0"/>
                <a:ea typeface="Times New Roman" panose="02020603050405020304" pitchFamily="18" charset="0"/>
              </a:rPr>
              <a:t>prostasis</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nombreux et de moi-même</a:t>
            </a:r>
            <a:r>
              <a:rPr lang="fr-FR" sz="3600" b="1" dirty="0">
                <a:uFill>
                  <a:solidFill>
                    <a:srgbClr val="000000"/>
                  </a:solidFill>
                </a:uFill>
                <a:latin typeface="Times New Roman" panose="02020603050405020304" pitchFamily="18" charset="0"/>
                <a:ea typeface="Times New Roman" panose="02020603050405020304" pitchFamily="18" charset="0"/>
              </a:rPr>
              <a:t>.</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68943004"/>
      </p:ext>
    </p:extLst>
  </p:cSld>
  <p:clrMapOvr>
    <a:masterClrMapping/>
  </p:clrMapOvr>
  <p:transition spd="med">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282A6-51F8-D028-7C64-59A6C8421712}"/>
              </a:ext>
            </a:extLst>
          </p:cNvPr>
          <p:cNvSpPr/>
          <p:nvPr/>
        </p:nvSpPr>
        <p:spPr>
          <a:xfrm>
            <a:off x="323528" y="188640"/>
            <a:ext cx="8496944" cy="2308324"/>
          </a:xfrm>
          <a:prstGeom prst="rect">
            <a:avLst/>
          </a:prstGeom>
        </p:spPr>
        <p:txBody>
          <a:bodyPr wrap="square">
            <a:spAutoFit/>
          </a:bodyPr>
          <a:lstStyle/>
          <a:p>
            <a:pPr algn="just">
              <a:spcAft>
                <a:spcPts val="1500"/>
              </a:spcAft>
            </a:pPr>
            <a:r>
              <a:rPr lang="fr-FR" sz="3600" dirty="0" err="1">
                <a:uFill>
                  <a:solidFill>
                    <a:srgbClr val="000000"/>
                  </a:solidFill>
                </a:uFill>
                <a:latin typeface="Times New Roman" panose="02020603050405020304" pitchFamily="18" charset="0"/>
                <a:ea typeface="Times New Roman" panose="02020603050405020304" pitchFamily="18" charset="0"/>
              </a:rPr>
              <a:t>Phoébée</a:t>
            </a:r>
            <a:r>
              <a:rPr lang="fr-FR" sz="3600" dirty="0">
                <a:uFill>
                  <a:solidFill>
                    <a:srgbClr val="000000"/>
                  </a:solidFill>
                </a:uFill>
                <a:latin typeface="Times New Roman" panose="02020603050405020304" pitchFamily="18" charset="0"/>
                <a:ea typeface="Times New Roman" panose="02020603050405020304" pitchFamily="18" charset="0"/>
              </a:rPr>
              <a:t> vit à </a:t>
            </a:r>
            <a:r>
              <a:rPr lang="fr-FR" sz="3600" dirty="0" err="1">
                <a:uFill>
                  <a:solidFill>
                    <a:srgbClr val="000000"/>
                  </a:solidFill>
                </a:uFill>
                <a:latin typeface="Times New Roman" panose="02020603050405020304" pitchFamily="18" charset="0"/>
                <a:ea typeface="Times New Roman" panose="02020603050405020304" pitchFamily="18" charset="0"/>
              </a:rPr>
              <a:t>Cencrées</a:t>
            </a:r>
            <a:r>
              <a:rPr lang="fr-FR" sz="3600" dirty="0">
                <a:uFill>
                  <a:solidFill>
                    <a:srgbClr val="000000"/>
                  </a:solidFill>
                </a:uFill>
                <a:latin typeface="Times New Roman" panose="02020603050405020304" pitchFamily="18" charset="0"/>
                <a:ea typeface="Times New Roman" panose="02020603050405020304" pitchFamily="18" charset="0"/>
              </a:rPr>
              <a:t>, le port de Corinthe situé à une douzaine de kilomètres de la cité. Lorsque Paul parle d'elle, elle s'apprête à partir pour Rome.</a:t>
            </a:r>
          </a:p>
        </p:txBody>
      </p:sp>
    </p:spTree>
    <p:extLst>
      <p:ext uri="{BB962C8B-B14F-4D97-AF65-F5344CB8AC3E}">
        <p14:creationId xmlns:p14="http://schemas.microsoft.com/office/powerpoint/2010/main" val="2204013064"/>
      </p:ext>
    </p:extLst>
  </p:cSld>
  <p:clrMapOvr>
    <a:masterClrMapping/>
  </p:clrMapOvr>
  <p:transition spd="med">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282A6-51F8-D028-7C64-59A6C8421712}"/>
              </a:ext>
            </a:extLst>
          </p:cNvPr>
          <p:cNvSpPr/>
          <p:nvPr/>
        </p:nvSpPr>
        <p:spPr>
          <a:xfrm>
            <a:off x="323528" y="188640"/>
            <a:ext cx="8496944" cy="5463034"/>
          </a:xfrm>
          <a:prstGeom prst="rect">
            <a:avLst/>
          </a:prstGeom>
        </p:spPr>
        <p:txBody>
          <a:bodyPr wrap="square">
            <a:spAutoFit/>
          </a:bodyPr>
          <a:lstStyle/>
          <a:p>
            <a:pPr algn="just">
              <a:spcAft>
                <a:spcPts val="1500"/>
              </a:spcAft>
            </a:pPr>
            <a:r>
              <a:rPr lang="fr-FR" sz="3600" dirty="0" err="1">
                <a:uFill>
                  <a:solidFill>
                    <a:srgbClr val="000000"/>
                  </a:solidFill>
                </a:uFill>
                <a:latin typeface="Times New Roman" panose="02020603050405020304" pitchFamily="18" charset="0"/>
                <a:ea typeface="Times New Roman" panose="02020603050405020304" pitchFamily="18" charset="0"/>
              </a:rPr>
              <a:t>Phoébée</a:t>
            </a:r>
            <a:r>
              <a:rPr lang="fr-FR" sz="3600" dirty="0">
                <a:uFill>
                  <a:solidFill>
                    <a:srgbClr val="000000"/>
                  </a:solidFill>
                </a:uFill>
                <a:latin typeface="Times New Roman" panose="02020603050405020304" pitchFamily="18" charset="0"/>
                <a:ea typeface="Times New Roman" panose="02020603050405020304" pitchFamily="18" charset="0"/>
              </a:rPr>
              <a:t> vit à </a:t>
            </a:r>
            <a:r>
              <a:rPr lang="fr-FR" sz="3600" dirty="0" err="1">
                <a:uFill>
                  <a:solidFill>
                    <a:srgbClr val="000000"/>
                  </a:solidFill>
                </a:uFill>
                <a:latin typeface="Times New Roman" panose="02020603050405020304" pitchFamily="18" charset="0"/>
                <a:ea typeface="Times New Roman" panose="02020603050405020304" pitchFamily="18" charset="0"/>
              </a:rPr>
              <a:t>Cencrées</a:t>
            </a:r>
            <a:r>
              <a:rPr lang="fr-FR" sz="3600" dirty="0">
                <a:uFill>
                  <a:solidFill>
                    <a:srgbClr val="000000"/>
                  </a:solidFill>
                </a:uFill>
                <a:latin typeface="Times New Roman" panose="02020603050405020304" pitchFamily="18" charset="0"/>
                <a:ea typeface="Times New Roman" panose="02020603050405020304" pitchFamily="18" charset="0"/>
              </a:rPr>
              <a:t>, le port de Corinthe situé à une douzaine de kilomètres de la cité. Lorsque Paul parle d'elle, elle s'apprête à partir pour Rome.</a:t>
            </a:r>
          </a:p>
          <a:p>
            <a:pPr algn="just">
              <a:spcAft>
                <a:spcPts val="1500"/>
              </a:spcAft>
            </a:pPr>
            <a:r>
              <a:rPr lang="fr-FR" sz="3600" dirty="0">
                <a:uFill>
                  <a:solidFill>
                    <a:srgbClr val="000000"/>
                  </a:solidFill>
                </a:uFill>
                <a:latin typeface="Times New Roman" panose="02020603050405020304" pitchFamily="18" charset="0"/>
                <a:ea typeface="Times New Roman" panose="02020603050405020304" pitchFamily="18" charset="0"/>
              </a:rPr>
              <a:t>Elle porte un nom grec fréquent dans l'Antiquité et qui signifie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"lumineuse" ou "splendide"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1500"/>
              </a:spcAft>
            </a:pPr>
            <a:r>
              <a:rPr lang="fr-FR" sz="3600" dirty="0">
                <a:uFill>
                  <a:solidFill>
                    <a:srgbClr val="000000"/>
                  </a:solidFill>
                </a:uFill>
                <a:latin typeface="Times New Roman" panose="02020603050405020304" pitchFamily="18" charset="0"/>
                <a:ea typeface="Times New Roman" panose="02020603050405020304" pitchFamily="18" charset="0"/>
              </a:rPr>
              <a:t>Elle est sans doute une païenne convertie au christianisme.</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85059208"/>
      </p:ext>
    </p:extLst>
  </p:cSld>
  <p:clrMapOvr>
    <a:masterClrMapping/>
  </p:clrMapOvr>
  <p:transition spd="med">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3244-1217-E24F-833F-30CCDC2B3548}"/>
              </a:ext>
            </a:extLst>
          </p:cNvPr>
          <p:cNvSpPr/>
          <p:nvPr/>
        </p:nvSpPr>
        <p:spPr>
          <a:xfrm>
            <a:off x="683568" y="980728"/>
            <a:ext cx="8064896" cy="1238801"/>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a:t>
            </a:r>
            <a:r>
              <a:rPr lang="fr-FR" sz="3600" dirty="0">
                <a:uFill>
                  <a:solidFill>
                    <a:srgbClr val="000000"/>
                  </a:solidFill>
                </a:uFill>
                <a:latin typeface="Times New Roman" panose="02020603050405020304" pitchFamily="18" charset="0"/>
                <a:ea typeface="Times New Roman" panose="02020603050405020304" pitchFamily="18" charset="0"/>
              </a:rPr>
              <a:t>Je vous recommande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Phoébée</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1" u="wavy" dirty="0">
                <a:solidFill>
                  <a:srgbClr val="FFECAC"/>
                </a:solidFill>
                <a:uFill>
                  <a:solidFill>
                    <a:srgbClr val="EFFF8C"/>
                  </a:solidFill>
                </a:uFill>
                <a:latin typeface="Times New Roman" panose="02020603050405020304" pitchFamily="18" charset="0"/>
                <a:ea typeface="Times New Roman" panose="02020603050405020304" pitchFamily="18" charset="0"/>
              </a:rPr>
              <a:t>notre sœur</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980632725"/>
      </p:ext>
    </p:extLst>
  </p:cSld>
  <p:clrMapOvr>
    <a:masterClrMapping/>
  </p:clrMapOvr>
  <p:transition spd="med">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8C167C-3BC6-4754-51A4-6C3F089115E1}"/>
              </a:ext>
            </a:extLst>
          </p:cNvPr>
          <p:cNvSpPr/>
          <p:nvPr/>
        </p:nvSpPr>
        <p:spPr>
          <a:xfrm>
            <a:off x="395536" y="260649"/>
            <a:ext cx="8424936" cy="2862322"/>
          </a:xfrm>
          <a:prstGeom prst="rect">
            <a:avLst/>
          </a:prstGeom>
        </p:spPr>
        <p:txBody>
          <a:bodyPr wrap="square">
            <a:spAutoFit/>
          </a:bodyPr>
          <a:lstStyle/>
          <a:p>
            <a:pPr algn="just">
              <a:spcAft>
                <a:spcPts val="2100"/>
              </a:spcAft>
            </a:pPr>
            <a:r>
              <a:rPr lang="fr-FR" sz="3600" dirty="0">
                <a:uFill>
                  <a:solidFill>
                    <a:srgbClr val="000000"/>
                  </a:solidFill>
                </a:uFill>
                <a:latin typeface="Times New Roman" panose="02020603050405020304" pitchFamily="18" charset="0"/>
                <a:ea typeface="Times New Roman" panose="02020603050405020304" pitchFamily="18" charset="0"/>
              </a:rPr>
              <a:t>Il est possible qu'elle soit à la tête d'une entreprise d'export/import dont elle gère les biens et dont les profits lui permettent de financer ses voyages maritimes mais aussi de soutenir les communautés chrétiennes.</a:t>
            </a:r>
          </a:p>
        </p:txBody>
      </p:sp>
    </p:spTree>
    <p:extLst>
      <p:ext uri="{BB962C8B-B14F-4D97-AF65-F5344CB8AC3E}">
        <p14:creationId xmlns:p14="http://schemas.microsoft.com/office/powerpoint/2010/main" val="3996054413"/>
      </p:ext>
    </p:extLst>
  </p:cSld>
  <p:clrMapOvr>
    <a:masterClrMapping/>
  </p:clrMapOvr>
  <p:transition spd="med">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8C167C-3BC6-4754-51A4-6C3F089115E1}"/>
              </a:ext>
            </a:extLst>
          </p:cNvPr>
          <p:cNvSpPr/>
          <p:nvPr/>
        </p:nvSpPr>
        <p:spPr>
          <a:xfrm>
            <a:off x="395536" y="260649"/>
            <a:ext cx="8424936" cy="5347618"/>
          </a:xfrm>
          <a:prstGeom prst="rect">
            <a:avLst/>
          </a:prstGeom>
        </p:spPr>
        <p:txBody>
          <a:bodyPr wrap="square">
            <a:spAutoFit/>
          </a:bodyPr>
          <a:lstStyle/>
          <a:p>
            <a:pPr algn="just">
              <a:spcAft>
                <a:spcPts val="2100"/>
              </a:spcAft>
            </a:pPr>
            <a:r>
              <a:rPr lang="fr-FR" sz="3600" dirty="0">
                <a:uFill>
                  <a:solidFill>
                    <a:srgbClr val="000000"/>
                  </a:solidFill>
                </a:uFill>
                <a:latin typeface="Times New Roman" panose="02020603050405020304" pitchFamily="18" charset="0"/>
                <a:ea typeface="Times New Roman" panose="02020603050405020304" pitchFamily="18" charset="0"/>
              </a:rPr>
              <a:t>Il est possible qu'elle soit à la tête d'une entreprise d'export/import dont elle gère les biens et dont les profits lui permettent de financer ses voyages maritimes mais aussi de soutenir les communautés chrétiennes.</a:t>
            </a:r>
          </a:p>
          <a:p>
            <a:pPr algn="just">
              <a:spcAft>
                <a:spcPts val="2100"/>
              </a:spcAft>
            </a:pPr>
            <a:r>
              <a:rPr lang="fr-FR" sz="3600" dirty="0">
                <a:uFill>
                  <a:solidFill>
                    <a:srgbClr val="000000"/>
                  </a:solidFill>
                </a:uFill>
                <a:latin typeface="Times New Roman" panose="02020603050405020304" pitchFamily="18" charset="0"/>
                <a:ea typeface="Times New Roman" panose="02020603050405020304" pitchFamily="18" charset="0"/>
              </a:rPr>
              <a:t>Elle est sans doute une personne d'importance, en particulier dans le milieu portuaire et fait peut-être partie de la haute société corinthienne riche et influente.</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7647051"/>
      </p:ext>
    </p:extLst>
  </p:cSld>
  <p:clrMapOvr>
    <a:masterClrMapping/>
  </p:clrMapOvr>
  <p:transition spd="med">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3244-1217-E24F-833F-30CCDC2B3548}"/>
              </a:ext>
            </a:extLst>
          </p:cNvPr>
          <p:cNvSpPr/>
          <p:nvPr/>
        </p:nvSpPr>
        <p:spPr>
          <a:xfrm>
            <a:off x="0" y="260648"/>
            <a:ext cx="8748464" cy="416267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a:t>
            </a:r>
            <a:r>
              <a:rPr lang="fr-FR" sz="3600" dirty="0">
                <a:uFill>
                  <a:solidFill>
                    <a:srgbClr val="000000"/>
                  </a:solidFill>
                </a:uFill>
                <a:latin typeface="Times New Roman" panose="02020603050405020304" pitchFamily="18" charset="0"/>
                <a:ea typeface="Times New Roman" panose="02020603050405020304" pitchFamily="18" charset="0"/>
              </a:rPr>
              <a:t>Je vous recommande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Phoébée</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notre sœur,</a:t>
            </a:r>
          </a:p>
          <a:p>
            <a:pPr marL="449580" algn="just">
              <a:spcAft>
                <a:spcPts val="3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b="1" u="dash" dirty="0">
                <a:solidFill>
                  <a:srgbClr val="9EFF93"/>
                </a:solidFill>
                <a:uFill>
                  <a:solidFill>
                    <a:srgbClr val="9EFF93"/>
                  </a:solidFill>
                </a:uFill>
                <a:latin typeface="Times New Roman" panose="02020603050405020304" pitchFamily="18" charset="0"/>
                <a:ea typeface="Times New Roman" panose="02020603050405020304" pitchFamily="18" charset="0"/>
              </a:rPr>
              <a:t>ministre (</a:t>
            </a:r>
            <a:r>
              <a:rPr lang="fr-FR" sz="3600" b="1" u="dash" dirty="0" err="1">
                <a:solidFill>
                  <a:srgbClr val="9EFF93"/>
                </a:solidFill>
                <a:uFill>
                  <a:solidFill>
                    <a:srgbClr val="9EFF93"/>
                  </a:solidFill>
                </a:uFill>
                <a:latin typeface="Times New Roman" panose="02020603050405020304" pitchFamily="18" charset="0"/>
                <a:ea typeface="Times New Roman" panose="02020603050405020304" pitchFamily="18" charset="0"/>
              </a:rPr>
              <a:t>diakovov</a:t>
            </a:r>
            <a:r>
              <a:rPr lang="fr-FR" sz="3600" u="dash" dirty="0">
                <a:solidFill>
                  <a:srgbClr val="9EFF93"/>
                </a:solidFill>
                <a:uFill>
                  <a:solidFill>
                    <a:srgbClr val="9EFF93"/>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de l’Église qui est à </a:t>
            </a:r>
            <a:r>
              <a:rPr lang="fr-FR" sz="3600" dirty="0" err="1">
                <a:solidFill>
                  <a:srgbClr val="9EFF93"/>
                </a:solidFill>
                <a:uFill>
                  <a:solidFill>
                    <a:srgbClr val="000000"/>
                  </a:solidFill>
                </a:uFill>
                <a:latin typeface="Times New Roman" panose="02020603050405020304" pitchFamily="18" charset="0"/>
                <a:ea typeface="Times New Roman" panose="02020603050405020304" pitchFamily="18" charset="0"/>
              </a:rPr>
              <a:t>Cencrées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elle est devenue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u="dash" dirty="0">
                <a:solidFill>
                  <a:srgbClr val="AFFFE5"/>
                </a:solidFill>
                <a:uFill>
                  <a:solidFill>
                    <a:srgbClr val="AFFFE5"/>
                  </a:solidFill>
                </a:uFill>
                <a:latin typeface="Times New Roman" panose="02020603050405020304" pitchFamily="18" charset="0"/>
                <a:ea typeface="Times New Roman" panose="02020603050405020304" pitchFamily="18" charset="0"/>
              </a:rPr>
              <a:t>protectrice (</a:t>
            </a:r>
            <a:r>
              <a:rPr lang="fr-FR" sz="3600" b="1" u="dash" dirty="0" err="1">
                <a:solidFill>
                  <a:srgbClr val="AFFFE5"/>
                </a:solidFill>
                <a:uFill>
                  <a:solidFill>
                    <a:srgbClr val="AFFFE5"/>
                  </a:solidFill>
                </a:uFill>
                <a:latin typeface="Times New Roman" panose="02020603050405020304" pitchFamily="18" charset="0"/>
                <a:ea typeface="Times New Roman" panose="02020603050405020304" pitchFamily="18" charset="0"/>
              </a:rPr>
              <a:t>prostasis</a:t>
            </a:r>
            <a:r>
              <a:rPr lang="fr-FR" sz="3600" b="1" u="dash" dirty="0">
                <a:solidFill>
                  <a:srgbClr val="AFFFE5"/>
                </a:solidFill>
                <a:uFill>
                  <a:solidFill>
                    <a:srgbClr val="AFFFE5"/>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de nombreux et de moi-même</a:t>
            </a:r>
            <a:r>
              <a:rPr lang="fr-FR" sz="3600" b="1" dirty="0">
                <a:uFill>
                  <a:solidFill>
                    <a:srgbClr val="000000"/>
                  </a:solidFill>
                </a:uFill>
                <a:latin typeface="Times New Roman" panose="02020603050405020304" pitchFamily="18" charset="0"/>
                <a:ea typeface="Times New Roman" panose="02020603050405020304" pitchFamily="18" charset="0"/>
              </a:rPr>
              <a:t>.</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3581442"/>
      </p:ext>
    </p:extLst>
  </p:cSld>
  <p:clrMapOvr>
    <a:masterClrMapping/>
  </p:clrMapOvr>
  <p:transition spd="med">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7B48B4-DC0F-6357-EB69-82A747F522DB}"/>
              </a:ext>
            </a:extLst>
          </p:cNvPr>
          <p:cNvSpPr/>
          <p:nvPr/>
        </p:nvSpPr>
        <p:spPr>
          <a:xfrm>
            <a:off x="179512" y="188640"/>
            <a:ext cx="8640960" cy="3831818"/>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Traductions de « </a:t>
            </a:r>
            <a:r>
              <a:rPr lang="fr-FR" sz="3600" dirty="0" err="1">
                <a:uFill>
                  <a:solidFill>
                    <a:srgbClr val="000000"/>
                  </a:solidFill>
                </a:uFill>
                <a:latin typeface="Times New Roman" panose="02020603050405020304" pitchFamily="18" charset="0"/>
                <a:ea typeface="Times New Roman" panose="02020603050405020304" pitchFamily="18" charset="0"/>
              </a:rPr>
              <a:t>diaconos</a:t>
            </a:r>
            <a:r>
              <a:rPr lang="fr-FR" sz="3600" dirty="0">
                <a:uFill>
                  <a:solidFill>
                    <a:srgbClr val="000000"/>
                  </a:solidFill>
                </a:uFill>
                <a:latin typeface="Times New Roman" panose="02020603050405020304" pitchFamily="18" charset="0"/>
                <a:ea typeface="Times New Roman" panose="02020603050405020304" pitchFamily="18" charset="0"/>
              </a:rPr>
              <a:t> » :</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servante</a:t>
            </a:r>
            <a:r>
              <a:rPr lang="fr-FR" sz="3600" dirty="0">
                <a:uFill>
                  <a:solidFill>
                    <a:srgbClr val="000000"/>
                  </a:solidFill>
                </a:uFill>
                <a:latin typeface="Times New Roman" panose="02020603050405020304" pitchFamily="18" charset="0"/>
                <a:ea typeface="Times New Roman" panose="02020603050405020304" pitchFamily="18" charset="0"/>
              </a:rPr>
              <a:t> (Darby)</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diaconesse</a:t>
            </a:r>
            <a:r>
              <a:rPr lang="fr-FR" sz="3600" dirty="0">
                <a:uFill>
                  <a:solidFill>
                    <a:srgbClr val="000000"/>
                  </a:solidFill>
                </a:uFill>
                <a:latin typeface="Times New Roman" panose="02020603050405020304" pitchFamily="18" charset="0"/>
                <a:ea typeface="Times New Roman" panose="02020603050405020304" pitchFamily="18" charset="0"/>
              </a:rPr>
              <a:t> (BJ, </a:t>
            </a:r>
            <a:r>
              <a:rPr lang="fr-FR" sz="3600" dirty="0" err="1">
                <a:uFill>
                  <a:solidFill>
                    <a:srgbClr val="000000"/>
                  </a:solidFill>
                </a:uFill>
                <a:latin typeface="Times New Roman" panose="02020603050405020304" pitchFamily="18" charset="0"/>
                <a:ea typeface="Times New Roman" panose="02020603050405020304" pitchFamily="18" charset="0"/>
              </a:rPr>
              <a:t>Segond</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au service de l’Église</a:t>
            </a:r>
            <a:r>
              <a:rPr lang="fr-FR" sz="3600" dirty="0">
                <a:uFill>
                  <a:solidFill>
                    <a:srgbClr val="000000"/>
                  </a:solidFill>
                </a:uFill>
                <a:latin typeface="Times New Roman" panose="02020603050405020304" pitchFamily="18" charset="0"/>
                <a:ea typeface="Times New Roman" panose="02020603050405020304" pitchFamily="18" charset="0"/>
              </a:rPr>
              <a:t> (Français courant)</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qui exerce son ministère</a:t>
            </a:r>
            <a:r>
              <a:rPr lang="fr-FR" sz="3600" dirty="0">
                <a:uFill>
                  <a:solidFill>
                    <a:srgbClr val="000000"/>
                  </a:solidFill>
                </a:uFill>
                <a:latin typeface="Times New Roman" panose="02020603050405020304" pitchFamily="18" charset="0"/>
                <a:ea typeface="Times New Roman" panose="02020603050405020304" pitchFamily="18" charset="0"/>
              </a:rPr>
              <a:t> (Semeur)</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ministre</a:t>
            </a:r>
            <a:r>
              <a:rPr lang="fr-FR" sz="3600" dirty="0">
                <a:uFill>
                  <a:solidFill>
                    <a:srgbClr val="000000"/>
                  </a:solidFill>
                </a:uFill>
                <a:latin typeface="Times New Roman" panose="02020603050405020304" pitchFamily="18" charset="0"/>
                <a:ea typeface="Times New Roman" panose="02020603050405020304" pitchFamily="18" charset="0"/>
              </a:rPr>
              <a:t> (TOB)</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8356251"/>
      </p:ext>
    </p:extLst>
  </p:cSld>
  <p:clrMapOvr>
    <a:masterClrMapping/>
  </p:clrMapOvr>
  <p:transition spd="med">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7B48B4-DC0F-6357-EB69-82A747F522DB}"/>
              </a:ext>
            </a:extLst>
          </p:cNvPr>
          <p:cNvSpPr/>
          <p:nvPr/>
        </p:nvSpPr>
        <p:spPr>
          <a:xfrm>
            <a:off x="179512" y="188640"/>
            <a:ext cx="8640960" cy="612475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Traductions de « </a:t>
            </a:r>
            <a:r>
              <a:rPr lang="fr-FR" sz="3600" dirty="0" err="1">
                <a:uFill>
                  <a:solidFill>
                    <a:srgbClr val="000000"/>
                  </a:solidFill>
                </a:uFill>
                <a:latin typeface="Times New Roman" panose="02020603050405020304" pitchFamily="18" charset="0"/>
                <a:ea typeface="Times New Roman" panose="02020603050405020304" pitchFamily="18" charset="0"/>
              </a:rPr>
              <a:t>diaconos</a:t>
            </a:r>
            <a:r>
              <a:rPr lang="fr-FR" sz="3600" dirty="0">
                <a:uFill>
                  <a:solidFill>
                    <a:srgbClr val="000000"/>
                  </a:solidFill>
                </a:uFill>
                <a:latin typeface="Times New Roman" panose="02020603050405020304" pitchFamily="18" charset="0"/>
                <a:ea typeface="Times New Roman" panose="02020603050405020304" pitchFamily="18" charset="0"/>
              </a:rPr>
              <a:t> » :</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servante</a:t>
            </a:r>
            <a:r>
              <a:rPr lang="fr-FR" sz="3600" dirty="0">
                <a:uFill>
                  <a:solidFill>
                    <a:srgbClr val="000000"/>
                  </a:solidFill>
                </a:uFill>
                <a:latin typeface="Times New Roman" panose="02020603050405020304" pitchFamily="18" charset="0"/>
                <a:ea typeface="Times New Roman" panose="02020603050405020304" pitchFamily="18" charset="0"/>
              </a:rPr>
              <a:t> (Darby)</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diaconesse</a:t>
            </a:r>
            <a:r>
              <a:rPr lang="fr-FR" sz="3600" dirty="0">
                <a:uFill>
                  <a:solidFill>
                    <a:srgbClr val="000000"/>
                  </a:solidFill>
                </a:uFill>
                <a:latin typeface="Times New Roman" panose="02020603050405020304" pitchFamily="18" charset="0"/>
                <a:ea typeface="Times New Roman" panose="02020603050405020304" pitchFamily="18" charset="0"/>
              </a:rPr>
              <a:t> (BJ, </a:t>
            </a:r>
            <a:r>
              <a:rPr lang="fr-FR" sz="3600" dirty="0" err="1">
                <a:uFill>
                  <a:solidFill>
                    <a:srgbClr val="000000"/>
                  </a:solidFill>
                </a:uFill>
                <a:latin typeface="Times New Roman" panose="02020603050405020304" pitchFamily="18" charset="0"/>
                <a:ea typeface="Times New Roman" panose="02020603050405020304" pitchFamily="18" charset="0"/>
              </a:rPr>
              <a:t>Segond</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au service de l’Église</a:t>
            </a:r>
            <a:r>
              <a:rPr lang="fr-FR" sz="3600" dirty="0">
                <a:uFill>
                  <a:solidFill>
                    <a:srgbClr val="000000"/>
                  </a:solidFill>
                </a:uFill>
                <a:latin typeface="Times New Roman" panose="02020603050405020304" pitchFamily="18" charset="0"/>
                <a:ea typeface="Times New Roman" panose="02020603050405020304" pitchFamily="18" charset="0"/>
              </a:rPr>
              <a:t> (Français courant)</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qui exerce son ministère</a:t>
            </a:r>
            <a:r>
              <a:rPr lang="fr-FR" sz="3600" dirty="0">
                <a:uFill>
                  <a:solidFill>
                    <a:srgbClr val="000000"/>
                  </a:solidFill>
                </a:uFill>
                <a:latin typeface="Times New Roman" panose="02020603050405020304" pitchFamily="18" charset="0"/>
                <a:ea typeface="Times New Roman" panose="02020603050405020304" pitchFamily="18" charset="0"/>
              </a:rPr>
              <a:t> (Semeur)</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ministre</a:t>
            </a:r>
            <a:r>
              <a:rPr lang="fr-FR" sz="3600" dirty="0">
                <a:uFill>
                  <a:solidFill>
                    <a:srgbClr val="000000"/>
                  </a:solidFill>
                </a:uFill>
                <a:latin typeface="Times New Roman" panose="02020603050405020304" pitchFamily="18" charset="0"/>
                <a:ea typeface="Times New Roman" panose="02020603050405020304" pitchFamily="18" charset="0"/>
              </a:rPr>
              <a:t> (TOB)</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Traduction de « </a:t>
            </a:r>
            <a:r>
              <a:rPr lang="fr-FR" sz="3600" dirty="0" err="1">
                <a:uFill>
                  <a:solidFill>
                    <a:srgbClr val="000000"/>
                  </a:solidFill>
                </a:uFill>
                <a:latin typeface="Times New Roman" panose="02020603050405020304" pitchFamily="18" charset="0"/>
                <a:ea typeface="Times New Roman" panose="02020603050405020304" pitchFamily="18" charset="0"/>
              </a:rPr>
              <a:t>prostasis</a:t>
            </a:r>
            <a:r>
              <a:rPr lang="fr-FR" sz="3600" dirty="0">
                <a:uFill>
                  <a:solidFill>
                    <a:srgbClr val="000000"/>
                  </a:solidFill>
                </a:uFill>
                <a:latin typeface="Times New Roman" panose="02020603050405020304" pitchFamily="18" charset="0"/>
                <a:ea typeface="Times New Roman" panose="02020603050405020304" pitchFamily="18" charset="0"/>
              </a:rPr>
              <a:t> »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Paul saluerait </a:t>
            </a:r>
            <a:r>
              <a:rPr lang="fr-FR" sz="3600" b="1" dirty="0">
                <a:uFill>
                  <a:solidFill>
                    <a:srgbClr val="000000"/>
                  </a:solidFill>
                </a:uFill>
                <a:latin typeface="Times New Roman" panose="02020603050405020304" pitchFamily="18" charset="0"/>
                <a:ea typeface="Times New Roman" panose="02020603050405020304" pitchFamily="18" charset="0"/>
              </a:rPr>
              <a:t>l’aide</a:t>
            </a:r>
            <a:r>
              <a:rPr lang="fr-FR" sz="3600" dirty="0">
                <a:uFill>
                  <a:solidFill>
                    <a:srgbClr val="000000"/>
                  </a:solidFill>
                </a:uFill>
                <a:latin typeface="Times New Roman" panose="02020603050405020304" pitchFamily="18" charset="0"/>
                <a:ea typeface="Times New Roman" panose="02020603050405020304" pitchFamily="18" charset="0"/>
              </a:rPr>
              <a:t> qu’elle lui a 	apportée (Français courant, Darby, 	</a:t>
            </a:r>
            <a:r>
              <a:rPr lang="fr-FR" sz="3600" dirty="0" err="1">
                <a:uFill>
                  <a:solidFill>
                    <a:srgbClr val="000000"/>
                  </a:solidFill>
                </a:uFill>
                <a:latin typeface="Times New Roman" panose="02020603050405020304" pitchFamily="18" charset="0"/>
                <a:ea typeface="Times New Roman" panose="02020603050405020304" pitchFamily="18" charset="0"/>
              </a:rPr>
              <a:t>Segond</a:t>
            </a:r>
            <a:r>
              <a:rPr lang="fr-FR" sz="3600" dirty="0">
                <a:uFill>
                  <a:solidFill>
                    <a:srgbClr val="000000"/>
                  </a:solidFill>
                </a:uFill>
                <a:latin typeface="Times New Roman" panose="02020603050405020304" pitchFamily="18" charset="0"/>
                <a:ea typeface="Times New Roman" panose="02020603050405020304" pitchFamily="18" charset="0"/>
              </a:rPr>
              <a:t>) !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7725509"/>
      </p:ext>
    </p:extLst>
  </p:cSld>
  <p:clrMapOvr>
    <a:masterClrMapping/>
  </p:clrMapOvr>
  <p:transition spd="med">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787759-477A-CD43-80CE-08B901F5C98E}"/>
              </a:ext>
            </a:extLst>
          </p:cNvPr>
          <p:cNvSpPr/>
          <p:nvPr/>
        </p:nvSpPr>
        <p:spPr>
          <a:xfrm>
            <a:off x="179512" y="332656"/>
            <a:ext cx="8640960" cy="2862322"/>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7</a:t>
            </a:r>
            <a:r>
              <a:rPr lang="fr-FR" sz="3600" dirty="0">
                <a:uFill>
                  <a:solidFill>
                    <a:srgbClr val="000000"/>
                  </a:solidFill>
                </a:uFill>
                <a:latin typeface="Times New Roman" panose="02020603050405020304" pitchFamily="18" charset="0"/>
                <a:ea typeface="Times New Roman" panose="02020603050405020304" pitchFamily="18" charset="0"/>
              </a:rPr>
              <a:t>Selon l’enseignement que vous a donné </a:t>
            </a:r>
            <a:r>
              <a:rPr lang="fr-FR" sz="3600" u="sng" dirty="0" err="1">
                <a:solidFill>
                  <a:srgbClr val="9EFF93"/>
                </a:solidFill>
                <a:uFill>
                  <a:solidFill>
                    <a:srgbClr val="000000"/>
                  </a:solidFill>
                </a:uFill>
                <a:latin typeface="Times New Roman" panose="02020603050405020304" pitchFamily="18" charset="0"/>
                <a:ea typeface="Times New Roman" panose="02020603050405020304" pitchFamily="18" charset="0"/>
              </a:rPr>
              <a:t>Epaphras</a:t>
            </a:r>
            <a:r>
              <a:rPr lang="fr-FR" sz="3600" dirty="0">
                <a:uFill>
                  <a:solidFill>
                    <a:srgbClr val="000000"/>
                  </a:solidFill>
                </a:uFill>
                <a:latin typeface="Times New Roman" panose="02020603050405020304" pitchFamily="18" charset="0"/>
                <a:ea typeface="Times New Roman" panose="02020603050405020304" pitchFamily="18" charset="0"/>
              </a:rPr>
              <a:t> ; notre ami et compagnon de service, qui nous supplée fidèlement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comme </a:t>
            </a:r>
            <a:r>
              <a:rPr lang="fr-FR" sz="36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ministre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diakonos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du Christ,</a:t>
            </a:r>
            <a:r>
              <a:rPr lang="fr-FR" sz="3600" dirty="0">
                <a:uFill>
                  <a:solidFill>
                    <a:srgbClr val="000000"/>
                  </a:solidFill>
                </a:uFill>
                <a:latin typeface="Times New Roman" panose="02020603050405020304" pitchFamily="18" charset="0"/>
                <a:ea typeface="Times New Roman" panose="02020603050405020304" pitchFamily="18" charset="0"/>
              </a:rPr>
              <a:t> (Col 1,7 ; 4,7)</a:t>
            </a:r>
          </a:p>
        </p:txBody>
      </p:sp>
    </p:spTree>
    <p:extLst>
      <p:ext uri="{BB962C8B-B14F-4D97-AF65-F5344CB8AC3E}">
        <p14:creationId xmlns:p14="http://schemas.microsoft.com/office/powerpoint/2010/main" val="1086961478"/>
      </p:ext>
    </p:extLst>
  </p:cSld>
  <p:clrMapOvr>
    <a:masterClrMapping/>
  </p:clrMapOvr>
  <p:transition spd="med">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787759-477A-CD43-80CE-08B901F5C98E}"/>
              </a:ext>
            </a:extLst>
          </p:cNvPr>
          <p:cNvSpPr/>
          <p:nvPr/>
        </p:nvSpPr>
        <p:spPr>
          <a:xfrm>
            <a:off x="179512" y="332656"/>
            <a:ext cx="8640960" cy="5155257"/>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7</a:t>
            </a:r>
            <a:r>
              <a:rPr lang="fr-FR" sz="3600" dirty="0">
                <a:uFill>
                  <a:solidFill>
                    <a:srgbClr val="000000"/>
                  </a:solidFill>
                </a:uFill>
                <a:latin typeface="Times New Roman" panose="02020603050405020304" pitchFamily="18" charset="0"/>
                <a:ea typeface="Times New Roman" panose="02020603050405020304" pitchFamily="18" charset="0"/>
              </a:rPr>
              <a:t>Selon l’enseignement que vous a donné </a:t>
            </a:r>
            <a:r>
              <a:rPr lang="fr-FR" sz="3600" u="sng" dirty="0" err="1">
                <a:solidFill>
                  <a:srgbClr val="9EFF93"/>
                </a:solidFill>
                <a:uFill>
                  <a:solidFill>
                    <a:srgbClr val="000000"/>
                  </a:solidFill>
                </a:uFill>
                <a:latin typeface="Times New Roman" panose="02020603050405020304" pitchFamily="18" charset="0"/>
                <a:ea typeface="Times New Roman" panose="02020603050405020304" pitchFamily="18" charset="0"/>
              </a:rPr>
              <a:t>Epaphras</a:t>
            </a:r>
            <a:r>
              <a:rPr lang="fr-FR" sz="3600" dirty="0">
                <a:uFill>
                  <a:solidFill>
                    <a:srgbClr val="000000"/>
                  </a:solidFill>
                </a:uFill>
                <a:latin typeface="Times New Roman" panose="02020603050405020304" pitchFamily="18" charset="0"/>
                <a:ea typeface="Times New Roman" panose="02020603050405020304" pitchFamily="18" charset="0"/>
              </a:rPr>
              <a:t> ; notre ami et compagnon de service, qui nous supplée fidèlement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comme </a:t>
            </a:r>
            <a:r>
              <a:rPr lang="fr-FR" sz="36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ministre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diakonos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du Christ,</a:t>
            </a:r>
            <a:r>
              <a:rPr lang="fr-FR" sz="3600" dirty="0">
                <a:uFill>
                  <a:solidFill>
                    <a:srgbClr val="000000"/>
                  </a:solidFill>
                </a:uFill>
                <a:latin typeface="Times New Roman" panose="02020603050405020304" pitchFamily="18" charset="0"/>
                <a:ea typeface="Times New Roman" panose="02020603050405020304" pitchFamily="18" charset="0"/>
              </a:rPr>
              <a:t> (Col 1,7 ; 4,7)</a:t>
            </a:r>
          </a:p>
          <a:p>
            <a:pPr marL="449580"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aseline="30000" dirty="0">
                <a:solidFill>
                  <a:srgbClr val="9EFF93"/>
                </a:solidFill>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7</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J’en ai été fait </a:t>
            </a:r>
            <a:r>
              <a:rPr lang="fr-FR" sz="36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ministre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diakonos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par le don de la grâce que Dieu m’a accordée en déployant sa puissance. (Ep 3,7)</a:t>
            </a:r>
          </a:p>
        </p:txBody>
      </p:sp>
    </p:spTree>
    <p:extLst>
      <p:ext uri="{BB962C8B-B14F-4D97-AF65-F5344CB8AC3E}">
        <p14:creationId xmlns:p14="http://schemas.microsoft.com/office/powerpoint/2010/main" val="3524063891"/>
      </p:ext>
    </p:extLst>
  </p:cSld>
  <p:clrMapOvr>
    <a:masterClrMapping/>
  </p:clrMapOvr>
  <p:transition spd="med">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787759-477A-CD43-80CE-08B901F5C98E}"/>
              </a:ext>
            </a:extLst>
          </p:cNvPr>
          <p:cNvSpPr/>
          <p:nvPr/>
        </p:nvSpPr>
        <p:spPr>
          <a:xfrm>
            <a:off x="251520" y="548680"/>
            <a:ext cx="8496944" cy="397031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23</a:t>
            </a:r>
            <a:r>
              <a:rPr lang="fr-FR" sz="3600" dirty="0">
                <a:uFill>
                  <a:solidFill>
                    <a:srgbClr val="000000"/>
                  </a:solidFill>
                </a:uFill>
                <a:latin typeface="Times New Roman" panose="02020603050405020304" pitchFamily="18" charset="0"/>
                <a:ea typeface="Times New Roman" panose="02020603050405020304" pitchFamily="18" charset="0"/>
              </a:rPr>
              <a:t>Mais il faut que, par la foi, vous teniez, solides et fermes, sans vous laisser déporter hors de l’espérance de l’Évangile (…)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dont moi, Paul, je suis devenu le </a:t>
            </a:r>
            <a:r>
              <a:rPr lang="fr-FR" sz="36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ministre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 </a:t>
            </a:r>
            <a:r>
              <a:rPr lang="fr-FR" sz="3600" baseline="30000" dirty="0">
                <a:solidFill>
                  <a:srgbClr val="9EFF93"/>
                </a:solidFill>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25</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J’en suis devenu le </a:t>
            </a:r>
            <a:r>
              <a:rPr lang="fr-FR" sz="36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ministre</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en vertu de la charge que Dieu m’a confiée à votre égard… (Col 1,23.25)</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8365355"/>
      </p:ext>
    </p:extLst>
  </p:cSld>
  <p:clrMapOvr>
    <a:masterClrMapping/>
  </p:clrMapOvr>
  <p:transition spd="med">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3244-1217-E24F-833F-30CCDC2B3548}"/>
              </a:ext>
            </a:extLst>
          </p:cNvPr>
          <p:cNvSpPr/>
          <p:nvPr/>
        </p:nvSpPr>
        <p:spPr>
          <a:xfrm>
            <a:off x="0" y="260648"/>
            <a:ext cx="8748464" cy="534761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a:t>
            </a:r>
            <a:r>
              <a:rPr lang="fr-FR" sz="3600" dirty="0">
                <a:uFill>
                  <a:solidFill>
                    <a:srgbClr val="000000"/>
                  </a:solidFill>
                </a:uFill>
                <a:latin typeface="Times New Roman" panose="02020603050405020304" pitchFamily="18" charset="0"/>
                <a:ea typeface="Times New Roman" panose="02020603050405020304" pitchFamily="18" charset="0"/>
              </a:rPr>
              <a:t>Je vous recommande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Phoébée</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notre sœur,</a:t>
            </a:r>
          </a:p>
          <a:p>
            <a:pPr marL="449580" algn="just">
              <a:spcAft>
                <a:spcPts val="3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ministre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diakovov</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de l’Église qui est à </a:t>
            </a:r>
            <a:r>
              <a:rPr lang="fr-FR" sz="3600" dirty="0" err="1">
                <a:solidFill>
                  <a:srgbClr val="9EFF93"/>
                </a:solidFill>
                <a:uFill>
                  <a:solidFill>
                    <a:srgbClr val="000000"/>
                  </a:solidFill>
                </a:uFill>
                <a:latin typeface="Times New Roman" panose="02020603050405020304" pitchFamily="18" charset="0"/>
                <a:ea typeface="Times New Roman" panose="02020603050405020304" pitchFamily="18" charset="0"/>
              </a:rPr>
              <a:t>Cencrées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2</a:t>
            </a:r>
            <a:r>
              <a:rPr lang="fr-FR" sz="3600" dirty="0">
                <a:uFill>
                  <a:solidFill>
                    <a:srgbClr val="000000"/>
                  </a:solidFill>
                </a:uFill>
                <a:latin typeface="Times New Roman" panose="02020603050405020304" pitchFamily="18" charset="0"/>
                <a:ea typeface="Times New Roman" panose="02020603050405020304" pitchFamily="18" charset="0"/>
              </a:rPr>
              <a:t>accueillez-la dans le Seigneur (…) ;</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aidez-la en toute affaire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où elle aurait besoin de vous,</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car elle est devenue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protectrice (</a:t>
            </a:r>
            <a:r>
              <a:rPr lang="fr-FR" sz="3600" b="1" dirty="0" err="1">
                <a:solidFill>
                  <a:srgbClr val="AFFFE5"/>
                </a:solidFill>
                <a:uFill>
                  <a:solidFill>
                    <a:srgbClr val="000000"/>
                  </a:solidFill>
                </a:uFill>
                <a:latin typeface="Times New Roman" panose="02020603050405020304" pitchFamily="18" charset="0"/>
                <a:ea typeface="Times New Roman" panose="02020603050405020304" pitchFamily="18" charset="0"/>
              </a:rPr>
              <a:t>prostasis</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nombreux et de moi-même</a:t>
            </a:r>
            <a:r>
              <a:rPr lang="fr-FR" sz="3600" b="1" dirty="0">
                <a:uFill>
                  <a:solidFill>
                    <a:srgbClr val="000000"/>
                  </a:solidFill>
                </a:uFill>
                <a:latin typeface="Times New Roman" panose="02020603050405020304" pitchFamily="18" charset="0"/>
                <a:ea typeface="Times New Roman" panose="02020603050405020304" pitchFamily="18" charset="0"/>
              </a:rPr>
              <a:t>.</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24650431"/>
      </p:ext>
    </p:extLst>
  </p:cSld>
  <p:clrMapOvr>
    <a:masterClrMapping/>
  </p:clrMapOvr>
  <p:transition spd="med">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3244-1217-E24F-833F-30CCDC2B3548}"/>
              </a:ext>
            </a:extLst>
          </p:cNvPr>
          <p:cNvSpPr/>
          <p:nvPr/>
        </p:nvSpPr>
        <p:spPr>
          <a:xfrm>
            <a:off x="0" y="260648"/>
            <a:ext cx="8748464" cy="4639732"/>
          </a:xfrm>
          <a:prstGeom prst="rect">
            <a:avLst/>
          </a:prstGeom>
        </p:spPr>
        <p:txBody>
          <a:bodyPr wrap="square">
            <a:spAutoFit/>
          </a:bodyPr>
          <a:lstStyle/>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car elle est devenue</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protectrice (</a:t>
            </a:r>
            <a:r>
              <a:rPr lang="fr-FR" sz="3600" b="1" dirty="0" err="1">
                <a:solidFill>
                  <a:srgbClr val="AFFFE5"/>
                </a:solidFill>
                <a:uFill>
                  <a:solidFill>
                    <a:srgbClr val="000000"/>
                  </a:solidFill>
                </a:uFill>
                <a:latin typeface="Times New Roman" panose="02020603050405020304" pitchFamily="18" charset="0"/>
                <a:ea typeface="Times New Roman" panose="02020603050405020304" pitchFamily="18" charset="0"/>
              </a:rPr>
              <a:t>prostasis</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nombreux et de moi-même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endParaRPr lang="fr-FR" sz="3600" b="1" dirty="0">
              <a:effectLst/>
              <a:uFill>
                <a:solidFill>
                  <a:srgbClr val="000000"/>
                </a:solidFill>
              </a:uFill>
              <a:latin typeface="Times New Roman" panose="02020603050405020304" pitchFamily="18" charset="0"/>
              <a:ea typeface="Times New Roman" panose="02020603050405020304" pitchFamily="18" charset="0"/>
            </a:endParaRPr>
          </a:p>
          <a:p>
            <a:pPr marL="449580" algn="just">
              <a:spcAft>
                <a:spcPts val="0"/>
              </a:spcAft>
            </a:pPr>
            <a:r>
              <a:rPr lang="fr-FR" sz="3600" dirty="0">
                <a:latin typeface="Times New Roman" panose="02020603050405020304" pitchFamily="18" charset="0"/>
                <a:cs typeface="Times New Roman" panose="02020603050405020304" pitchFamily="18" charset="0"/>
              </a:rPr>
              <a:t>C’est la forme féminine de </a:t>
            </a:r>
            <a:r>
              <a:rPr lang="fr-FR" sz="3600" b="1" i="1" dirty="0" err="1">
                <a:solidFill>
                  <a:srgbClr val="FFFF00"/>
                </a:solidFill>
                <a:latin typeface="Times New Roman" panose="02020603050405020304" pitchFamily="18" charset="0"/>
                <a:cs typeface="Times New Roman" panose="02020603050405020304" pitchFamily="18" charset="0"/>
              </a:rPr>
              <a:t>prostatēs</a:t>
            </a:r>
            <a:r>
              <a:rPr lang="fr-FR" sz="3600" dirty="0">
                <a:latin typeface="Times New Roman" panose="02020603050405020304" pitchFamily="18" charset="0"/>
                <a:cs typeface="Times New Roman" panose="02020603050405020304" pitchFamily="18" charset="0"/>
              </a:rPr>
              <a:t> décrivant un gouverneur, un bienfaiteur et un patron, quelqu’un qui prend soin des intérêts d’autrui, un défenseur, un gardien. </a:t>
            </a:r>
            <a:r>
              <a:rPr lang="fr-FR" sz="3600" b="1" dirty="0">
                <a:solidFill>
                  <a:srgbClr val="FFECAC"/>
                </a:solidFill>
                <a:latin typeface="Times New Roman" panose="02020603050405020304" pitchFamily="18" charset="0"/>
                <a:cs typeface="Times New Roman" panose="02020603050405020304" pitchFamily="18" charset="0"/>
              </a:rPr>
              <a:t>Le mot a le sens de chef, de dirigeant.</a:t>
            </a:r>
            <a:endParaRPr lang="fr-FR" sz="3600" b="1" dirty="0">
              <a:solidFill>
                <a:srgbClr val="FFECAC"/>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2811091"/>
      </p:ext>
    </p:extLst>
  </p:cSld>
  <p:clrMapOvr>
    <a:masterClrMapping/>
  </p:clrMapOvr>
  <p:transition spd="med">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B2B889-45D1-8741-9E6E-39DEF9C173DE}"/>
              </a:ext>
            </a:extLst>
          </p:cNvPr>
          <p:cNvSpPr/>
          <p:nvPr/>
        </p:nvSpPr>
        <p:spPr>
          <a:xfrm>
            <a:off x="323528" y="188640"/>
            <a:ext cx="8496944" cy="2159566"/>
          </a:xfrm>
          <a:prstGeom prst="rect">
            <a:avLst/>
          </a:prstGeom>
        </p:spPr>
        <p:txBody>
          <a:bodyPr wrap="square">
            <a:spAutoFit/>
          </a:bodyPr>
          <a:lstStyle/>
          <a:p>
            <a:pPr algn="just">
              <a:spcAft>
                <a:spcPts val="300"/>
              </a:spcAft>
            </a:pPr>
            <a:r>
              <a:rPr lang="fr-FR" sz="3600" i="1" dirty="0">
                <a:uFill>
                  <a:solidFill>
                    <a:srgbClr val="000000"/>
                  </a:solidFill>
                </a:uFill>
                <a:latin typeface="Times New Roman" panose="02020603050405020304" pitchFamily="18" charset="0"/>
                <a:ea typeface="Times New Roman" panose="02020603050405020304" pitchFamily="18" charset="0"/>
              </a:rPr>
              <a:t>Lorsque celui qui préside </a:t>
            </a:r>
            <a:r>
              <a:rPr lang="fr-FR" sz="3600" i="1" dirty="0">
                <a:solidFill>
                  <a:srgbClr val="FFC000"/>
                </a:solidFill>
                <a:uFill>
                  <a:solidFill>
                    <a:srgbClr val="000000"/>
                  </a:solidFill>
                </a:uFill>
                <a:latin typeface="Times New Roman" panose="02020603050405020304" pitchFamily="18" charset="0"/>
                <a:ea typeface="Times New Roman" panose="02020603050405020304" pitchFamily="18" charset="0"/>
              </a:rPr>
              <a:t>(</a:t>
            </a:r>
            <a:r>
              <a:rPr lang="fr-FR" sz="3600" i="1" dirty="0" err="1">
                <a:solidFill>
                  <a:srgbClr val="FFC000"/>
                </a:solidFill>
                <a:uFill>
                  <a:solidFill>
                    <a:srgbClr val="000000"/>
                  </a:solidFill>
                </a:uFill>
                <a:latin typeface="Times New Roman" panose="02020603050405020304" pitchFamily="18" charset="0"/>
                <a:ea typeface="Times New Roman" panose="02020603050405020304" pitchFamily="18" charset="0"/>
              </a:rPr>
              <a:t>proestôtos</a:t>
            </a:r>
            <a:r>
              <a:rPr lang="fr-FR" sz="3600" i="1" dirty="0">
                <a:solidFill>
                  <a:srgbClr val="FFC000"/>
                </a:solidFill>
                <a:uFill>
                  <a:solidFill>
                    <a:srgbClr val="000000"/>
                  </a:solidFill>
                </a:uFill>
                <a:latin typeface="Times New Roman" panose="02020603050405020304" pitchFamily="18" charset="0"/>
                <a:ea typeface="Times New Roman" panose="02020603050405020304" pitchFamily="18" charset="0"/>
              </a:rPr>
              <a:t>) </a:t>
            </a:r>
            <a:r>
              <a:rPr lang="fr-FR" sz="3600" i="1" dirty="0">
                <a:uFill>
                  <a:solidFill>
                    <a:srgbClr val="000000"/>
                  </a:solidFill>
                </a:uFill>
                <a:latin typeface="Times New Roman" panose="02020603050405020304" pitchFamily="18" charset="0"/>
                <a:ea typeface="Times New Roman" panose="02020603050405020304" pitchFamily="18" charset="0"/>
              </a:rPr>
              <a:t>a fait l'Eucharistie… (Première Apologie 65)</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endPar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89042871"/>
      </p:ext>
    </p:extLst>
  </p:cSld>
  <p:clrMapOvr>
    <a:masterClrMapping/>
  </p:clrMapOvr>
  <p:transition spd="med">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B2B889-45D1-8741-9E6E-39DEF9C173DE}"/>
              </a:ext>
            </a:extLst>
          </p:cNvPr>
          <p:cNvSpPr/>
          <p:nvPr/>
        </p:nvSpPr>
        <p:spPr>
          <a:xfrm>
            <a:off x="323528" y="188640"/>
            <a:ext cx="8496944" cy="4414029"/>
          </a:xfrm>
          <a:prstGeom prst="rect">
            <a:avLst/>
          </a:prstGeom>
        </p:spPr>
        <p:txBody>
          <a:bodyPr wrap="square">
            <a:spAutoFit/>
          </a:bodyPr>
          <a:lstStyle/>
          <a:p>
            <a:pPr algn="just">
              <a:spcAft>
                <a:spcPts val="300"/>
              </a:spcAft>
            </a:pPr>
            <a:r>
              <a:rPr lang="fr-FR" sz="3600" i="1" dirty="0">
                <a:uFill>
                  <a:solidFill>
                    <a:srgbClr val="000000"/>
                  </a:solidFill>
                </a:uFill>
                <a:latin typeface="Times New Roman" panose="02020603050405020304" pitchFamily="18" charset="0"/>
                <a:ea typeface="Times New Roman" panose="02020603050405020304" pitchFamily="18" charset="0"/>
              </a:rPr>
              <a:t>Lorsque celui qui préside </a:t>
            </a:r>
            <a:r>
              <a:rPr lang="fr-FR" sz="3600" i="1" dirty="0">
                <a:solidFill>
                  <a:srgbClr val="FFC000"/>
                </a:solidFill>
                <a:uFill>
                  <a:solidFill>
                    <a:srgbClr val="000000"/>
                  </a:solidFill>
                </a:uFill>
                <a:latin typeface="Times New Roman" panose="02020603050405020304" pitchFamily="18" charset="0"/>
                <a:ea typeface="Times New Roman" panose="02020603050405020304" pitchFamily="18" charset="0"/>
              </a:rPr>
              <a:t>(</a:t>
            </a:r>
            <a:r>
              <a:rPr lang="fr-FR" sz="3600" i="1" dirty="0" err="1">
                <a:solidFill>
                  <a:srgbClr val="FFC000"/>
                </a:solidFill>
                <a:uFill>
                  <a:solidFill>
                    <a:srgbClr val="000000"/>
                  </a:solidFill>
                </a:uFill>
                <a:latin typeface="Times New Roman" panose="02020603050405020304" pitchFamily="18" charset="0"/>
                <a:ea typeface="Times New Roman" panose="02020603050405020304" pitchFamily="18" charset="0"/>
              </a:rPr>
              <a:t>proestôtos</a:t>
            </a:r>
            <a:r>
              <a:rPr lang="fr-FR" sz="3600" i="1" dirty="0">
                <a:solidFill>
                  <a:srgbClr val="FFC000"/>
                </a:solidFill>
                <a:uFill>
                  <a:solidFill>
                    <a:srgbClr val="000000"/>
                  </a:solidFill>
                </a:uFill>
                <a:latin typeface="Times New Roman" panose="02020603050405020304" pitchFamily="18" charset="0"/>
                <a:ea typeface="Times New Roman" panose="02020603050405020304" pitchFamily="18" charset="0"/>
              </a:rPr>
              <a:t>) </a:t>
            </a:r>
            <a:r>
              <a:rPr lang="fr-FR" sz="3600" i="1" dirty="0">
                <a:uFill>
                  <a:solidFill>
                    <a:srgbClr val="000000"/>
                  </a:solidFill>
                </a:uFill>
                <a:latin typeface="Times New Roman" panose="02020603050405020304" pitchFamily="18" charset="0"/>
                <a:ea typeface="Times New Roman" panose="02020603050405020304" pitchFamily="18" charset="0"/>
              </a:rPr>
              <a:t>a fait l'Eucharistie… (Première Apologie 65)</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Bien plus, le verbe en lien avec ce mot, </a:t>
            </a:r>
            <a:r>
              <a:rPr lang="fr-FR" sz="3600" b="1" dirty="0" err="1">
                <a:solidFill>
                  <a:srgbClr val="FFC000"/>
                </a:solidFill>
                <a:uFill>
                  <a:solidFill>
                    <a:srgbClr val="000000"/>
                  </a:solidFill>
                </a:uFill>
                <a:latin typeface="Times New Roman" panose="02020603050405020304" pitchFamily="18" charset="0"/>
                <a:ea typeface="Times New Roman" panose="02020603050405020304" pitchFamily="18" charset="0"/>
              </a:rPr>
              <a:t>proistēmi</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veut dire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exercer une position d’autorité, diriger, gouverner, être à la tête de</a:t>
            </a:r>
            <a:r>
              <a:rPr lang="fr-FR" sz="36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endPar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929539912"/>
      </p:ext>
    </p:extLst>
  </p:cSld>
  <p:clrMapOvr>
    <a:masterClrMapping/>
  </p:clrMapOvr>
  <p:transition spd="med">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B2B889-45D1-8741-9E6E-39DEF9C173DE}"/>
              </a:ext>
            </a:extLst>
          </p:cNvPr>
          <p:cNvSpPr/>
          <p:nvPr/>
        </p:nvSpPr>
        <p:spPr>
          <a:xfrm>
            <a:off x="323528" y="188640"/>
            <a:ext cx="8496944" cy="3229089"/>
          </a:xfrm>
          <a:prstGeom prst="rect">
            <a:avLst/>
          </a:prstGeom>
        </p:spPr>
        <p:txBody>
          <a:bodyPr wrap="square">
            <a:spAutoFit/>
          </a:bodyPr>
          <a:lstStyle/>
          <a:p>
            <a:pPr algn="just">
              <a:spcAft>
                <a:spcPts val="300"/>
              </a:spcAft>
            </a:pPr>
            <a:endPar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a:p>
            <a:pPr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12</a:t>
            </a:r>
            <a:r>
              <a:rPr lang="fr-FR" sz="3600" dirty="0">
                <a:uFill>
                  <a:solidFill>
                    <a:srgbClr val="000000"/>
                  </a:solidFill>
                </a:uFill>
                <a:latin typeface="Times New Roman" panose="02020603050405020304" pitchFamily="18" charset="0"/>
                <a:ea typeface="Times New Roman" panose="02020603050405020304" pitchFamily="18" charset="0"/>
              </a:rPr>
              <a:t>Nous vous demandons, frères, d’avoir des égards pour ceux qui parmi vous se donnent de la peine, veillent sur vous </a:t>
            </a:r>
            <a:r>
              <a:rPr lang="fr-FR" sz="3600" dirty="0">
                <a:solidFill>
                  <a:srgbClr val="FFC000"/>
                </a:solidFill>
                <a:uFill>
                  <a:solidFill>
                    <a:srgbClr val="000000"/>
                  </a:solidFill>
                </a:uFill>
                <a:latin typeface="Times New Roman" panose="02020603050405020304" pitchFamily="18" charset="0"/>
                <a:ea typeface="Times New Roman" panose="02020603050405020304" pitchFamily="18" charset="0"/>
              </a:rPr>
              <a:t>(qui vous gouvernent) </a:t>
            </a:r>
            <a:r>
              <a:rPr lang="fr-FR" sz="3600" dirty="0">
                <a:uFill>
                  <a:solidFill>
                    <a:srgbClr val="000000"/>
                  </a:solidFill>
                </a:uFill>
                <a:latin typeface="Times New Roman" panose="02020603050405020304" pitchFamily="18" charset="0"/>
                <a:ea typeface="Times New Roman" panose="02020603050405020304" pitchFamily="18" charset="0"/>
              </a:rPr>
              <a:t>dans le Seigneur... (1 Th 5,12-13)</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44990155"/>
      </p:ext>
    </p:extLst>
  </p:cSld>
  <p:clrMapOvr>
    <a:masterClrMapping/>
  </p:clrMapOvr>
  <p:transition spd="med">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38116C-8C4A-3545-A5A0-B92A1A622462}"/>
              </a:ext>
            </a:extLst>
          </p:cNvPr>
          <p:cNvSpPr/>
          <p:nvPr/>
        </p:nvSpPr>
        <p:spPr>
          <a:xfrm>
            <a:off x="611560" y="692696"/>
            <a:ext cx="8136904" cy="3416320"/>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Ainsi,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la combinaison de </a:t>
            </a:r>
            <a:r>
              <a:rPr lang="fr-FR" sz="3600" b="1" i="1" dirty="0" err="1">
                <a:solidFill>
                  <a:srgbClr val="FFECAC"/>
                </a:solidFill>
                <a:uFill>
                  <a:solidFill>
                    <a:srgbClr val="000000"/>
                  </a:solidFill>
                </a:uFill>
                <a:latin typeface="Times New Roman" panose="02020603050405020304" pitchFamily="18" charset="0"/>
                <a:ea typeface="Times New Roman" panose="02020603050405020304" pitchFamily="18" charset="0"/>
              </a:rPr>
              <a:t>diakonos</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avec </a:t>
            </a:r>
            <a:r>
              <a:rPr lang="fr-FR" sz="3600" b="1" i="1" dirty="0" err="1">
                <a:solidFill>
                  <a:srgbClr val="FFECAC"/>
                </a:solidFill>
                <a:uFill>
                  <a:solidFill>
                    <a:srgbClr val="000000"/>
                  </a:solidFill>
                </a:uFill>
                <a:latin typeface="Times New Roman" panose="02020603050405020304" pitchFamily="18" charset="0"/>
                <a:ea typeface="Times New Roman" panose="02020603050405020304" pitchFamily="18" charset="0"/>
              </a:rPr>
              <a:t>prostatis</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a:t>
            </a:r>
            <a:r>
              <a:rPr lang="fr-FR" sz="3600" dirty="0">
                <a:uFill>
                  <a:solidFill>
                    <a:srgbClr val="000000"/>
                  </a:solidFill>
                </a:uFill>
                <a:latin typeface="Times New Roman" panose="02020603050405020304" pitchFamily="18" charset="0"/>
                <a:ea typeface="Times New Roman" panose="02020603050405020304" pitchFamily="18" charset="0"/>
              </a:rPr>
              <a:t> avec le fait qu’elle est mentionnée en toute première place montrent que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Phoébée</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possède une position de responsabilité et d’autorité dans sa communauté.</a:t>
            </a:r>
          </a:p>
        </p:txBody>
      </p:sp>
    </p:spTree>
    <p:extLst>
      <p:ext uri="{BB962C8B-B14F-4D97-AF65-F5344CB8AC3E}">
        <p14:creationId xmlns:p14="http://schemas.microsoft.com/office/powerpoint/2010/main" val="1483313068"/>
      </p:ext>
    </p:extLst>
  </p:cSld>
  <p:clrMapOvr>
    <a:masterClrMapping/>
  </p:clrMapOvr>
  <p:transition spd="med">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38116C-8C4A-3545-A5A0-B92A1A622462}"/>
              </a:ext>
            </a:extLst>
          </p:cNvPr>
          <p:cNvSpPr/>
          <p:nvPr/>
        </p:nvSpPr>
        <p:spPr>
          <a:xfrm>
            <a:off x="467544" y="188640"/>
            <a:ext cx="8280920" cy="1792798"/>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semble être une dirigeante influente exerçant son ministère dans l’Église.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0657192"/>
      </p:ext>
    </p:extLst>
  </p:cSld>
  <p:clrMapOvr>
    <a:masterClrMapping/>
  </p:clrMapOvr>
  <p:transition spd="med">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38116C-8C4A-3545-A5A0-B92A1A622462}"/>
              </a:ext>
            </a:extLst>
          </p:cNvPr>
          <p:cNvSpPr/>
          <p:nvPr/>
        </p:nvSpPr>
        <p:spPr>
          <a:xfrm>
            <a:off x="467544" y="188640"/>
            <a:ext cx="8280920" cy="349326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semble être une dirigeante influente exerçant son ministère dans l’Église.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y joue sans aucun doute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un rôle important incluant l’enseignement et la direction dans cette Église locale.</a:t>
            </a:r>
            <a:endParaRPr lang="fr-FR" sz="36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4529606"/>
      </p:ext>
    </p:extLst>
  </p:cSld>
  <p:clrMapOvr>
    <a:masterClrMapping/>
  </p:clrMapOvr>
  <p:transition spd="med">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C2A4E8-BD80-184D-8E80-5C9F3D1727E4}"/>
              </a:ext>
            </a:extLst>
          </p:cNvPr>
          <p:cNvSpPr/>
          <p:nvPr/>
        </p:nvSpPr>
        <p:spPr>
          <a:xfrm>
            <a:off x="1331640" y="1052736"/>
            <a:ext cx="5472608" cy="1323439"/>
          </a:xfrm>
          <a:prstGeom prst="rect">
            <a:avLst/>
          </a:prstGeom>
        </p:spPr>
        <p:txBody>
          <a:bodyPr wrap="square">
            <a:spAutoFit/>
          </a:bodyPr>
          <a:lstStyle/>
          <a:p>
            <a:pPr>
              <a:spcAft>
                <a:spcPts val="6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Prisca (ou Priscilla) : l'itinérante</a:t>
            </a:r>
            <a:endParaRPr lang="fr-FR" sz="4000" u="dotted" dirty="0">
              <a:solidFill>
                <a:srgbClr val="FFFF00"/>
              </a:solidFill>
              <a:uFill>
                <a:solidFill>
                  <a:srgbClr val="FFFF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4406765"/>
      </p:ext>
    </p:extLst>
  </p:cSld>
  <p:clrMapOvr>
    <a:masterClrMapping/>
  </p:clrMapOvr>
  <p:transition spd="med">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C2A4E8-BD80-184D-8E80-5C9F3D1727E4}"/>
              </a:ext>
            </a:extLst>
          </p:cNvPr>
          <p:cNvSpPr/>
          <p:nvPr/>
        </p:nvSpPr>
        <p:spPr>
          <a:xfrm>
            <a:off x="251520" y="404663"/>
            <a:ext cx="8712968" cy="442428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Aquilas,</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mes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collaborateurs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sunergous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en Jésus Christ,</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4</a:t>
            </a:r>
            <a:r>
              <a:rPr lang="fr-FR" sz="3600" dirty="0">
                <a:uFill>
                  <a:solidFill>
                    <a:srgbClr val="000000"/>
                  </a:solidFill>
                </a:uFill>
                <a:latin typeface="Times New Roman" panose="02020603050405020304" pitchFamily="18" charset="0"/>
                <a:ea typeface="Times New Roman" panose="02020603050405020304" pitchFamily="18" charset="0"/>
              </a:rPr>
              <a:t>eux qui ont risqué leur tête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me sauver la vie…</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u="sng" dirty="0">
                <a:uFill>
                  <a:solidFill>
                    <a:srgbClr val="000000"/>
                  </a:solidFill>
                </a:uFill>
                <a:latin typeface="Times New Roman" panose="02020603050405020304" pitchFamily="18" charset="0"/>
                <a:ea typeface="Times New Roman" panose="02020603050405020304" pitchFamily="18" charset="0"/>
              </a:rPr>
              <a:t>l’Église qui se rassemble</a:t>
            </a:r>
          </a:p>
          <a:p>
            <a:pPr marL="449580" algn="just">
              <a:spcAft>
                <a:spcPts val="300"/>
              </a:spcAft>
            </a:pPr>
            <a:r>
              <a:rPr lang="fr-FR" sz="3600" u="sng" dirty="0">
                <a:uFill>
                  <a:solidFill>
                    <a:srgbClr val="000000"/>
                  </a:solidFill>
                </a:uFill>
                <a:latin typeface="Times New Roman" panose="02020603050405020304" pitchFamily="18" charset="0"/>
                <a:ea typeface="Times New Roman" panose="02020603050405020304" pitchFamily="18" charset="0"/>
              </a:rPr>
              <a:t>dans leur maison</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16,3-5)</a:t>
            </a:r>
          </a:p>
          <a:p>
            <a:pPr marL="449580"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2666959"/>
      </p:ext>
    </p:extLst>
  </p:cSld>
  <p:clrMapOvr>
    <a:masterClrMapping/>
  </p:clrMapOvr>
  <p:transition spd="med">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C2A4E8-BD80-184D-8E80-5C9F3D1727E4}"/>
              </a:ext>
            </a:extLst>
          </p:cNvPr>
          <p:cNvSpPr/>
          <p:nvPr/>
        </p:nvSpPr>
        <p:spPr>
          <a:xfrm>
            <a:off x="107504" y="0"/>
            <a:ext cx="8640960" cy="5809283"/>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19</a:t>
            </a:r>
            <a:r>
              <a:rPr lang="fr-FR" sz="3600" dirty="0">
                <a:uFill>
                  <a:solidFill>
                    <a:srgbClr val="000000"/>
                  </a:solidFill>
                </a:uFill>
                <a:latin typeface="Times New Roman" panose="02020603050405020304" pitchFamily="18" charset="0"/>
                <a:ea typeface="Times New Roman" panose="02020603050405020304" pitchFamily="18" charset="0"/>
              </a:rPr>
              <a:t>Les Églises de la province d’Asie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vous saluent.</a:t>
            </a:r>
          </a:p>
          <a:p>
            <a:pPr marL="449580"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Aquilas et Prisca</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vous saluent bien</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le Seigneur,</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avec l’Église qui se rassemble</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dans leur maison. </a:t>
            </a:r>
            <a:r>
              <a:rPr lang="fr-FR" sz="3600" dirty="0">
                <a:uFill>
                  <a:solidFill>
                    <a:srgbClr val="000000"/>
                  </a:solidFill>
                </a:uFill>
                <a:latin typeface="Times New Roman" panose="02020603050405020304" pitchFamily="18" charset="0"/>
                <a:ea typeface="Times New Roman" panose="02020603050405020304" pitchFamily="18" charset="0"/>
              </a:rPr>
              <a:t>(1 Co 16,19)</a:t>
            </a:r>
          </a:p>
          <a:p>
            <a:pPr marL="449580"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78018238"/>
      </p:ext>
    </p:extLst>
  </p:cSld>
  <p:clrMapOvr>
    <a:masterClrMapping/>
  </p:clrMapOvr>
  <p:transition spd="med">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C2A4E8-BD80-184D-8E80-5C9F3D1727E4}"/>
              </a:ext>
            </a:extLst>
          </p:cNvPr>
          <p:cNvSpPr/>
          <p:nvPr/>
        </p:nvSpPr>
        <p:spPr>
          <a:xfrm>
            <a:off x="107504" y="0"/>
            <a:ext cx="8640960" cy="750974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19</a:t>
            </a:r>
            <a:r>
              <a:rPr lang="fr-FR" sz="3600" dirty="0">
                <a:uFill>
                  <a:solidFill>
                    <a:srgbClr val="000000"/>
                  </a:solidFill>
                </a:uFill>
                <a:latin typeface="Times New Roman" panose="02020603050405020304" pitchFamily="18" charset="0"/>
                <a:ea typeface="Times New Roman" panose="02020603050405020304" pitchFamily="18" charset="0"/>
              </a:rPr>
              <a:t>Les Églises de la province d’Asie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vous saluent.</a:t>
            </a:r>
          </a:p>
          <a:p>
            <a:pPr marL="449580"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Aquilas et Prisca</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vous saluent bien</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le Seigneur,</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avec l’Église qui se rassemble</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dans leur maison. </a:t>
            </a:r>
            <a:r>
              <a:rPr lang="fr-FR" sz="3600" dirty="0">
                <a:uFill>
                  <a:solidFill>
                    <a:srgbClr val="000000"/>
                  </a:solidFill>
                </a:uFill>
                <a:latin typeface="Times New Roman" panose="02020603050405020304" pitchFamily="18" charset="0"/>
                <a:ea typeface="Times New Roman" panose="02020603050405020304" pitchFamily="18" charset="0"/>
              </a:rPr>
              <a:t>(1 Co 16,19)</a:t>
            </a:r>
          </a:p>
          <a:p>
            <a:pPr marL="449580"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a:t>
            </a:r>
            <a:r>
              <a:rPr lang="fr-FR" sz="3600" dirty="0">
                <a:uFill>
                  <a:solidFill>
                    <a:srgbClr val="000000"/>
                  </a:solidFill>
                </a:uFill>
                <a:latin typeface="Times New Roman" panose="02020603050405020304" pitchFamily="18" charset="0"/>
                <a:ea typeface="Times New Roman" panose="02020603050405020304" pitchFamily="18" charset="0"/>
              </a:rPr>
              <a:t>Il rencontra là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 Juif nommé Aquilas</a:t>
            </a:r>
            <a:r>
              <a:rPr lang="fr-FR" sz="3600" dirty="0">
                <a:uFill>
                  <a:solidFill>
                    <a:srgbClr val="000000"/>
                  </a:solidFill>
                </a:uFill>
                <a:latin typeface="Times New Roman" panose="02020603050405020304" pitchFamily="18" charset="0"/>
                <a:ea typeface="Times New Roman" panose="02020603050405020304" pitchFamily="18" charset="0"/>
              </a:rPr>
              <a:t>, originaire du Pont, qui venait d’arriver d’Italie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avec sa femme,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(Ac18,2)</a:t>
            </a:r>
          </a:p>
          <a:p>
            <a:pPr marL="449580"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09047351"/>
      </p:ext>
    </p:extLst>
  </p:cSld>
  <p:clrMapOvr>
    <a:masterClrMapping/>
  </p:clrMapOvr>
  <p:transition spd="med">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C2A4E8-BD80-184D-8E80-5C9F3D1727E4}"/>
              </a:ext>
            </a:extLst>
          </p:cNvPr>
          <p:cNvSpPr/>
          <p:nvPr/>
        </p:nvSpPr>
        <p:spPr>
          <a:xfrm>
            <a:off x="251520" y="404663"/>
            <a:ext cx="8712968" cy="4424288"/>
          </a:xfrm>
          <a:prstGeom prst="rect">
            <a:avLst/>
          </a:prstGeom>
        </p:spPr>
        <p:txBody>
          <a:bodyPr wrap="square">
            <a:spAutoFit/>
          </a:bodyPr>
          <a:lstStyle/>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Aquilas,</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mes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collaborateurs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sunergous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en Jésus Christ,</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4</a:t>
            </a:r>
            <a:r>
              <a:rPr lang="fr-FR" sz="3600" dirty="0">
                <a:uFill>
                  <a:solidFill>
                    <a:srgbClr val="000000"/>
                  </a:solidFill>
                </a:uFill>
                <a:latin typeface="Times New Roman" panose="02020603050405020304" pitchFamily="18" charset="0"/>
                <a:ea typeface="Times New Roman" panose="02020603050405020304" pitchFamily="18" charset="0"/>
              </a:rPr>
              <a:t>eux qui ont risqué leur tête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me sauver la vie…</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u="sng" dirty="0">
                <a:uFill>
                  <a:solidFill>
                    <a:srgbClr val="000000"/>
                  </a:solidFill>
                </a:uFill>
                <a:latin typeface="Times New Roman" panose="02020603050405020304" pitchFamily="18" charset="0"/>
                <a:ea typeface="Times New Roman" panose="02020603050405020304" pitchFamily="18" charset="0"/>
              </a:rPr>
              <a:t>l’Église qui se rassemble</a:t>
            </a:r>
          </a:p>
          <a:p>
            <a:pPr marL="449580" algn="just">
              <a:spcAft>
                <a:spcPts val="300"/>
              </a:spcAft>
            </a:pPr>
            <a:r>
              <a:rPr lang="fr-FR" sz="3600" u="sng" dirty="0">
                <a:uFill>
                  <a:solidFill>
                    <a:srgbClr val="000000"/>
                  </a:solidFill>
                </a:uFill>
                <a:latin typeface="Times New Roman" panose="02020603050405020304" pitchFamily="18" charset="0"/>
                <a:ea typeface="Times New Roman" panose="02020603050405020304" pitchFamily="18" charset="0"/>
              </a:rPr>
              <a:t>dans leur maison</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16,3-5)</a:t>
            </a:r>
          </a:p>
          <a:p>
            <a:pPr marL="449580"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4025753"/>
      </p:ext>
    </p:extLst>
  </p:cSld>
  <p:clrMapOvr>
    <a:masterClrMapping/>
  </p:clrMapOvr>
  <p:transition spd="med">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27AD37B-26BA-6CEF-D6EE-EE083BA27255}"/>
              </a:ext>
            </a:extLst>
          </p:cNvPr>
          <p:cNvSpPr txBox="1"/>
          <p:nvPr/>
        </p:nvSpPr>
        <p:spPr>
          <a:xfrm>
            <a:off x="467544" y="260648"/>
            <a:ext cx="8280920" cy="5632311"/>
          </a:xfrm>
          <a:prstGeom prst="rect">
            <a:avLst/>
          </a:prstGeom>
          <a:noFill/>
        </p:spPr>
        <p:txBody>
          <a:bodyPr wrap="square">
            <a:spAutoFit/>
          </a:bodyPr>
          <a:lstStyle/>
          <a:p>
            <a:pPr algn="just"/>
            <a:r>
              <a:rPr lang="fr-FR" sz="3600" b="1" i="0" strike="noStrike" baseline="30000"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8</a:t>
            </a:r>
            <a:r>
              <a:rPr lang="fr-FR" sz="3600" b="0" i="0" strike="noStrike" dirty="0">
                <a:effectLst/>
                <a:latin typeface="Times New Roman" panose="02020603050405020304" pitchFamily="18" charset="0"/>
                <a:cs typeface="Times New Roman" panose="02020603050405020304" pitchFamily="18" charset="0"/>
              </a:rPr>
              <a:t>Car nous ne voulons pas, frères, vous le laisser ignorer : le péril que nous avons couru en Asie nous a accablés à l’extrême, au-delà de nos forces, au point que nous désespérions même de la vie.</a:t>
            </a:r>
          </a:p>
          <a:p>
            <a:pPr algn="just"/>
            <a:r>
              <a:rPr lang="fr-FR" sz="3600" b="1" i="0" strike="noStrike" baseline="30000"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9</a:t>
            </a:r>
            <a:r>
              <a:rPr lang="fr-FR" sz="3600" b="0" i="0" strike="noStrike" dirty="0">
                <a:effectLst/>
                <a:latin typeface="Times New Roman" panose="02020603050405020304" pitchFamily="18" charset="0"/>
                <a:cs typeface="Times New Roman" panose="02020603050405020304" pitchFamily="18" charset="0"/>
              </a:rPr>
              <a:t>Oui, nous avions reçu en nous-mêmes notre arrêt de mort. Ainsi notre confiance ne pouvait plus se fonder sur nous-mêmes, mais sur Dieu qui ressuscite les morts</a:t>
            </a:r>
            <a:r>
              <a:rPr lang="fr-FR" sz="3600" b="0" i="0" u="none" strike="noStrike" dirty="0">
                <a:effectLst/>
                <a:latin typeface="Times New Roman" panose="02020603050405020304" pitchFamily="18" charset="0"/>
                <a:cs typeface="Times New Roman" panose="02020603050405020304" pitchFamily="18" charset="0"/>
              </a:rPr>
              <a:t>. </a:t>
            </a:r>
          </a:p>
          <a:p>
            <a:pPr algn="just"/>
            <a:r>
              <a:rPr lang="fr-FR" sz="3600" dirty="0">
                <a:latin typeface="Times New Roman" panose="02020603050405020304" pitchFamily="18" charset="0"/>
                <a:cs typeface="Times New Roman" panose="02020603050405020304" pitchFamily="18" charset="0"/>
              </a:rPr>
              <a:t>(2 Co 1,8-9)</a:t>
            </a:r>
            <a:endParaRPr lang="fr-FR" sz="3600" b="0" i="0" u="none" strike="noStrike"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5714710"/>
      </p:ext>
    </p:extLst>
  </p:cSld>
  <p:clrMapOvr>
    <a:masterClrMapping/>
  </p:clrMapOvr>
  <p:transition spd="med">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FF6E30-0B07-3247-852E-AA9100955E38}"/>
              </a:ext>
            </a:extLst>
          </p:cNvPr>
          <p:cNvSpPr/>
          <p:nvPr/>
        </p:nvSpPr>
        <p:spPr>
          <a:xfrm>
            <a:off x="107504" y="116633"/>
            <a:ext cx="8640960" cy="3824124"/>
          </a:xfrm>
          <a:prstGeom prst="rect">
            <a:avLst/>
          </a:prstGeom>
        </p:spPr>
        <p:txBody>
          <a:bodyPr wrap="square">
            <a:spAutoFit/>
          </a:bodyPr>
          <a:lstStyle/>
          <a:p>
            <a:pPr marL="540385" algn="just">
              <a:spcAft>
                <a:spcPts val="300"/>
              </a:spcAft>
            </a:pPr>
            <a:endPar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26</a:t>
            </a:r>
            <a:r>
              <a:rPr lang="fr-FR" sz="3600" dirty="0">
                <a:uFill>
                  <a:solidFill>
                    <a:srgbClr val="000000"/>
                  </a:solidFill>
                </a:uFill>
                <a:latin typeface="Times New Roman" panose="02020603050405020304" pitchFamily="18" charset="0"/>
                <a:ea typeface="Times New Roman" panose="02020603050405020304" pitchFamily="18" charset="0"/>
              </a:rPr>
              <a:t>Il se mit donc à parler en toute assurance dans la synagogue. Mais, lorsqu’ils l’eurent entendu,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Priscille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Aquilas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le prirent avec eux et lui présentèrent plus exactement encore la Voie de Dieu.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18,26)</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84505445"/>
      </p:ext>
    </p:extLst>
  </p:cSld>
  <p:clrMapOvr>
    <a:masterClrMapping/>
  </p:clrMapOvr>
  <p:transition spd="med">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1259632" y="1124744"/>
            <a:ext cx="5598368" cy="2092881"/>
          </a:xfrm>
          <a:prstGeom prst="rect">
            <a:avLst/>
          </a:prstGeom>
        </p:spPr>
        <p:txBody>
          <a:bodyPr wrap="square">
            <a:spAutoFit/>
          </a:bodyPr>
          <a:lstStyle/>
          <a:p>
            <a:pPr>
              <a:spcAft>
                <a:spcPts val="6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Marie,</a:t>
            </a:r>
          </a:p>
          <a:p>
            <a:pPr>
              <a:spcAft>
                <a:spcPts val="600"/>
              </a:spcAft>
            </a:pP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Tryphène</a:t>
            </a: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a:t>
            </a: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Tryphose</a:t>
            </a:r>
            <a:endPar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endParaRPr>
          </a:p>
          <a:p>
            <a:pPr>
              <a:spcAft>
                <a:spcPts val="6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et la "chère" </a:t>
            </a: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Persis</a:t>
            </a:r>
            <a:endParaRPr lang="fr-FR" sz="4000" u="dotted" dirty="0">
              <a:solidFill>
                <a:srgbClr val="FFFF00"/>
              </a:solidFill>
              <a:uFill>
                <a:solidFill>
                  <a:srgbClr val="FFFF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7017181"/>
      </p:ext>
    </p:extLst>
  </p:cSld>
  <p:clrMapOvr>
    <a:masterClrMapping/>
  </p:clrMapOvr>
  <p:transition spd="med">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88640"/>
            <a:ext cx="9144000" cy="1754326"/>
          </a:xfrm>
          <a:prstGeom prst="rect">
            <a:avLst/>
          </a:prstGeom>
        </p:spPr>
        <p:txBody>
          <a:bodyPr wrap="square">
            <a:spAutoFit/>
          </a:bodyPr>
          <a:lstStyle/>
          <a:p>
            <a:pPr marL="540385"/>
            <a:r>
              <a:rPr lang="fr-FR" sz="3600" baseline="30000" dirty="0">
                <a:uFill>
                  <a:solidFill>
                    <a:srgbClr val="000000"/>
                  </a:solidFill>
                </a:uFill>
                <a:latin typeface="Times New Roman" panose="02020603050405020304" pitchFamily="18" charset="0"/>
                <a:ea typeface="Times New Roman" panose="02020603050405020304" pitchFamily="18" charset="0"/>
              </a:rPr>
              <a:t>6</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Marie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ekopiasen</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pour vous.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16,6)</a:t>
            </a:r>
          </a:p>
        </p:txBody>
      </p:sp>
    </p:spTree>
    <p:extLst>
      <p:ext uri="{BB962C8B-B14F-4D97-AF65-F5344CB8AC3E}">
        <p14:creationId xmlns:p14="http://schemas.microsoft.com/office/powerpoint/2010/main" val="2959925353"/>
      </p:ext>
    </p:extLst>
  </p:cSld>
  <p:clrMapOvr>
    <a:masterClrMapping/>
  </p:clrMapOvr>
  <p:transition spd="med">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88640"/>
            <a:ext cx="9144000" cy="5786199"/>
          </a:xfrm>
          <a:prstGeom prst="rect">
            <a:avLst/>
          </a:prstGeom>
        </p:spPr>
        <p:txBody>
          <a:bodyPr wrap="square">
            <a:spAutoFit/>
          </a:bodyPr>
          <a:lstStyle/>
          <a:p>
            <a:pPr marL="540385"/>
            <a:r>
              <a:rPr lang="fr-FR" sz="3600" baseline="30000" dirty="0">
                <a:uFill>
                  <a:solidFill>
                    <a:srgbClr val="000000"/>
                  </a:solidFill>
                </a:uFill>
                <a:latin typeface="Times New Roman" panose="02020603050405020304" pitchFamily="18" charset="0"/>
                <a:ea typeface="Times New Roman" panose="02020603050405020304" pitchFamily="18" charset="0"/>
              </a:rPr>
              <a:t>6</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Marie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ekopiasen</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pour vous.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16,6)</a:t>
            </a:r>
          </a:p>
          <a:p>
            <a:pPr marL="540385"/>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elles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qui se donnent de la peine</a:t>
            </a:r>
          </a:p>
          <a:p>
            <a:pPr marL="540385" algn="just"/>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ma chère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Persis</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a:t>
            </a:r>
          </a:p>
          <a:p>
            <a:pPr marL="540385" algn="just">
              <a:spcAft>
                <a:spcPts val="6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842087"/>
      </p:ext>
    </p:extLst>
  </p:cSld>
  <p:clrMapOvr>
    <a:masterClrMapping/>
  </p:clrMapOvr>
  <p:transition spd="med">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E3CF32-E587-B94D-AD15-DD824318B4EC}"/>
              </a:ext>
            </a:extLst>
          </p:cNvPr>
          <p:cNvSpPr/>
          <p:nvPr/>
        </p:nvSpPr>
        <p:spPr>
          <a:xfrm>
            <a:off x="179512" y="188640"/>
            <a:ext cx="8640960" cy="253146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utilise pour elles une formule conventionnelle utilisant le verbe </a:t>
            </a:r>
            <a:r>
              <a:rPr lang="fr-FR" sz="3600" b="1" dirty="0" err="1">
                <a:solidFill>
                  <a:srgbClr val="FFBCC5"/>
                </a:solidFill>
                <a:uFill>
                  <a:solidFill>
                    <a:srgbClr val="000000"/>
                  </a:solidFill>
                </a:uFill>
                <a:latin typeface="Times New Roman" panose="02020603050405020304" pitchFamily="18" charset="0"/>
                <a:ea typeface="Times New Roman" panose="02020603050405020304" pitchFamily="18" charset="0"/>
              </a:rPr>
              <a:t>kopiàn</a:t>
            </a:r>
            <a:r>
              <a:rPr lang="fr-FR" sz="3600" dirty="0">
                <a:uFill>
                  <a:solidFill>
                    <a:srgbClr val="000000"/>
                  </a:solidFill>
                </a:uFill>
                <a:latin typeface="Times New Roman" panose="02020603050405020304" pitchFamily="18" charset="0"/>
                <a:ea typeface="Times New Roman" panose="02020603050405020304" pitchFamily="18" charset="0"/>
              </a:rPr>
              <a:t> que l'on peut traduire par </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"se fatiguer", "se donner de la peine" ou "travailler".</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9996559"/>
      </p:ext>
    </p:extLst>
  </p:cSld>
  <p:clrMapOvr>
    <a:masterClrMapping/>
  </p:clrMapOvr>
  <p:transition spd="med">
    <p:fad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E3CF32-E587-B94D-AD15-DD824318B4EC}"/>
              </a:ext>
            </a:extLst>
          </p:cNvPr>
          <p:cNvSpPr/>
          <p:nvPr/>
        </p:nvSpPr>
        <p:spPr>
          <a:xfrm>
            <a:off x="179512" y="188640"/>
            <a:ext cx="8640960" cy="4824398"/>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utilise pour elles une formule conventionnelle utilisant le verbe </a:t>
            </a:r>
            <a:r>
              <a:rPr lang="fr-FR" sz="3600" b="1" dirty="0" err="1">
                <a:solidFill>
                  <a:srgbClr val="FFBCC5"/>
                </a:solidFill>
                <a:uFill>
                  <a:solidFill>
                    <a:srgbClr val="000000"/>
                  </a:solidFill>
                </a:uFill>
                <a:latin typeface="Times New Roman" panose="02020603050405020304" pitchFamily="18" charset="0"/>
                <a:ea typeface="Times New Roman" panose="02020603050405020304" pitchFamily="18" charset="0"/>
              </a:rPr>
              <a:t>kopiàn</a:t>
            </a:r>
            <a:r>
              <a:rPr lang="fr-FR" sz="3600" dirty="0">
                <a:uFill>
                  <a:solidFill>
                    <a:srgbClr val="000000"/>
                  </a:solidFill>
                </a:uFill>
                <a:latin typeface="Times New Roman" panose="02020603050405020304" pitchFamily="18" charset="0"/>
                <a:ea typeface="Times New Roman" panose="02020603050405020304" pitchFamily="18" charset="0"/>
              </a:rPr>
              <a:t> que l'on peut traduire par </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"se fatiguer", "se donner de la peine" ou "travailler".</a:t>
            </a:r>
          </a:p>
          <a:p>
            <a:pPr algn="just">
              <a:spcAft>
                <a:spcPts val="300"/>
              </a:spcAft>
            </a:pPr>
            <a:endPar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emploie ce verbe pour désigner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le travail missionnaire et pastoral à l'intérieur d'une communauté :</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9735535"/>
      </p:ext>
    </p:extLst>
  </p:cSld>
  <p:clrMapOvr>
    <a:masterClrMapping/>
  </p:clrMapOvr>
  <p:transition spd="med">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E3CF32-E587-B94D-AD15-DD824318B4EC}"/>
              </a:ext>
            </a:extLst>
          </p:cNvPr>
          <p:cNvSpPr/>
          <p:nvPr/>
        </p:nvSpPr>
        <p:spPr>
          <a:xfrm>
            <a:off x="179512" y="188640"/>
            <a:ext cx="8640960" cy="3393237"/>
          </a:xfrm>
          <a:prstGeom prst="rect">
            <a:avLst/>
          </a:prstGeom>
        </p:spPr>
        <p:txBody>
          <a:bodyPr wrap="square">
            <a:spAutoFit/>
          </a:bodyPr>
          <a:lstStyle/>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40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12</a:t>
            </a:r>
            <a:r>
              <a:rPr lang="fr-FR" sz="4000" dirty="0">
                <a:uFill>
                  <a:solidFill>
                    <a:srgbClr val="000000"/>
                  </a:solidFill>
                </a:uFill>
                <a:latin typeface="Times New Roman" panose="02020603050405020304" pitchFamily="18" charset="0"/>
                <a:ea typeface="Times New Roman" panose="02020603050405020304" pitchFamily="18" charset="0"/>
              </a:rPr>
              <a:t>Nous vous demandons, frères, d’avoir des égards </a:t>
            </a:r>
            <a:r>
              <a:rPr lang="fr-FR" sz="4000" dirty="0">
                <a:solidFill>
                  <a:srgbClr val="FFBCC5"/>
                </a:solidFill>
                <a:uFill>
                  <a:solidFill>
                    <a:srgbClr val="000000"/>
                  </a:solidFill>
                </a:uFill>
                <a:latin typeface="Times New Roman" panose="02020603050405020304" pitchFamily="18" charset="0"/>
                <a:ea typeface="Times New Roman" panose="02020603050405020304" pitchFamily="18" charset="0"/>
              </a:rPr>
              <a:t>pour ceux qui parmi vous </a:t>
            </a:r>
            <a:r>
              <a:rPr lang="fr-FR" sz="4000" b="1" dirty="0">
                <a:solidFill>
                  <a:srgbClr val="FFBCC5"/>
                </a:solidFill>
                <a:uFill>
                  <a:solidFill>
                    <a:srgbClr val="000000"/>
                  </a:solidFill>
                </a:uFill>
                <a:latin typeface="Times New Roman" panose="02020603050405020304" pitchFamily="18" charset="0"/>
                <a:ea typeface="Times New Roman" panose="02020603050405020304" pitchFamily="18" charset="0"/>
              </a:rPr>
              <a:t>se donnent de la peine</a:t>
            </a:r>
            <a:r>
              <a:rPr lang="fr-FR" sz="4000" dirty="0">
                <a:solidFill>
                  <a:srgbClr val="FFBCC5"/>
                </a:solidFill>
                <a:uFill>
                  <a:solidFill>
                    <a:srgbClr val="000000"/>
                  </a:solidFill>
                </a:uFill>
                <a:latin typeface="Times New Roman" panose="02020603050405020304" pitchFamily="18" charset="0"/>
                <a:ea typeface="Times New Roman" panose="02020603050405020304" pitchFamily="18" charset="0"/>
              </a:rPr>
              <a:t>, </a:t>
            </a:r>
            <a:r>
              <a:rPr lang="fr-FR" sz="4000" dirty="0">
                <a:uFill>
                  <a:solidFill>
                    <a:srgbClr val="000000"/>
                  </a:solidFill>
                </a:uFill>
                <a:latin typeface="Times New Roman" panose="02020603050405020304" pitchFamily="18" charset="0"/>
                <a:ea typeface="Times New Roman" panose="02020603050405020304" pitchFamily="18" charset="0"/>
              </a:rPr>
              <a:t>veillent sur vous dans le Seigneur et vous reprennent. (1 Th 5,12)</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90129434"/>
      </p:ext>
    </p:extLst>
  </p:cSld>
  <p:clrMapOvr>
    <a:masterClrMapping/>
  </p:clrMapOvr>
  <p:transition spd="med">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88640"/>
            <a:ext cx="9144000" cy="5786199"/>
          </a:xfrm>
          <a:prstGeom prst="rect">
            <a:avLst/>
          </a:prstGeom>
        </p:spPr>
        <p:txBody>
          <a:bodyPr wrap="square">
            <a:spAutoFit/>
          </a:bodyPr>
          <a:lstStyle/>
          <a:p>
            <a:pPr marL="540385"/>
            <a:r>
              <a:rPr lang="fr-FR" sz="3600" baseline="30000" dirty="0">
                <a:uFill>
                  <a:solidFill>
                    <a:srgbClr val="000000"/>
                  </a:solidFill>
                </a:uFill>
                <a:latin typeface="Times New Roman" panose="02020603050405020304" pitchFamily="18" charset="0"/>
                <a:ea typeface="Times New Roman" panose="02020603050405020304" pitchFamily="18" charset="0"/>
              </a:rPr>
              <a:t>6</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Marie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ekopiasen</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pour vous.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16,6)</a:t>
            </a:r>
          </a:p>
          <a:p>
            <a:pPr marL="540385"/>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elles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qui se donnent de la peine</a:t>
            </a:r>
          </a:p>
          <a:p>
            <a:pPr marL="540385" algn="just"/>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ma chère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Persis</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a:t>
            </a:r>
          </a:p>
          <a:p>
            <a:pPr marL="540385" algn="just">
              <a:spcAft>
                <a:spcPts val="6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73369080"/>
      </p:ext>
    </p:extLst>
  </p:cSld>
  <p:clrMapOvr>
    <a:masterClrMapping/>
  </p:clrMapOvr>
  <p:transition spd="med">
    <p:fad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88640"/>
            <a:ext cx="9144000" cy="2308324"/>
          </a:xfrm>
          <a:prstGeom prst="rect">
            <a:avLst/>
          </a:prstGeom>
        </p:spPr>
        <p:txBody>
          <a:bodyPr wrap="square">
            <a:spAutoFit/>
          </a:bodyPr>
          <a:lstStyle/>
          <a:p>
            <a:pPr marL="540385"/>
            <a:r>
              <a:rPr lang="fr-FR" sz="3600" baseline="30000" dirty="0">
                <a:uFill>
                  <a:solidFill>
                    <a:srgbClr val="000000"/>
                  </a:solidFill>
                </a:uFill>
                <a:latin typeface="Times New Roman" panose="02020603050405020304" pitchFamily="18" charset="0"/>
                <a:ea typeface="Times New Roman" panose="02020603050405020304" pitchFamily="18" charset="0"/>
              </a:rPr>
              <a:t>6</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Marie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ekopiasen</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pour vous.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16,6)</a:t>
            </a:r>
          </a:p>
          <a:p>
            <a:pPr marL="540385"/>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15616732"/>
      </p:ext>
    </p:extLst>
  </p:cSld>
  <p:clrMapOvr>
    <a:masterClrMapping/>
  </p:clrMapOvr>
  <p:transition spd="med">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16632"/>
            <a:ext cx="8964488" cy="4185761"/>
          </a:xfrm>
          <a:prstGeom prst="rect">
            <a:avLst/>
          </a:prstGeom>
        </p:spPr>
        <p:txBody>
          <a:bodyPr wrap="square">
            <a:spAutoFit/>
          </a:bodyPr>
          <a:lstStyle/>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endParaRPr lang="fr-FR" sz="20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1800"/>
              </a:spcAft>
            </a:pPr>
            <a:r>
              <a:rPr lang="fr-FR" sz="3600" dirty="0">
                <a:latin typeface="Times New Roman" panose="02020603050405020304" pitchFamily="18" charset="0"/>
                <a:cs typeface="Times New Roman" panose="02020603050405020304" pitchFamily="18" charset="0"/>
              </a:rPr>
              <a:t>Deux noms d'origine étrangère (grec).</a:t>
            </a:r>
          </a:p>
          <a:p>
            <a:pPr marL="540385" algn="just">
              <a:spcAft>
                <a:spcPts val="0"/>
              </a:spcAft>
            </a:pPr>
            <a:r>
              <a:rPr lang="fr-FR" sz="3600" dirty="0" err="1">
                <a:solidFill>
                  <a:srgbClr val="FFECAC"/>
                </a:solidFill>
                <a:latin typeface="Times New Roman" panose="02020603050405020304" pitchFamily="18" charset="0"/>
                <a:cs typeface="Times New Roman" panose="02020603050405020304" pitchFamily="18" charset="0"/>
              </a:rPr>
              <a:t>Triphène</a:t>
            </a:r>
            <a:r>
              <a:rPr lang="fr-FR" sz="3600" dirty="0">
                <a:solidFill>
                  <a:srgbClr val="FFECAC"/>
                </a:solidFill>
                <a:latin typeface="Times New Roman" panose="02020603050405020304" pitchFamily="18" charset="0"/>
                <a:cs typeface="Times New Roman" panose="02020603050405020304" pitchFamily="18" charset="0"/>
              </a:rPr>
              <a:t> signifie "délicate"</a:t>
            </a:r>
          </a:p>
          <a:p>
            <a:pPr marL="540385" algn="just">
              <a:spcAft>
                <a:spcPts val="1800"/>
              </a:spcAft>
            </a:pPr>
            <a:r>
              <a:rPr lang="fr-FR" sz="3600" dirty="0" err="1">
                <a:solidFill>
                  <a:srgbClr val="FFECAC"/>
                </a:solidFill>
                <a:latin typeface="Times New Roman" panose="02020603050405020304" pitchFamily="18" charset="0"/>
                <a:cs typeface="Times New Roman" panose="02020603050405020304" pitchFamily="18" charset="0"/>
              </a:rPr>
              <a:t>Tryphose</a:t>
            </a:r>
            <a:r>
              <a:rPr lang="fr-FR" sz="3600" dirty="0">
                <a:solidFill>
                  <a:srgbClr val="FFECAC"/>
                </a:solidFill>
                <a:latin typeface="Times New Roman" panose="02020603050405020304" pitchFamily="18" charset="0"/>
                <a:cs typeface="Times New Roman" panose="02020603050405020304" pitchFamily="18" charset="0"/>
              </a:rPr>
              <a:t> signifie "somptueuse".</a:t>
            </a: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1963876"/>
      </p:ext>
    </p:extLst>
  </p:cSld>
  <p:clrMapOvr>
    <a:masterClrMapping/>
  </p:clrMapOvr>
  <p:transition spd="med">
    <p:fad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16632"/>
            <a:ext cx="8964488" cy="5524589"/>
          </a:xfrm>
          <a:prstGeom prst="rect">
            <a:avLst/>
          </a:prstGeom>
        </p:spPr>
        <p:txBody>
          <a:bodyPr wrap="square">
            <a:spAutoFit/>
          </a:bodyPr>
          <a:lstStyle/>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endParaRPr lang="fr-FR" sz="20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1800"/>
              </a:spcAft>
            </a:pPr>
            <a:r>
              <a:rPr lang="fr-FR" sz="3600" dirty="0">
                <a:latin typeface="Times New Roman" panose="02020603050405020304" pitchFamily="18" charset="0"/>
                <a:cs typeface="Times New Roman" panose="02020603050405020304" pitchFamily="18" charset="0"/>
              </a:rPr>
              <a:t>Deux noms d'origine étrangère (grec).</a:t>
            </a:r>
          </a:p>
          <a:p>
            <a:pPr marL="540385" algn="just">
              <a:spcAft>
                <a:spcPts val="0"/>
              </a:spcAft>
            </a:pPr>
            <a:r>
              <a:rPr lang="fr-FR" sz="3600" dirty="0" err="1">
                <a:solidFill>
                  <a:srgbClr val="FFECAC"/>
                </a:solidFill>
                <a:latin typeface="Times New Roman" panose="02020603050405020304" pitchFamily="18" charset="0"/>
                <a:cs typeface="Times New Roman" panose="02020603050405020304" pitchFamily="18" charset="0"/>
              </a:rPr>
              <a:t>Triphène</a:t>
            </a:r>
            <a:r>
              <a:rPr lang="fr-FR" sz="3600" dirty="0">
                <a:solidFill>
                  <a:srgbClr val="FFECAC"/>
                </a:solidFill>
                <a:latin typeface="Times New Roman" panose="02020603050405020304" pitchFamily="18" charset="0"/>
                <a:cs typeface="Times New Roman" panose="02020603050405020304" pitchFamily="18" charset="0"/>
              </a:rPr>
              <a:t> signifie "délicate"</a:t>
            </a:r>
          </a:p>
          <a:p>
            <a:pPr marL="540385" algn="just">
              <a:spcAft>
                <a:spcPts val="1800"/>
              </a:spcAft>
            </a:pPr>
            <a:r>
              <a:rPr lang="fr-FR" sz="3600" dirty="0" err="1">
                <a:solidFill>
                  <a:srgbClr val="FFECAC"/>
                </a:solidFill>
                <a:latin typeface="Times New Roman" panose="02020603050405020304" pitchFamily="18" charset="0"/>
                <a:cs typeface="Times New Roman" panose="02020603050405020304" pitchFamily="18" charset="0"/>
              </a:rPr>
              <a:t>Tryphose</a:t>
            </a:r>
            <a:r>
              <a:rPr lang="fr-FR" sz="3600" dirty="0">
                <a:solidFill>
                  <a:srgbClr val="FFECAC"/>
                </a:solidFill>
                <a:latin typeface="Times New Roman" panose="02020603050405020304" pitchFamily="18" charset="0"/>
                <a:cs typeface="Times New Roman" panose="02020603050405020304" pitchFamily="18" charset="0"/>
              </a:rPr>
              <a:t> signifie "somptueuse".</a:t>
            </a:r>
          </a:p>
          <a:p>
            <a:pPr marL="540385" algn="just">
              <a:spcAft>
                <a:spcPts val="1800"/>
              </a:spcAft>
            </a:pPr>
            <a:r>
              <a:rPr lang="fr-FR" sz="3600" dirty="0">
                <a:latin typeface="Times New Roman" panose="02020603050405020304" pitchFamily="18" charset="0"/>
                <a:cs typeface="Times New Roman" panose="02020603050405020304" pitchFamily="18" charset="0"/>
              </a:rPr>
              <a:t>Ces deux femmes sont sans doute natives d'Asie Mineure.</a:t>
            </a: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19375200"/>
      </p:ext>
    </p:extLst>
  </p:cSld>
  <p:clrMapOvr>
    <a:masterClrMapping/>
  </p:clrMapOvr>
  <p:transition spd="med">
    <p:fad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16632"/>
            <a:ext cx="8964488" cy="6309420"/>
          </a:xfrm>
          <a:prstGeom prst="rect">
            <a:avLst/>
          </a:prstGeom>
        </p:spPr>
        <p:txBody>
          <a:bodyPr wrap="square">
            <a:spAutoFit/>
          </a:bodyPr>
          <a:lstStyle/>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endParaRPr lang="fr-FR" sz="20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1800"/>
              </a:spcAft>
            </a:pPr>
            <a:r>
              <a:rPr lang="fr-FR" sz="3600" dirty="0">
                <a:latin typeface="Times New Roman" panose="02020603050405020304" pitchFamily="18" charset="0"/>
                <a:cs typeface="Times New Roman" panose="02020603050405020304" pitchFamily="18" charset="0"/>
              </a:rPr>
              <a:t>Deux noms d'origine étrangère (grec).</a:t>
            </a:r>
          </a:p>
          <a:p>
            <a:pPr marL="540385" algn="just">
              <a:spcAft>
                <a:spcPts val="0"/>
              </a:spcAft>
            </a:pPr>
            <a:r>
              <a:rPr lang="fr-FR" sz="3600" dirty="0" err="1">
                <a:solidFill>
                  <a:srgbClr val="FFECAC"/>
                </a:solidFill>
                <a:latin typeface="Times New Roman" panose="02020603050405020304" pitchFamily="18" charset="0"/>
                <a:cs typeface="Times New Roman" panose="02020603050405020304" pitchFamily="18" charset="0"/>
              </a:rPr>
              <a:t>Triphène</a:t>
            </a:r>
            <a:r>
              <a:rPr lang="fr-FR" sz="3600" dirty="0">
                <a:solidFill>
                  <a:srgbClr val="FFECAC"/>
                </a:solidFill>
                <a:latin typeface="Times New Roman" panose="02020603050405020304" pitchFamily="18" charset="0"/>
                <a:cs typeface="Times New Roman" panose="02020603050405020304" pitchFamily="18" charset="0"/>
              </a:rPr>
              <a:t> signifie "délicate"</a:t>
            </a:r>
          </a:p>
          <a:p>
            <a:pPr marL="540385" algn="just">
              <a:spcAft>
                <a:spcPts val="1800"/>
              </a:spcAft>
            </a:pPr>
            <a:r>
              <a:rPr lang="fr-FR" sz="3600" dirty="0" err="1">
                <a:solidFill>
                  <a:srgbClr val="FFECAC"/>
                </a:solidFill>
                <a:latin typeface="Times New Roman" panose="02020603050405020304" pitchFamily="18" charset="0"/>
                <a:cs typeface="Times New Roman" panose="02020603050405020304" pitchFamily="18" charset="0"/>
              </a:rPr>
              <a:t>Tryphose</a:t>
            </a:r>
            <a:r>
              <a:rPr lang="fr-FR" sz="3600" dirty="0">
                <a:solidFill>
                  <a:srgbClr val="FFECAC"/>
                </a:solidFill>
                <a:latin typeface="Times New Roman" panose="02020603050405020304" pitchFamily="18" charset="0"/>
                <a:cs typeface="Times New Roman" panose="02020603050405020304" pitchFamily="18" charset="0"/>
              </a:rPr>
              <a:t> signifie "somptueuse".</a:t>
            </a:r>
          </a:p>
          <a:p>
            <a:pPr marL="540385" algn="just">
              <a:spcAft>
                <a:spcPts val="1800"/>
              </a:spcAft>
            </a:pPr>
            <a:r>
              <a:rPr lang="fr-FR" sz="3600" dirty="0">
                <a:latin typeface="Times New Roman" panose="02020603050405020304" pitchFamily="18" charset="0"/>
                <a:cs typeface="Times New Roman" panose="02020603050405020304" pitchFamily="18" charset="0"/>
              </a:rPr>
              <a:t>Ces deux femmes sont sans doute natives d'Asie Mineure.</a:t>
            </a:r>
          </a:p>
          <a:p>
            <a:pPr marL="540385" algn="just">
              <a:spcAft>
                <a:spcPts val="1800"/>
              </a:spcAft>
            </a:pPr>
            <a:r>
              <a:rPr lang="fr-FR" sz="3600" dirty="0">
                <a:latin typeface="Times New Roman" panose="02020603050405020304" pitchFamily="18" charset="0"/>
                <a:cs typeface="Times New Roman" panose="02020603050405020304" pitchFamily="18" charset="0"/>
              </a:rPr>
              <a:t>Leur origine païenne semble certaine.</a:t>
            </a: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0490368"/>
      </p:ext>
    </p:extLst>
  </p:cSld>
  <p:clrMapOvr>
    <a:masterClrMapping/>
  </p:clrMapOvr>
  <p:transition spd="med">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0" y="116632"/>
            <a:ext cx="8964488" cy="7879080"/>
          </a:xfrm>
          <a:prstGeom prst="rect">
            <a:avLst/>
          </a:prstGeom>
        </p:spPr>
        <p:txBody>
          <a:bodyPr wrap="square">
            <a:spAutoFit/>
          </a:bodyPr>
          <a:lstStyle/>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Tryphène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Tryphose</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endParaRPr lang="fr-FR" sz="20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1800"/>
              </a:spcAft>
            </a:pPr>
            <a:r>
              <a:rPr lang="fr-FR" sz="3600" dirty="0">
                <a:latin typeface="Times New Roman" panose="02020603050405020304" pitchFamily="18" charset="0"/>
                <a:cs typeface="Times New Roman" panose="02020603050405020304" pitchFamily="18" charset="0"/>
              </a:rPr>
              <a:t>Deux noms d'origine étrangère (grec).</a:t>
            </a:r>
          </a:p>
          <a:p>
            <a:pPr marL="540385" algn="just">
              <a:spcAft>
                <a:spcPts val="0"/>
              </a:spcAft>
            </a:pPr>
            <a:r>
              <a:rPr lang="fr-FR" sz="3600" dirty="0" err="1">
                <a:solidFill>
                  <a:srgbClr val="FFECAC"/>
                </a:solidFill>
                <a:latin typeface="Times New Roman" panose="02020603050405020304" pitchFamily="18" charset="0"/>
                <a:cs typeface="Times New Roman" panose="02020603050405020304" pitchFamily="18" charset="0"/>
              </a:rPr>
              <a:t>Triphène</a:t>
            </a:r>
            <a:r>
              <a:rPr lang="fr-FR" sz="3600" dirty="0">
                <a:solidFill>
                  <a:srgbClr val="FFECAC"/>
                </a:solidFill>
                <a:latin typeface="Times New Roman" panose="02020603050405020304" pitchFamily="18" charset="0"/>
                <a:cs typeface="Times New Roman" panose="02020603050405020304" pitchFamily="18" charset="0"/>
              </a:rPr>
              <a:t> signifie "délicate"</a:t>
            </a:r>
          </a:p>
          <a:p>
            <a:pPr marL="540385" algn="just">
              <a:spcAft>
                <a:spcPts val="1800"/>
              </a:spcAft>
            </a:pPr>
            <a:r>
              <a:rPr lang="fr-FR" sz="3600" dirty="0" err="1">
                <a:solidFill>
                  <a:srgbClr val="FFECAC"/>
                </a:solidFill>
                <a:latin typeface="Times New Roman" panose="02020603050405020304" pitchFamily="18" charset="0"/>
                <a:cs typeface="Times New Roman" panose="02020603050405020304" pitchFamily="18" charset="0"/>
              </a:rPr>
              <a:t>Tryphose</a:t>
            </a:r>
            <a:r>
              <a:rPr lang="fr-FR" sz="3600" dirty="0">
                <a:solidFill>
                  <a:srgbClr val="FFECAC"/>
                </a:solidFill>
                <a:latin typeface="Times New Roman" panose="02020603050405020304" pitchFamily="18" charset="0"/>
                <a:cs typeface="Times New Roman" panose="02020603050405020304" pitchFamily="18" charset="0"/>
              </a:rPr>
              <a:t> signifie "somptueuse".</a:t>
            </a:r>
          </a:p>
          <a:p>
            <a:pPr marL="540385" algn="just">
              <a:spcAft>
                <a:spcPts val="1800"/>
              </a:spcAft>
            </a:pPr>
            <a:r>
              <a:rPr lang="fr-FR" sz="3600" dirty="0">
                <a:latin typeface="Times New Roman" panose="02020603050405020304" pitchFamily="18" charset="0"/>
                <a:cs typeface="Times New Roman" panose="02020603050405020304" pitchFamily="18" charset="0"/>
              </a:rPr>
              <a:t>Ces deux femmes sont sans doute natives d'Asie Mineure.</a:t>
            </a:r>
          </a:p>
          <a:p>
            <a:pPr marL="540385" algn="just">
              <a:spcAft>
                <a:spcPts val="1800"/>
              </a:spcAft>
            </a:pPr>
            <a:r>
              <a:rPr lang="fr-FR" sz="3600" dirty="0">
                <a:latin typeface="Times New Roman" panose="02020603050405020304" pitchFamily="18" charset="0"/>
                <a:cs typeface="Times New Roman" panose="02020603050405020304" pitchFamily="18" charset="0"/>
              </a:rPr>
              <a:t>Leur origine païenne semble certaine.</a:t>
            </a:r>
          </a:p>
          <a:p>
            <a:pPr marL="540385" algn="just">
              <a:spcAft>
                <a:spcPts val="1800"/>
              </a:spcAft>
            </a:pPr>
            <a:r>
              <a:rPr lang="fr-FR" sz="3600" dirty="0">
                <a:latin typeface="Times New Roman" panose="02020603050405020304" pitchFamily="18" charset="0"/>
                <a:cs typeface="Times New Roman" panose="02020603050405020304" pitchFamily="18" charset="0"/>
              </a:rPr>
              <a:t>Ce sont aussi deux noms caractéristiques des femmes esclaves ou affranchies.</a:t>
            </a: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marL="540385" algn="just"/>
            <a:endPar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9181783"/>
      </p:ext>
    </p:extLst>
  </p:cSld>
  <p:clrMapOvr>
    <a:masterClrMapping/>
  </p:clrMapOvr>
  <p:transition spd="med">
    <p:fad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5978A4-30A3-174D-B2F9-4554882AD7BF}"/>
              </a:ext>
            </a:extLst>
          </p:cNvPr>
          <p:cNvSpPr/>
          <p:nvPr/>
        </p:nvSpPr>
        <p:spPr>
          <a:xfrm>
            <a:off x="323528" y="692696"/>
            <a:ext cx="8820472" cy="1908215"/>
          </a:xfrm>
          <a:prstGeom prst="rect">
            <a:avLst/>
          </a:prstGeom>
        </p:spPr>
        <p:txBody>
          <a:bodyPr wrap="square">
            <a:spAutoFit/>
          </a:bodyPr>
          <a:lstStyle/>
          <a:p>
            <a:pPr marL="540385"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ma chère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Persis</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qui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s’est donné beaucoup de peine</a:t>
            </a:r>
          </a:p>
          <a:p>
            <a:pPr marL="540385" algn="just">
              <a:spcAft>
                <a:spcPts val="6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dans le Seigneur</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48389126"/>
      </p:ext>
    </p:extLst>
  </p:cSld>
  <p:clrMapOvr>
    <a:masterClrMapping/>
  </p:clrMapOvr>
  <p:transition spd="med">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755576" y="1124744"/>
            <a:ext cx="7488832" cy="707886"/>
          </a:xfrm>
          <a:prstGeom prst="rect">
            <a:avLst/>
          </a:prstGeom>
        </p:spPr>
        <p:txBody>
          <a:bodyPr wrap="square">
            <a:spAutoFit/>
          </a:bodyPr>
          <a:lstStyle/>
          <a:p>
            <a:pPr algn="just">
              <a:spcAft>
                <a:spcPts val="6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a:t>
            </a: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Junia</a:t>
            </a: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 une apôtre remarquable</a:t>
            </a:r>
            <a:endParaRPr lang="fr-FR" sz="4000" u="dotted" dirty="0">
              <a:solidFill>
                <a:srgbClr val="FFFF00"/>
              </a:solidFill>
              <a:uFill>
                <a:solidFill>
                  <a:srgbClr val="FFFF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76836416"/>
      </p:ext>
    </p:extLst>
  </p:cSld>
  <p:clrMapOvr>
    <a:masterClrMapping/>
  </p:clrMapOvr>
  <p:transition spd="med">
    <p:fade/>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6494085"/>
          </a:xfrm>
          <a:prstGeom prst="rect">
            <a:avLst/>
          </a:prstGeom>
        </p:spPr>
        <p:txBody>
          <a:bodyPr wrap="square">
            <a:spAutoFit/>
          </a:bodyPr>
          <a:lstStyle/>
          <a:p>
            <a:pPr marL="72385">
              <a:spcAft>
                <a:spcPts val="0"/>
              </a:spcAft>
            </a:pPr>
            <a:r>
              <a:rPr lang="fr-FR" sz="3600" baseline="30000" dirty="0">
                <a:uFill>
                  <a:solidFill>
                    <a:srgbClr val="000000"/>
                  </a:solidFill>
                </a:uFill>
                <a:latin typeface="Avenir" panose="02000503020000020003" pitchFamily="2" charset="0"/>
                <a:ea typeface="Times New Roman" panose="02020603050405020304" pitchFamily="18" charset="0"/>
              </a:rPr>
              <a:t>7</a:t>
            </a:r>
            <a:r>
              <a:rPr lang="fr-FR" sz="3600" dirty="0">
                <a:uFill>
                  <a:solidFill>
                    <a:srgbClr val="000000"/>
                  </a:solidFill>
                </a:uFill>
                <a:latin typeface="Gentium Plus"/>
                <a:ea typeface="Times New Roman" panose="02020603050405020304" pitchFamily="18" charset="0"/>
              </a:rPr>
              <a:t>ἀσπ</a:t>
            </a:r>
            <a:r>
              <a:rPr lang="fr-FR" sz="3600" dirty="0" err="1">
                <a:uFill>
                  <a:solidFill>
                    <a:srgbClr val="000000"/>
                  </a:solidFill>
                </a:uFill>
                <a:latin typeface="Gentium Plus"/>
                <a:ea typeface="Times New Roman" panose="02020603050405020304" pitchFamily="18" charset="0"/>
              </a:rPr>
              <a:t>άσ</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σθε</a:t>
            </a:r>
            <a:r>
              <a:rPr lang="fr-FR" sz="3600" dirty="0">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Ἀνδρόνικον</a:t>
            </a:r>
            <a:r>
              <a:rPr lang="fr-FR" sz="3600" dirty="0">
                <a:solidFill>
                  <a:srgbClr val="EFFF8C"/>
                </a:solidFill>
                <a:uFill>
                  <a:solidFill>
                    <a:srgbClr val="000000"/>
                  </a:solidFill>
                </a:uFill>
                <a:latin typeface="Gentium Plus"/>
                <a:ea typeface="MS Gothic" panose="020B0609070205080204" pitchFamily="49" charset="-128"/>
              </a:rPr>
              <a:t> </a:t>
            </a:r>
            <a:r>
              <a:rPr lang="fr-FR" sz="3600" dirty="0" err="1">
                <a:solidFill>
                  <a:srgbClr val="EFFF8C"/>
                </a:solidFill>
                <a:uFill>
                  <a:solidFill>
                    <a:srgbClr val="000000"/>
                  </a:solidFill>
                </a:uFill>
                <a:latin typeface="Gentium Plus"/>
                <a:ea typeface="Times New Roman" panose="02020603050405020304" pitchFamily="18" charset="0"/>
              </a:rPr>
              <a:t>κ</a:t>
            </a:r>
            <a:r>
              <a:rPr lang="fr-FR" sz="3600" dirty="0">
                <a:solidFill>
                  <a:srgbClr val="EFFF8C"/>
                </a:solidFill>
                <a:uFill>
                  <a:solidFill>
                    <a:srgbClr val="000000"/>
                  </a:solidFill>
                </a:uFill>
                <a:latin typeface="Gentium Plus"/>
                <a:ea typeface="Times New Roman" panose="02020603050405020304" pitchFamily="18" charset="0"/>
              </a:rPr>
              <a:t>α</a:t>
            </a:r>
            <a:r>
              <a:rPr lang="fr-FR" sz="3600" dirty="0" err="1">
                <a:solidFill>
                  <a:srgbClr val="EFFF8C"/>
                </a:solidFill>
                <a:uFill>
                  <a:solidFill>
                    <a:srgbClr val="000000"/>
                  </a:solidFill>
                </a:uFill>
                <a:latin typeface="Gentium Plus"/>
                <a:ea typeface="Times New Roman" panose="02020603050405020304" pitchFamily="18" charset="0"/>
              </a:rPr>
              <a:t>ὶ</a:t>
            </a:r>
            <a:r>
              <a:rPr lang="fr-FR" sz="3600" dirty="0">
                <a:solidFill>
                  <a:srgbClr val="EFFF8C"/>
                </a:solidFill>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Ἰουνὶ</a:t>
            </a:r>
            <a:r>
              <a:rPr lang="fr-FR" sz="3600" b="1" dirty="0">
                <a:solidFill>
                  <a:srgbClr val="EFFF8C"/>
                </a:solidFill>
                <a:uFill>
                  <a:solidFill>
                    <a:srgbClr val="000000"/>
                  </a:solidFill>
                </a:uFill>
                <a:latin typeface="Gentium Plus"/>
                <a:ea typeface="Times New Roman" panose="02020603050405020304" pitchFamily="18" charset="0"/>
              </a:rPr>
              <a:t>α</a:t>
            </a:r>
            <a:r>
              <a:rPr lang="fr-FR" sz="3600" b="1" dirty="0" err="1">
                <a:solidFill>
                  <a:srgbClr val="EFFF8C"/>
                </a:solidFill>
                <a:uFill>
                  <a:solidFill>
                    <a:srgbClr val="000000"/>
                  </a:solidFill>
                </a:uFill>
                <a:latin typeface="Gentium Plus"/>
                <a:ea typeface="Times New Roman" panose="02020603050405020304" pitchFamily="18" charset="0"/>
              </a:rPr>
              <a:t>ν</a:t>
            </a:r>
            <a:endParaRPr lang="fr-FR" sz="3600" b="1" dirty="0">
              <a:solidFill>
                <a:srgbClr val="EFFF8C"/>
              </a:solidFill>
              <a:uFill>
                <a:solidFill>
                  <a:srgbClr val="000000"/>
                </a:solidFill>
              </a:uFill>
              <a:latin typeface="Gentium Plus"/>
              <a:ea typeface="MS Gothic" panose="020B0609070205080204" pitchFamily="49" charset="-128"/>
            </a:endParaRPr>
          </a:p>
          <a:p>
            <a:pPr marL="72385">
              <a:spcAft>
                <a:spcPts val="0"/>
              </a:spcAft>
            </a:pPr>
            <a:r>
              <a:rPr lang="fr-FR" sz="3600" dirty="0" err="1">
                <a:solidFill>
                  <a:srgbClr val="FFECAC"/>
                </a:solidFill>
                <a:uFill>
                  <a:solidFill>
                    <a:srgbClr val="000000"/>
                  </a:solidFill>
                </a:uFill>
                <a:latin typeface="Gentium Plus"/>
                <a:ea typeface="Times New Roman" panose="02020603050405020304" pitchFamily="18" charset="0"/>
              </a:rPr>
              <a:t>τοὺς</a:t>
            </a:r>
            <a:r>
              <a:rPr lang="fr-FR" sz="3600" dirty="0">
                <a:solidFill>
                  <a:srgbClr val="FFECAC"/>
                </a:solidFill>
                <a:uFill>
                  <a:solidFill>
                    <a:srgbClr val="000000"/>
                  </a:solidFill>
                </a:uFill>
                <a:latin typeface="Gentium Plus"/>
                <a:ea typeface="Times New Roman" panose="02020603050405020304" pitchFamily="18" charset="0"/>
              </a:rPr>
              <a:t> </a:t>
            </a:r>
            <a:r>
              <a:rPr lang="fr-FR" sz="3600" dirty="0" err="1">
                <a:solidFill>
                  <a:srgbClr val="FFECAC"/>
                </a:solidFill>
                <a:uFill>
                  <a:solidFill>
                    <a:srgbClr val="000000"/>
                  </a:solidFill>
                </a:uFill>
                <a:latin typeface="Gentium Plus"/>
                <a:ea typeface="Times New Roman" panose="02020603050405020304" pitchFamily="18" charset="0"/>
              </a:rPr>
              <a:t>συγγενεῖς</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μου</a:t>
            </a:r>
            <a:endParaRPr lang="fr-FR" sz="3600" dirty="0">
              <a:solidFill>
                <a:srgbClr val="FFECAC"/>
              </a:solidFill>
              <a:uFill>
                <a:solidFill>
                  <a:srgbClr val="000000"/>
                </a:solidFill>
              </a:uFill>
              <a:latin typeface="Gentium Plus"/>
              <a:ea typeface="MS Gothic" panose="020B0609070205080204" pitchFamily="49" charset="-128"/>
            </a:endParaRPr>
          </a:p>
          <a:p>
            <a:pPr marL="72385">
              <a:spcAft>
                <a:spcPts val="0"/>
              </a:spcAft>
            </a:pPr>
            <a:r>
              <a:rPr lang="fr-FR" sz="3600" dirty="0" err="1">
                <a:solidFill>
                  <a:srgbClr val="FFECAC"/>
                </a:solidFill>
                <a:uFill>
                  <a:solidFill>
                    <a:srgbClr val="000000"/>
                  </a:solidFill>
                </a:uFill>
                <a:latin typeface="Gentium Plus"/>
                <a:ea typeface="Times New Roman" panose="02020603050405020304" pitchFamily="18" charset="0"/>
              </a:rPr>
              <a:t>κ</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ὶ</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συν</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ιχμ</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λώτους</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μου</a:t>
            </a:r>
            <a:r>
              <a:rPr lang="fr-FR" sz="3600" dirty="0">
                <a:solidFill>
                  <a:srgbClr val="FFECAC"/>
                </a:solidFill>
                <a:uFill>
                  <a:solidFill>
                    <a:srgbClr val="000000"/>
                  </a:solidFill>
                </a:uFill>
                <a:latin typeface="Gentium Plus"/>
                <a:ea typeface="Times New Roman" panose="02020603050405020304" pitchFamily="18" charset="0"/>
              </a:rPr>
              <a:t>,</a:t>
            </a:r>
            <a:endPar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marL="72385">
              <a:spcAft>
                <a:spcPts val="0"/>
              </a:spcAft>
            </a:pPr>
            <a:r>
              <a:rPr lang="fr-FR" sz="3600" dirty="0" err="1">
                <a:uFill>
                  <a:solidFill>
                    <a:srgbClr val="000000"/>
                  </a:solidFill>
                </a:uFill>
                <a:latin typeface="Gentium Plus"/>
                <a:ea typeface="Times New Roman" panose="02020603050405020304" pitchFamily="18" charset="0"/>
              </a:rPr>
              <a:t>οἵτινές</a:t>
            </a:r>
            <a:r>
              <a:rPr lang="fr-FR" sz="3600" dirty="0">
                <a:uFill>
                  <a:solidFill>
                    <a:srgbClr val="000000"/>
                  </a:solidFill>
                </a:uFill>
                <a:latin typeface="Gentium Plus"/>
                <a:ea typeface="MS Gothic" panose="020B0609070205080204" pitchFamily="49" charset="-128"/>
              </a:rPr>
              <a:t> </a:t>
            </a:r>
            <a:r>
              <a:rPr lang="fr-FR" sz="3600" dirty="0" err="1">
                <a:solidFill>
                  <a:srgbClr val="FFFF00"/>
                </a:solidFill>
                <a:uFill>
                  <a:solidFill>
                    <a:srgbClr val="000000"/>
                  </a:solidFill>
                </a:uFill>
                <a:latin typeface="Gentium Plus"/>
                <a:ea typeface="Times New Roman" panose="02020603050405020304" pitchFamily="18" charset="0"/>
              </a:rPr>
              <a:t>εἰσιν</a:t>
            </a:r>
            <a:r>
              <a:rPr lang="fr-FR" sz="3600" dirty="0">
                <a:solidFill>
                  <a:srgbClr val="FFFF00"/>
                </a:solidFill>
                <a:uFill>
                  <a:solidFill>
                    <a:srgbClr val="000000"/>
                  </a:solidFill>
                </a:uFill>
                <a:latin typeface="Gentium Plus"/>
                <a:ea typeface="Times New Roman" panose="02020603050405020304" pitchFamily="18" charset="0"/>
              </a:rPr>
              <a:t> </a:t>
            </a:r>
            <a:r>
              <a:rPr lang="fr-FR" sz="3600" dirty="0" err="1">
                <a:solidFill>
                  <a:srgbClr val="FFFF00"/>
                </a:solidFill>
                <a:uFill>
                  <a:solidFill>
                    <a:srgbClr val="000000"/>
                  </a:solidFill>
                </a:uFill>
                <a:latin typeface="Gentium Plus"/>
                <a:ea typeface="Times New Roman" panose="02020603050405020304" pitchFamily="18" charset="0"/>
              </a:rPr>
              <a:t>ἐ</a:t>
            </a:r>
            <a:r>
              <a:rPr lang="fr-FR" sz="3600" dirty="0">
                <a:solidFill>
                  <a:srgbClr val="FFFF00"/>
                </a:solidFill>
                <a:uFill>
                  <a:solidFill>
                    <a:srgbClr val="000000"/>
                  </a:solidFill>
                </a:uFill>
                <a:latin typeface="Gentium Plus"/>
                <a:ea typeface="Times New Roman" panose="02020603050405020304" pitchFamily="18" charset="0"/>
              </a:rPr>
              <a:t>π</a:t>
            </a:r>
            <a:r>
              <a:rPr lang="fr-FR" sz="3600" dirty="0" err="1">
                <a:solidFill>
                  <a:srgbClr val="FFFF00"/>
                </a:solidFill>
                <a:uFill>
                  <a:solidFill>
                    <a:srgbClr val="000000"/>
                  </a:solidFill>
                </a:uFill>
                <a:latin typeface="Gentium Plus"/>
                <a:ea typeface="Times New Roman" panose="02020603050405020304" pitchFamily="18" charset="0"/>
              </a:rPr>
              <a:t>ίσημοι</a:t>
            </a:r>
            <a:r>
              <a:rPr lang="fr-FR" sz="3600" dirty="0">
                <a:solidFill>
                  <a:srgbClr val="FFFF00"/>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ἐν</a:t>
            </a:r>
            <a:r>
              <a:rPr lang="fr-FR" sz="3600" b="1" dirty="0">
                <a:solidFill>
                  <a:srgbClr val="9EFF93"/>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τοῖς</a:t>
            </a:r>
            <a:r>
              <a:rPr lang="fr-FR" sz="3600" b="1" dirty="0">
                <a:solidFill>
                  <a:srgbClr val="9EFF93"/>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ἀ</a:t>
            </a:r>
            <a:r>
              <a:rPr lang="fr-FR" sz="3600" b="1" dirty="0">
                <a:solidFill>
                  <a:srgbClr val="9EFF93"/>
                </a:solidFill>
                <a:uFill>
                  <a:solidFill>
                    <a:srgbClr val="000000"/>
                  </a:solidFill>
                </a:uFill>
                <a:latin typeface="Gentium Plus"/>
                <a:ea typeface="Times New Roman" panose="02020603050405020304" pitchFamily="18" charset="0"/>
              </a:rPr>
              <a:t>π</a:t>
            </a:r>
            <a:r>
              <a:rPr lang="fr-FR" sz="3600" b="1" dirty="0" err="1">
                <a:solidFill>
                  <a:srgbClr val="9EFF93"/>
                </a:solidFill>
                <a:uFill>
                  <a:solidFill>
                    <a:srgbClr val="000000"/>
                  </a:solidFill>
                </a:uFill>
                <a:latin typeface="Gentium Plus"/>
                <a:ea typeface="Times New Roman" panose="02020603050405020304" pitchFamily="18" charset="0"/>
              </a:rPr>
              <a:t>οστόλοις</a:t>
            </a:r>
            <a:r>
              <a:rPr lang="fr-FR" sz="3600" dirty="0">
                <a:uFill>
                  <a:solidFill>
                    <a:srgbClr val="000000"/>
                  </a:solidFill>
                </a:uFill>
                <a:latin typeface="Gentium Plus"/>
                <a:ea typeface="Times New Roman" panose="02020603050405020304" pitchFamily="18" charset="0"/>
              </a:rPr>
              <a:t>,</a:t>
            </a:r>
            <a:endParaRPr lang="fr-FR" sz="4000" dirty="0">
              <a:uFill>
                <a:solidFill>
                  <a:srgbClr val="000000"/>
                </a:solidFill>
              </a:uFill>
              <a:latin typeface="Times New Roman" panose="02020603050405020304" pitchFamily="18" charset="0"/>
              <a:ea typeface="Times New Roman" panose="02020603050405020304" pitchFamily="18" charset="0"/>
            </a:endParaRPr>
          </a:p>
          <a:p>
            <a:pPr marL="72385">
              <a:spcAft>
                <a:spcPts val="0"/>
              </a:spcAft>
            </a:pPr>
            <a:r>
              <a:rPr lang="fr-FR" sz="3600" dirty="0" err="1">
                <a:uFill>
                  <a:solidFill>
                    <a:srgbClr val="000000"/>
                  </a:solidFill>
                </a:uFill>
                <a:latin typeface="Gentium Plus"/>
                <a:ea typeface="Times New Roman" panose="02020603050405020304" pitchFamily="18" charset="0"/>
              </a:rPr>
              <a:t>οἳ</a:t>
            </a:r>
            <a:r>
              <a:rPr lang="fr-FR" sz="3600" dirty="0">
                <a:uFill>
                  <a:solidFill>
                    <a:srgbClr val="000000"/>
                  </a:solidFill>
                </a:uFill>
                <a:latin typeface="Gentium Plus"/>
                <a:ea typeface="MS Gothic" panose="020B0609070205080204" pitchFamily="49" charset="-128"/>
              </a:rPr>
              <a:t> </a:t>
            </a:r>
            <a:r>
              <a:rPr lang="fr-FR" sz="3600" dirty="0" err="1">
                <a:uFill>
                  <a:solidFill>
                    <a:srgbClr val="000000"/>
                  </a:solidFill>
                </a:uFill>
                <a:latin typeface="Gentium Plus"/>
                <a:ea typeface="Times New Roman" panose="02020603050405020304" pitchFamily="18" charset="0"/>
              </a:rPr>
              <a:t>κ</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ὶ</a:t>
            </a:r>
            <a:r>
              <a:rPr lang="fr-FR" sz="3600" dirty="0">
                <a:uFill>
                  <a:solidFill>
                    <a:srgbClr val="000000"/>
                  </a:solidFill>
                </a:uFill>
                <a:latin typeface="Gentium Plus"/>
                <a:ea typeface="MS Gothic" panose="020B0609070205080204" pitchFamily="49" charset="-128"/>
              </a:rPr>
              <a:t> </a:t>
            </a:r>
            <a:r>
              <a:rPr lang="fr-FR" sz="3600" dirty="0">
                <a:solidFill>
                  <a:srgbClr val="00B0F0"/>
                </a:solidFill>
                <a:uFill>
                  <a:solidFill>
                    <a:srgbClr val="000000"/>
                  </a:solidFill>
                </a:uFill>
                <a:latin typeface="Gentium Plus"/>
                <a:ea typeface="Times New Roman" panose="02020603050405020304" pitchFamily="18" charset="0"/>
              </a:rPr>
              <a:t>π</a:t>
            </a:r>
            <a:r>
              <a:rPr lang="fr-FR" sz="3600" dirty="0" err="1">
                <a:solidFill>
                  <a:srgbClr val="00B0F0"/>
                </a:solidFill>
                <a:uFill>
                  <a:solidFill>
                    <a:srgbClr val="000000"/>
                  </a:solidFill>
                </a:uFill>
                <a:latin typeface="Gentium Plus"/>
                <a:ea typeface="Times New Roman" panose="02020603050405020304" pitchFamily="18" charset="0"/>
              </a:rPr>
              <a:t>ρὸ</a:t>
            </a:r>
            <a:r>
              <a:rPr lang="fr-FR" sz="3600" dirty="0">
                <a:solidFill>
                  <a:srgbClr val="00B0F0"/>
                </a:solidFill>
                <a:uFill>
                  <a:solidFill>
                    <a:srgbClr val="000000"/>
                  </a:solidFill>
                </a:uFill>
                <a:latin typeface="Gentium Plus"/>
                <a:ea typeface="MS Gothic" panose="020B0609070205080204" pitchFamily="49" charset="-128"/>
              </a:rPr>
              <a:t> </a:t>
            </a:r>
            <a:r>
              <a:rPr lang="fr-FR" sz="3600" dirty="0" err="1">
                <a:solidFill>
                  <a:srgbClr val="00B0F0"/>
                </a:solidFill>
                <a:uFill>
                  <a:solidFill>
                    <a:srgbClr val="000000"/>
                  </a:solidFill>
                </a:uFill>
                <a:latin typeface="Gentium Plus"/>
                <a:ea typeface="Times New Roman" panose="02020603050405020304" pitchFamily="18" charset="0"/>
              </a:rPr>
              <a:t>ἐμοῦ</a:t>
            </a:r>
            <a:r>
              <a:rPr lang="fr-FR" sz="3600" dirty="0">
                <a:solidFill>
                  <a:srgbClr val="00B0F0"/>
                </a:solidFill>
                <a:uFill>
                  <a:solidFill>
                    <a:srgbClr val="000000"/>
                  </a:solidFill>
                </a:uFill>
                <a:latin typeface="Gentium Plus"/>
                <a:ea typeface="MS Gothic" panose="020B0609070205080204" pitchFamily="49" charset="-128"/>
              </a:rPr>
              <a:t> </a:t>
            </a:r>
            <a:r>
              <a:rPr lang="fr-FR" sz="3600" dirty="0" err="1">
                <a:solidFill>
                  <a:srgbClr val="FFBCC5"/>
                </a:solidFill>
                <a:uFill>
                  <a:solidFill>
                    <a:srgbClr val="000000"/>
                  </a:solidFill>
                </a:uFill>
                <a:latin typeface="Gentium Plus"/>
                <a:ea typeface="Times New Roman" panose="02020603050405020304" pitchFamily="18" charset="0"/>
              </a:rPr>
              <a:t>γέγον</a:t>
            </a:r>
            <a:r>
              <a:rPr lang="fr-FR" sz="3600" dirty="0">
                <a:solidFill>
                  <a:srgbClr val="FFBCC5"/>
                </a:solidFill>
                <a:uFill>
                  <a:solidFill>
                    <a:srgbClr val="000000"/>
                  </a:solidFill>
                </a:uFill>
                <a:latin typeface="Gentium Plus"/>
                <a:ea typeface="Times New Roman" panose="02020603050405020304" pitchFamily="18" charset="0"/>
              </a:rPr>
              <a:t>α</a:t>
            </a:r>
            <a:r>
              <a:rPr lang="fr-FR" sz="3600" dirty="0" err="1">
                <a:solidFill>
                  <a:srgbClr val="FFBCC5"/>
                </a:solidFill>
                <a:uFill>
                  <a:solidFill>
                    <a:srgbClr val="000000"/>
                  </a:solidFill>
                </a:uFill>
                <a:latin typeface="Gentium Plus"/>
                <a:ea typeface="Times New Roman" panose="02020603050405020304" pitchFamily="18" charset="0"/>
              </a:rPr>
              <a:t>ν</a:t>
            </a:r>
            <a:r>
              <a:rPr lang="fr-FR" sz="3600" dirty="0">
                <a:uFill>
                  <a:solidFill>
                    <a:srgbClr val="000000"/>
                  </a:solidFill>
                </a:uFill>
                <a:latin typeface="Gentium Plus"/>
                <a:ea typeface="MS Gothic" panose="020B0609070205080204" pitchFamily="49" charset="-128"/>
              </a:rPr>
              <a:t> </a:t>
            </a:r>
            <a:r>
              <a:rPr lang="fr-FR" sz="3600" dirty="0" err="1">
                <a:solidFill>
                  <a:srgbClr val="FFBCC5"/>
                </a:solidFill>
                <a:uFill>
                  <a:solidFill>
                    <a:srgbClr val="000000"/>
                  </a:solidFill>
                </a:uFill>
                <a:latin typeface="Gentium Plus"/>
                <a:ea typeface="Times New Roman" panose="02020603050405020304" pitchFamily="18" charset="0"/>
              </a:rPr>
              <a:t>ἐν</a:t>
            </a:r>
            <a:r>
              <a:rPr lang="fr-FR" sz="3600" dirty="0">
                <a:solidFill>
                  <a:srgbClr val="FFBCC5"/>
                </a:solidFill>
                <a:uFill>
                  <a:solidFill>
                    <a:srgbClr val="000000"/>
                  </a:solidFill>
                </a:uFill>
                <a:latin typeface="Gentium Plus"/>
                <a:ea typeface="Times New Roman" panose="02020603050405020304" pitchFamily="18" charset="0"/>
              </a:rPr>
              <a:t> </a:t>
            </a:r>
            <a:r>
              <a:rPr lang="fr-FR" sz="3600" dirty="0" err="1">
                <a:solidFill>
                  <a:srgbClr val="FFBCC5"/>
                </a:solidFill>
                <a:uFill>
                  <a:solidFill>
                    <a:srgbClr val="000000"/>
                  </a:solidFill>
                </a:uFill>
                <a:latin typeface="Gentium Plus"/>
                <a:ea typeface="Times New Roman" panose="02020603050405020304" pitchFamily="18" charset="0"/>
              </a:rPr>
              <a:t>Χριστῷ</a:t>
            </a:r>
            <a:r>
              <a:rPr lang="fr-FR" sz="3600" dirty="0">
                <a:uFill>
                  <a:solidFill>
                    <a:srgbClr val="000000"/>
                  </a:solidFill>
                </a:uFill>
                <a:latin typeface="Gentium Plus"/>
                <a:ea typeface="Times New Roman" panose="02020603050405020304" pitchFamily="18" charset="0"/>
              </a:rPr>
              <a:t>.</a:t>
            </a:r>
          </a:p>
          <a:p>
            <a:pPr marL="72385">
              <a:spcAft>
                <a:spcPts val="0"/>
              </a:spcAft>
            </a:pPr>
            <a:endParaRPr lang="fr-FR" sz="2800" dirty="0">
              <a:effectLst/>
              <a:uFill>
                <a:solidFill>
                  <a:srgbClr val="000000"/>
                </a:solidFill>
              </a:uFill>
              <a:latin typeface="Gentium Plus"/>
              <a:ea typeface="Times New Roman" panose="02020603050405020304" pitchFamily="18" charset="0"/>
            </a:endParaRPr>
          </a:p>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Andronicos</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72385" algn="just">
              <a:spcAft>
                <a:spcPts val="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les parents de moi</a:t>
            </a:r>
          </a:p>
          <a:p>
            <a:pPr marL="72385" algn="just">
              <a:spcAft>
                <a:spcPts val="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et les compagnons-de-captivité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lesquels </a:t>
            </a:r>
            <a:r>
              <a:rPr lang="fr-FR" sz="3600" dirty="0">
                <a:solidFill>
                  <a:srgbClr val="FFFF00"/>
                </a:solidFill>
                <a:uFill>
                  <a:solidFill>
                    <a:srgbClr val="000000"/>
                  </a:solidFill>
                </a:uFill>
                <a:latin typeface="Times New Roman" panose="02020603050405020304" pitchFamily="18" charset="0"/>
                <a:ea typeface="Times New Roman" panose="02020603050405020304" pitchFamily="18" charset="0"/>
              </a:rPr>
              <a:t>sont remarquables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parmi les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apôtres</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qui </a:t>
            </a:r>
            <a:r>
              <a:rPr lang="fr-FR" sz="3600" dirty="0">
                <a:solidFill>
                  <a:srgbClr val="00B0F0"/>
                </a:solidFill>
                <a:uFill>
                  <a:solidFill>
                    <a:srgbClr val="000000"/>
                  </a:solidFill>
                </a:uFill>
                <a:latin typeface="Times New Roman" panose="02020603050405020304" pitchFamily="18" charset="0"/>
                <a:ea typeface="Times New Roman" panose="02020603050405020304" pitchFamily="18" charset="0"/>
              </a:rPr>
              <a:t>avant moi </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ont été en Christ</a:t>
            </a:r>
            <a:r>
              <a:rPr lang="fr-FR" sz="3600" dirty="0">
                <a:uFill>
                  <a:solidFill>
                    <a:srgbClr val="000000"/>
                  </a:solidFill>
                </a:uFill>
                <a:latin typeface="Times New Roman" panose="02020603050405020304" pitchFamily="18" charset="0"/>
                <a:ea typeface="Times New Roman" panose="02020603050405020304" pitchFamily="18" charset="0"/>
              </a:rPr>
              <a:t>.</a:t>
            </a: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7223732"/>
      </p:ext>
    </p:extLst>
  </p:cSld>
  <p:clrMapOvr>
    <a:masterClrMapping/>
  </p:clrMapOvr>
  <p:transition spd="med">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1877437"/>
          </a:xfrm>
          <a:prstGeom prst="rect">
            <a:avLst/>
          </a:prstGeom>
        </p:spPr>
        <p:txBody>
          <a:bodyPr wrap="square">
            <a:spAutoFit/>
          </a:bodyPr>
          <a:lstStyle/>
          <a:p>
            <a:pPr marL="72385">
              <a:spcAft>
                <a:spcPts val="0"/>
              </a:spcAft>
            </a:pPr>
            <a:r>
              <a:rPr lang="fr-FR" sz="3600" baseline="30000" dirty="0">
                <a:uFill>
                  <a:solidFill>
                    <a:srgbClr val="000000"/>
                  </a:solidFill>
                </a:uFill>
                <a:latin typeface="Avenir" panose="02000503020000020003" pitchFamily="2" charset="0"/>
                <a:ea typeface="Times New Roman" panose="02020603050405020304" pitchFamily="18" charset="0"/>
              </a:rPr>
              <a:t>7</a:t>
            </a:r>
            <a:r>
              <a:rPr lang="fr-FR" sz="3600" dirty="0">
                <a:uFill>
                  <a:solidFill>
                    <a:srgbClr val="000000"/>
                  </a:solidFill>
                </a:uFill>
                <a:latin typeface="Gentium Plus"/>
                <a:ea typeface="Times New Roman" panose="02020603050405020304" pitchFamily="18" charset="0"/>
              </a:rPr>
              <a:t>ἀσπ</a:t>
            </a:r>
            <a:r>
              <a:rPr lang="fr-FR" sz="3600" dirty="0" err="1">
                <a:uFill>
                  <a:solidFill>
                    <a:srgbClr val="000000"/>
                  </a:solidFill>
                </a:uFill>
                <a:latin typeface="Gentium Plus"/>
                <a:ea typeface="Times New Roman" panose="02020603050405020304" pitchFamily="18" charset="0"/>
              </a:rPr>
              <a:t>άσ</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σθε</a:t>
            </a:r>
            <a:r>
              <a:rPr lang="fr-FR" sz="3600" dirty="0">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Ἀνδρόνικον</a:t>
            </a:r>
            <a:r>
              <a:rPr lang="fr-FR" sz="3600" dirty="0">
                <a:solidFill>
                  <a:srgbClr val="EFFF8C"/>
                </a:solidFill>
                <a:uFill>
                  <a:solidFill>
                    <a:srgbClr val="000000"/>
                  </a:solidFill>
                </a:uFill>
                <a:latin typeface="Gentium Plus"/>
                <a:ea typeface="MS Gothic" panose="020B0609070205080204" pitchFamily="49" charset="-128"/>
              </a:rPr>
              <a:t> </a:t>
            </a:r>
            <a:r>
              <a:rPr lang="fr-FR" sz="3600" dirty="0" err="1">
                <a:solidFill>
                  <a:srgbClr val="EFFF8C"/>
                </a:solidFill>
                <a:uFill>
                  <a:solidFill>
                    <a:srgbClr val="000000"/>
                  </a:solidFill>
                </a:uFill>
                <a:latin typeface="Gentium Plus"/>
                <a:ea typeface="Times New Roman" panose="02020603050405020304" pitchFamily="18" charset="0"/>
              </a:rPr>
              <a:t>κ</a:t>
            </a:r>
            <a:r>
              <a:rPr lang="fr-FR" sz="3600" dirty="0">
                <a:solidFill>
                  <a:srgbClr val="EFFF8C"/>
                </a:solidFill>
                <a:uFill>
                  <a:solidFill>
                    <a:srgbClr val="000000"/>
                  </a:solidFill>
                </a:uFill>
                <a:latin typeface="Gentium Plus"/>
                <a:ea typeface="Times New Roman" panose="02020603050405020304" pitchFamily="18" charset="0"/>
              </a:rPr>
              <a:t>α</a:t>
            </a:r>
            <a:r>
              <a:rPr lang="fr-FR" sz="3600" dirty="0" err="1">
                <a:solidFill>
                  <a:srgbClr val="EFFF8C"/>
                </a:solidFill>
                <a:uFill>
                  <a:solidFill>
                    <a:srgbClr val="000000"/>
                  </a:solidFill>
                </a:uFill>
                <a:latin typeface="Gentium Plus"/>
                <a:ea typeface="Times New Roman" panose="02020603050405020304" pitchFamily="18" charset="0"/>
              </a:rPr>
              <a:t>ὶ</a:t>
            </a:r>
            <a:r>
              <a:rPr lang="fr-FR" sz="3600" dirty="0">
                <a:solidFill>
                  <a:srgbClr val="EFFF8C"/>
                </a:solidFill>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Ἰουνὶ</a:t>
            </a:r>
            <a:r>
              <a:rPr lang="fr-FR" sz="3600" b="1" dirty="0">
                <a:solidFill>
                  <a:srgbClr val="EFFF8C"/>
                </a:solidFill>
                <a:uFill>
                  <a:solidFill>
                    <a:srgbClr val="000000"/>
                  </a:solidFill>
                </a:uFill>
                <a:latin typeface="Gentium Plus"/>
                <a:ea typeface="Times New Roman" panose="02020603050405020304" pitchFamily="18" charset="0"/>
              </a:rPr>
              <a:t>α</a:t>
            </a:r>
            <a:r>
              <a:rPr lang="fr-FR" sz="3600" b="1" dirty="0" err="1">
                <a:solidFill>
                  <a:srgbClr val="EFFF8C"/>
                </a:solidFill>
                <a:uFill>
                  <a:solidFill>
                    <a:srgbClr val="000000"/>
                  </a:solidFill>
                </a:uFill>
                <a:latin typeface="Gentium Plus"/>
                <a:ea typeface="Times New Roman" panose="02020603050405020304" pitchFamily="18" charset="0"/>
              </a:rPr>
              <a:t>ν</a:t>
            </a:r>
            <a:endParaRPr lang="fr-FR" sz="3600" b="1" dirty="0">
              <a:solidFill>
                <a:srgbClr val="EFFF8C"/>
              </a:solidFill>
              <a:uFill>
                <a:solidFill>
                  <a:srgbClr val="000000"/>
                </a:solidFill>
              </a:uFill>
              <a:latin typeface="Gentium Plus"/>
              <a:ea typeface="MS Gothic" panose="020B0609070205080204" pitchFamily="49" charset="-128"/>
            </a:endParaRPr>
          </a:p>
          <a:p>
            <a:pPr marL="72385">
              <a:spcAft>
                <a:spcPts val="0"/>
              </a:spcAft>
            </a:pPr>
            <a:endParaRPr lang="fr-FR" sz="1600" dirty="0">
              <a:effectLst/>
              <a:uFill>
                <a:solidFill>
                  <a:srgbClr val="000000"/>
                </a:solidFill>
              </a:uFill>
              <a:latin typeface="Gentium Plus"/>
              <a:ea typeface="Times New Roman" panose="02020603050405020304" pitchFamily="18" charset="0"/>
            </a:endParaRPr>
          </a:p>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Andronicos</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51719218"/>
      </p:ext>
    </p:extLst>
  </p:cSld>
  <p:clrMapOvr>
    <a:masterClrMapping/>
  </p:clrMapOvr>
  <p:transition spd="med">
    <p:fade/>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5732338"/>
          </a:xfrm>
          <a:prstGeom prst="rect">
            <a:avLst/>
          </a:prstGeom>
        </p:spPr>
        <p:txBody>
          <a:bodyPr wrap="square">
            <a:spAutoFit/>
          </a:bodyPr>
          <a:lstStyle/>
          <a:p>
            <a:pPr marL="72385">
              <a:spcAft>
                <a:spcPts val="0"/>
              </a:spcAft>
            </a:pPr>
            <a:r>
              <a:rPr lang="fr-FR" sz="3600" baseline="30000" dirty="0">
                <a:uFill>
                  <a:solidFill>
                    <a:srgbClr val="000000"/>
                  </a:solidFill>
                </a:uFill>
                <a:latin typeface="Avenir" panose="02000503020000020003" pitchFamily="2" charset="0"/>
                <a:ea typeface="Times New Roman" panose="02020603050405020304" pitchFamily="18" charset="0"/>
              </a:rPr>
              <a:t>7</a:t>
            </a:r>
            <a:r>
              <a:rPr lang="fr-FR" sz="3600" dirty="0">
                <a:uFill>
                  <a:solidFill>
                    <a:srgbClr val="000000"/>
                  </a:solidFill>
                </a:uFill>
                <a:latin typeface="Gentium Plus"/>
                <a:ea typeface="Times New Roman" panose="02020603050405020304" pitchFamily="18" charset="0"/>
              </a:rPr>
              <a:t>ἀσπ</a:t>
            </a:r>
            <a:r>
              <a:rPr lang="fr-FR" sz="3600" dirty="0" err="1">
                <a:uFill>
                  <a:solidFill>
                    <a:srgbClr val="000000"/>
                  </a:solidFill>
                </a:uFill>
                <a:latin typeface="Gentium Plus"/>
                <a:ea typeface="Times New Roman" panose="02020603050405020304" pitchFamily="18" charset="0"/>
              </a:rPr>
              <a:t>άσ</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σθε</a:t>
            </a:r>
            <a:r>
              <a:rPr lang="fr-FR" sz="3600" dirty="0">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Ἀνδρόνικον</a:t>
            </a:r>
            <a:r>
              <a:rPr lang="fr-FR" sz="3600" dirty="0">
                <a:solidFill>
                  <a:srgbClr val="EFFF8C"/>
                </a:solidFill>
                <a:uFill>
                  <a:solidFill>
                    <a:srgbClr val="000000"/>
                  </a:solidFill>
                </a:uFill>
                <a:latin typeface="Gentium Plus"/>
                <a:ea typeface="MS Gothic" panose="020B0609070205080204" pitchFamily="49" charset="-128"/>
              </a:rPr>
              <a:t> </a:t>
            </a:r>
            <a:r>
              <a:rPr lang="fr-FR" sz="3600" dirty="0" err="1">
                <a:solidFill>
                  <a:srgbClr val="EFFF8C"/>
                </a:solidFill>
                <a:uFill>
                  <a:solidFill>
                    <a:srgbClr val="000000"/>
                  </a:solidFill>
                </a:uFill>
                <a:latin typeface="Gentium Plus"/>
                <a:ea typeface="Times New Roman" panose="02020603050405020304" pitchFamily="18" charset="0"/>
              </a:rPr>
              <a:t>κ</a:t>
            </a:r>
            <a:r>
              <a:rPr lang="fr-FR" sz="3600" dirty="0">
                <a:solidFill>
                  <a:srgbClr val="EFFF8C"/>
                </a:solidFill>
                <a:uFill>
                  <a:solidFill>
                    <a:srgbClr val="000000"/>
                  </a:solidFill>
                </a:uFill>
                <a:latin typeface="Gentium Plus"/>
                <a:ea typeface="Times New Roman" panose="02020603050405020304" pitchFamily="18" charset="0"/>
              </a:rPr>
              <a:t>α</a:t>
            </a:r>
            <a:r>
              <a:rPr lang="fr-FR" sz="3600" dirty="0" err="1">
                <a:solidFill>
                  <a:srgbClr val="EFFF8C"/>
                </a:solidFill>
                <a:uFill>
                  <a:solidFill>
                    <a:srgbClr val="000000"/>
                  </a:solidFill>
                </a:uFill>
                <a:latin typeface="Gentium Plus"/>
                <a:ea typeface="Times New Roman" panose="02020603050405020304" pitchFamily="18" charset="0"/>
              </a:rPr>
              <a:t>ὶ</a:t>
            </a:r>
            <a:r>
              <a:rPr lang="fr-FR" sz="3600" dirty="0">
                <a:solidFill>
                  <a:srgbClr val="EFFF8C"/>
                </a:solidFill>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Ἰουνὶ</a:t>
            </a:r>
            <a:r>
              <a:rPr lang="fr-FR" sz="3600" b="1" dirty="0">
                <a:solidFill>
                  <a:srgbClr val="EFFF8C"/>
                </a:solidFill>
                <a:uFill>
                  <a:solidFill>
                    <a:srgbClr val="000000"/>
                  </a:solidFill>
                </a:uFill>
                <a:latin typeface="Gentium Plus"/>
                <a:ea typeface="Times New Roman" panose="02020603050405020304" pitchFamily="18" charset="0"/>
              </a:rPr>
              <a:t>α</a:t>
            </a:r>
            <a:r>
              <a:rPr lang="fr-FR" sz="3600" b="1" dirty="0" err="1">
                <a:solidFill>
                  <a:srgbClr val="EFFF8C"/>
                </a:solidFill>
                <a:uFill>
                  <a:solidFill>
                    <a:srgbClr val="000000"/>
                  </a:solidFill>
                </a:uFill>
                <a:latin typeface="Gentium Plus"/>
                <a:ea typeface="Times New Roman" panose="02020603050405020304" pitchFamily="18" charset="0"/>
              </a:rPr>
              <a:t>ν</a:t>
            </a:r>
            <a:endParaRPr lang="fr-FR" sz="3600" b="1" dirty="0">
              <a:solidFill>
                <a:srgbClr val="EFFF8C"/>
              </a:solidFill>
              <a:uFill>
                <a:solidFill>
                  <a:srgbClr val="000000"/>
                </a:solidFill>
              </a:uFill>
              <a:latin typeface="Gentium Plus"/>
              <a:ea typeface="MS Gothic" panose="020B0609070205080204" pitchFamily="49" charset="-128"/>
            </a:endParaRPr>
          </a:p>
          <a:p>
            <a:pPr marL="72385">
              <a:spcAft>
                <a:spcPts val="0"/>
              </a:spcAft>
            </a:pPr>
            <a:endParaRPr lang="fr-FR" sz="1600" dirty="0">
              <a:effectLst/>
              <a:uFill>
                <a:solidFill>
                  <a:srgbClr val="000000"/>
                </a:solidFill>
              </a:uFill>
              <a:latin typeface="Gentium Plus"/>
              <a:ea typeface="Times New Roman" panose="02020603050405020304" pitchFamily="18" charset="0"/>
            </a:endParaRPr>
          </a:p>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Andronicos</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72385" algn="just">
              <a:spcAft>
                <a:spcPts val="0"/>
              </a:spcAft>
            </a:pP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En </a:t>
            </a:r>
            <a:r>
              <a:rPr lang="fr-FR" sz="3600" dirty="0" err="1">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16,7, un seul et unique mot </a:t>
            </a:r>
            <a:r>
              <a:rPr lang="fr-FR" sz="3600" dirty="0" err="1">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Ἰουνὶ</a:t>
            </a:r>
            <a:r>
              <a:rPr lang="fr-FR" sz="36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α</a:t>
            </a:r>
            <a:r>
              <a:rPr lang="fr-FR" sz="3600" dirty="0" err="1">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ν</a:t>
            </a:r>
            <a:r>
              <a:rPr lang="fr-FR" sz="3600" dirty="0">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apparaît dans tous les manuscrits en grec : seuls cinq font exception et proposent une variante d'un autre ordre, Julia.</a:t>
            </a:r>
          </a:p>
          <a:p>
            <a:pPr algn="r"/>
            <a:r>
              <a:rPr lang="fr-FR" sz="2000" dirty="0">
                <a:latin typeface="Times New Roman" panose="02020603050405020304" pitchFamily="18" charset="0"/>
                <a:cs typeface="Times New Roman" panose="02020603050405020304" pitchFamily="18" charset="0"/>
              </a:rPr>
              <a:t>E.J. EPP, </a:t>
            </a:r>
            <a:r>
              <a:rPr lang="fr-FR" sz="2000" i="1" dirty="0" err="1">
                <a:latin typeface="Times New Roman" panose="02020603050405020304" pitchFamily="18" charset="0"/>
                <a:cs typeface="Times New Roman" panose="02020603050405020304" pitchFamily="18" charset="0"/>
              </a:rPr>
              <a:t>Junia</a:t>
            </a:r>
            <a:r>
              <a:rPr lang="fr-FR" sz="2000" i="1" dirty="0">
                <a:latin typeface="Times New Roman" panose="02020603050405020304" pitchFamily="18" charset="0"/>
                <a:cs typeface="Times New Roman" panose="02020603050405020304" pitchFamily="18" charset="0"/>
              </a:rPr>
              <a:t>, une femme apôtre ressuscitée par l'exégèse</a:t>
            </a:r>
            <a:r>
              <a:rPr lang="fr-FR" sz="2000" dirty="0">
                <a:latin typeface="Times New Roman" panose="02020603050405020304" pitchFamily="18" charset="0"/>
                <a:cs typeface="Times New Roman" panose="02020603050405020304" pitchFamily="18" charset="0"/>
              </a:rPr>
              <a:t>, Labor et Fides, Genève, 2014, 53-65.</a:t>
            </a:r>
          </a:p>
          <a:p>
            <a:pPr marL="72385" algn="just">
              <a:spcAft>
                <a:spcPts val="0"/>
              </a:spcAft>
            </a:pPr>
            <a:endParaRPr lang="fr-FR" sz="20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88911534"/>
      </p:ext>
    </p:extLst>
  </p:cSld>
  <p:clrMapOvr>
    <a:masterClrMapping/>
  </p:clrMapOvr>
  <p:transition spd="med">
    <p:fad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6494085"/>
          </a:xfrm>
          <a:prstGeom prst="rect">
            <a:avLst/>
          </a:prstGeom>
        </p:spPr>
        <p:txBody>
          <a:bodyPr wrap="square">
            <a:spAutoFit/>
          </a:bodyPr>
          <a:lstStyle/>
          <a:p>
            <a:pPr marL="72385">
              <a:spcAft>
                <a:spcPts val="0"/>
              </a:spcAft>
            </a:pPr>
            <a:r>
              <a:rPr lang="fr-FR" sz="3600" baseline="30000" dirty="0">
                <a:uFill>
                  <a:solidFill>
                    <a:srgbClr val="000000"/>
                  </a:solidFill>
                </a:uFill>
                <a:latin typeface="Avenir" panose="02000503020000020003" pitchFamily="2" charset="0"/>
                <a:ea typeface="Times New Roman" panose="02020603050405020304" pitchFamily="18" charset="0"/>
              </a:rPr>
              <a:t>7</a:t>
            </a:r>
            <a:r>
              <a:rPr lang="fr-FR" sz="3600" dirty="0">
                <a:uFill>
                  <a:solidFill>
                    <a:srgbClr val="000000"/>
                  </a:solidFill>
                </a:uFill>
                <a:latin typeface="Gentium Plus"/>
                <a:ea typeface="Times New Roman" panose="02020603050405020304" pitchFamily="18" charset="0"/>
              </a:rPr>
              <a:t>ἀσπ</a:t>
            </a:r>
            <a:r>
              <a:rPr lang="fr-FR" sz="3600" dirty="0" err="1">
                <a:uFill>
                  <a:solidFill>
                    <a:srgbClr val="000000"/>
                  </a:solidFill>
                </a:uFill>
                <a:latin typeface="Gentium Plus"/>
                <a:ea typeface="Times New Roman" panose="02020603050405020304" pitchFamily="18" charset="0"/>
              </a:rPr>
              <a:t>άσ</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σθε</a:t>
            </a:r>
            <a:r>
              <a:rPr lang="fr-FR" sz="3600" dirty="0">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Ἀνδρόνικον</a:t>
            </a:r>
            <a:r>
              <a:rPr lang="fr-FR" sz="3600" dirty="0">
                <a:solidFill>
                  <a:srgbClr val="EFFF8C"/>
                </a:solidFill>
                <a:uFill>
                  <a:solidFill>
                    <a:srgbClr val="000000"/>
                  </a:solidFill>
                </a:uFill>
                <a:latin typeface="Gentium Plus"/>
                <a:ea typeface="MS Gothic" panose="020B0609070205080204" pitchFamily="49" charset="-128"/>
              </a:rPr>
              <a:t> </a:t>
            </a:r>
            <a:r>
              <a:rPr lang="fr-FR" sz="3600" dirty="0" err="1">
                <a:solidFill>
                  <a:srgbClr val="EFFF8C"/>
                </a:solidFill>
                <a:uFill>
                  <a:solidFill>
                    <a:srgbClr val="000000"/>
                  </a:solidFill>
                </a:uFill>
                <a:latin typeface="Gentium Plus"/>
                <a:ea typeface="Times New Roman" panose="02020603050405020304" pitchFamily="18" charset="0"/>
              </a:rPr>
              <a:t>κ</a:t>
            </a:r>
            <a:r>
              <a:rPr lang="fr-FR" sz="3600" dirty="0">
                <a:solidFill>
                  <a:srgbClr val="EFFF8C"/>
                </a:solidFill>
                <a:uFill>
                  <a:solidFill>
                    <a:srgbClr val="000000"/>
                  </a:solidFill>
                </a:uFill>
                <a:latin typeface="Gentium Plus"/>
                <a:ea typeface="Times New Roman" panose="02020603050405020304" pitchFamily="18" charset="0"/>
              </a:rPr>
              <a:t>α</a:t>
            </a:r>
            <a:r>
              <a:rPr lang="fr-FR" sz="3600" dirty="0" err="1">
                <a:solidFill>
                  <a:srgbClr val="EFFF8C"/>
                </a:solidFill>
                <a:uFill>
                  <a:solidFill>
                    <a:srgbClr val="000000"/>
                  </a:solidFill>
                </a:uFill>
                <a:latin typeface="Gentium Plus"/>
                <a:ea typeface="Times New Roman" panose="02020603050405020304" pitchFamily="18" charset="0"/>
              </a:rPr>
              <a:t>ὶ</a:t>
            </a:r>
            <a:r>
              <a:rPr lang="fr-FR" sz="3600" dirty="0">
                <a:solidFill>
                  <a:srgbClr val="EFFF8C"/>
                </a:solidFill>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Ἰουνὶ</a:t>
            </a:r>
            <a:r>
              <a:rPr lang="fr-FR" sz="3600" b="1" dirty="0">
                <a:solidFill>
                  <a:srgbClr val="EFFF8C"/>
                </a:solidFill>
                <a:uFill>
                  <a:solidFill>
                    <a:srgbClr val="000000"/>
                  </a:solidFill>
                </a:uFill>
                <a:latin typeface="Gentium Plus"/>
                <a:ea typeface="Times New Roman" panose="02020603050405020304" pitchFamily="18" charset="0"/>
              </a:rPr>
              <a:t>α</a:t>
            </a:r>
            <a:r>
              <a:rPr lang="fr-FR" sz="3600" b="1" dirty="0" err="1">
                <a:solidFill>
                  <a:srgbClr val="EFFF8C"/>
                </a:solidFill>
                <a:uFill>
                  <a:solidFill>
                    <a:srgbClr val="000000"/>
                  </a:solidFill>
                </a:uFill>
                <a:latin typeface="Gentium Plus"/>
                <a:ea typeface="Times New Roman" panose="02020603050405020304" pitchFamily="18" charset="0"/>
              </a:rPr>
              <a:t>ν</a:t>
            </a:r>
            <a:endParaRPr lang="fr-FR" sz="3600" b="1" dirty="0">
              <a:solidFill>
                <a:srgbClr val="EFFF8C"/>
              </a:solidFill>
              <a:uFill>
                <a:solidFill>
                  <a:srgbClr val="000000"/>
                </a:solidFill>
              </a:uFill>
              <a:latin typeface="Gentium Plus"/>
              <a:ea typeface="MS Gothic" panose="020B0609070205080204" pitchFamily="49" charset="-128"/>
            </a:endParaRPr>
          </a:p>
          <a:p>
            <a:pPr marL="72385">
              <a:spcAft>
                <a:spcPts val="0"/>
              </a:spcAft>
            </a:pPr>
            <a:r>
              <a:rPr lang="fr-FR" sz="3600" dirty="0" err="1">
                <a:solidFill>
                  <a:srgbClr val="FFECAC"/>
                </a:solidFill>
                <a:uFill>
                  <a:solidFill>
                    <a:srgbClr val="000000"/>
                  </a:solidFill>
                </a:uFill>
                <a:latin typeface="Gentium Plus"/>
                <a:ea typeface="Times New Roman" panose="02020603050405020304" pitchFamily="18" charset="0"/>
              </a:rPr>
              <a:t>τοὺς</a:t>
            </a:r>
            <a:r>
              <a:rPr lang="fr-FR" sz="3600" dirty="0">
                <a:solidFill>
                  <a:srgbClr val="FFECAC"/>
                </a:solidFill>
                <a:uFill>
                  <a:solidFill>
                    <a:srgbClr val="000000"/>
                  </a:solidFill>
                </a:uFill>
                <a:latin typeface="Gentium Plus"/>
                <a:ea typeface="Times New Roman" panose="02020603050405020304" pitchFamily="18" charset="0"/>
              </a:rPr>
              <a:t> </a:t>
            </a:r>
            <a:r>
              <a:rPr lang="fr-FR" sz="3600" dirty="0" err="1">
                <a:solidFill>
                  <a:srgbClr val="FFECAC"/>
                </a:solidFill>
                <a:uFill>
                  <a:solidFill>
                    <a:srgbClr val="000000"/>
                  </a:solidFill>
                </a:uFill>
                <a:latin typeface="Gentium Plus"/>
                <a:ea typeface="Times New Roman" panose="02020603050405020304" pitchFamily="18" charset="0"/>
              </a:rPr>
              <a:t>συγγενεῖς</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μου</a:t>
            </a:r>
            <a:endParaRPr lang="fr-FR" sz="3600" dirty="0">
              <a:solidFill>
                <a:srgbClr val="FFECAC"/>
              </a:solidFill>
              <a:uFill>
                <a:solidFill>
                  <a:srgbClr val="000000"/>
                </a:solidFill>
              </a:uFill>
              <a:latin typeface="Gentium Plus"/>
              <a:ea typeface="MS Gothic" panose="020B0609070205080204" pitchFamily="49" charset="-128"/>
            </a:endParaRPr>
          </a:p>
          <a:p>
            <a:pPr marL="72385">
              <a:spcAft>
                <a:spcPts val="0"/>
              </a:spcAft>
            </a:pPr>
            <a:r>
              <a:rPr lang="fr-FR" sz="3600" dirty="0" err="1">
                <a:solidFill>
                  <a:srgbClr val="FFECAC"/>
                </a:solidFill>
                <a:uFill>
                  <a:solidFill>
                    <a:srgbClr val="000000"/>
                  </a:solidFill>
                </a:uFill>
                <a:latin typeface="Gentium Plus"/>
                <a:ea typeface="Times New Roman" panose="02020603050405020304" pitchFamily="18" charset="0"/>
              </a:rPr>
              <a:t>κ</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ὶ</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συν</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ιχμ</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λώτους</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μου</a:t>
            </a:r>
            <a:r>
              <a:rPr lang="fr-FR" sz="3600" dirty="0">
                <a:solidFill>
                  <a:srgbClr val="FFECAC"/>
                </a:solidFill>
                <a:uFill>
                  <a:solidFill>
                    <a:srgbClr val="000000"/>
                  </a:solidFill>
                </a:uFill>
                <a:latin typeface="Gentium Plus"/>
                <a:ea typeface="Times New Roman" panose="02020603050405020304" pitchFamily="18" charset="0"/>
              </a:rPr>
              <a:t>,</a:t>
            </a:r>
            <a:endPar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marL="72385">
              <a:spcAft>
                <a:spcPts val="0"/>
              </a:spcAft>
            </a:pPr>
            <a:r>
              <a:rPr lang="fr-FR" sz="3600" dirty="0" err="1">
                <a:uFill>
                  <a:solidFill>
                    <a:srgbClr val="000000"/>
                  </a:solidFill>
                </a:uFill>
                <a:latin typeface="Gentium Plus"/>
                <a:ea typeface="Times New Roman" panose="02020603050405020304" pitchFamily="18" charset="0"/>
              </a:rPr>
              <a:t>οἵτινές</a:t>
            </a:r>
            <a:r>
              <a:rPr lang="fr-FR" sz="3600" dirty="0">
                <a:uFill>
                  <a:solidFill>
                    <a:srgbClr val="000000"/>
                  </a:solidFill>
                </a:uFill>
                <a:latin typeface="Gentium Plus"/>
                <a:ea typeface="MS Gothic" panose="020B0609070205080204" pitchFamily="49" charset="-128"/>
              </a:rPr>
              <a:t> </a:t>
            </a:r>
            <a:r>
              <a:rPr lang="fr-FR" sz="3600" dirty="0" err="1">
                <a:solidFill>
                  <a:srgbClr val="FFFF00"/>
                </a:solidFill>
                <a:uFill>
                  <a:solidFill>
                    <a:srgbClr val="000000"/>
                  </a:solidFill>
                </a:uFill>
                <a:latin typeface="Gentium Plus"/>
                <a:ea typeface="Times New Roman" panose="02020603050405020304" pitchFamily="18" charset="0"/>
              </a:rPr>
              <a:t>εἰσιν</a:t>
            </a:r>
            <a:r>
              <a:rPr lang="fr-FR" sz="3600" dirty="0">
                <a:solidFill>
                  <a:srgbClr val="FFFF00"/>
                </a:solidFill>
                <a:uFill>
                  <a:solidFill>
                    <a:srgbClr val="000000"/>
                  </a:solidFill>
                </a:uFill>
                <a:latin typeface="Gentium Plus"/>
                <a:ea typeface="Times New Roman" panose="02020603050405020304" pitchFamily="18" charset="0"/>
              </a:rPr>
              <a:t> </a:t>
            </a:r>
            <a:r>
              <a:rPr lang="fr-FR" sz="3600" dirty="0" err="1">
                <a:solidFill>
                  <a:srgbClr val="FFFF00"/>
                </a:solidFill>
                <a:uFill>
                  <a:solidFill>
                    <a:srgbClr val="000000"/>
                  </a:solidFill>
                </a:uFill>
                <a:latin typeface="Gentium Plus"/>
                <a:ea typeface="Times New Roman" panose="02020603050405020304" pitchFamily="18" charset="0"/>
              </a:rPr>
              <a:t>ἐ</a:t>
            </a:r>
            <a:r>
              <a:rPr lang="fr-FR" sz="3600" dirty="0">
                <a:solidFill>
                  <a:srgbClr val="FFFF00"/>
                </a:solidFill>
                <a:uFill>
                  <a:solidFill>
                    <a:srgbClr val="000000"/>
                  </a:solidFill>
                </a:uFill>
                <a:latin typeface="Gentium Plus"/>
                <a:ea typeface="Times New Roman" panose="02020603050405020304" pitchFamily="18" charset="0"/>
              </a:rPr>
              <a:t>π</a:t>
            </a:r>
            <a:r>
              <a:rPr lang="fr-FR" sz="3600" dirty="0" err="1">
                <a:solidFill>
                  <a:srgbClr val="FFFF00"/>
                </a:solidFill>
                <a:uFill>
                  <a:solidFill>
                    <a:srgbClr val="000000"/>
                  </a:solidFill>
                </a:uFill>
                <a:latin typeface="Gentium Plus"/>
                <a:ea typeface="Times New Roman" panose="02020603050405020304" pitchFamily="18" charset="0"/>
              </a:rPr>
              <a:t>ίσημοι</a:t>
            </a:r>
            <a:r>
              <a:rPr lang="fr-FR" sz="3600" dirty="0">
                <a:solidFill>
                  <a:srgbClr val="FFFF00"/>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ἐν</a:t>
            </a:r>
            <a:r>
              <a:rPr lang="fr-FR" sz="3600" b="1" dirty="0">
                <a:solidFill>
                  <a:srgbClr val="9EFF93"/>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τοῖς</a:t>
            </a:r>
            <a:r>
              <a:rPr lang="fr-FR" sz="3600" b="1" dirty="0">
                <a:solidFill>
                  <a:srgbClr val="9EFF93"/>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ἀ</a:t>
            </a:r>
            <a:r>
              <a:rPr lang="fr-FR" sz="3600" b="1" dirty="0">
                <a:solidFill>
                  <a:srgbClr val="9EFF93"/>
                </a:solidFill>
                <a:uFill>
                  <a:solidFill>
                    <a:srgbClr val="000000"/>
                  </a:solidFill>
                </a:uFill>
                <a:latin typeface="Gentium Plus"/>
                <a:ea typeface="Times New Roman" panose="02020603050405020304" pitchFamily="18" charset="0"/>
              </a:rPr>
              <a:t>π</a:t>
            </a:r>
            <a:r>
              <a:rPr lang="fr-FR" sz="3600" b="1" dirty="0" err="1">
                <a:solidFill>
                  <a:srgbClr val="9EFF93"/>
                </a:solidFill>
                <a:uFill>
                  <a:solidFill>
                    <a:srgbClr val="000000"/>
                  </a:solidFill>
                </a:uFill>
                <a:latin typeface="Gentium Plus"/>
                <a:ea typeface="Times New Roman" panose="02020603050405020304" pitchFamily="18" charset="0"/>
              </a:rPr>
              <a:t>οστόλοις</a:t>
            </a:r>
            <a:r>
              <a:rPr lang="fr-FR" sz="3600" dirty="0">
                <a:uFill>
                  <a:solidFill>
                    <a:srgbClr val="000000"/>
                  </a:solidFill>
                </a:uFill>
                <a:latin typeface="Gentium Plus"/>
                <a:ea typeface="Times New Roman" panose="02020603050405020304" pitchFamily="18" charset="0"/>
              </a:rPr>
              <a:t>,</a:t>
            </a:r>
            <a:endParaRPr lang="fr-FR" sz="4000" dirty="0">
              <a:uFill>
                <a:solidFill>
                  <a:srgbClr val="000000"/>
                </a:solidFill>
              </a:uFill>
              <a:latin typeface="Times New Roman" panose="02020603050405020304" pitchFamily="18" charset="0"/>
              <a:ea typeface="Times New Roman" panose="02020603050405020304" pitchFamily="18" charset="0"/>
            </a:endParaRPr>
          </a:p>
          <a:p>
            <a:pPr marL="72385">
              <a:spcAft>
                <a:spcPts val="0"/>
              </a:spcAft>
            </a:pPr>
            <a:r>
              <a:rPr lang="fr-FR" sz="3600" dirty="0" err="1">
                <a:uFill>
                  <a:solidFill>
                    <a:srgbClr val="000000"/>
                  </a:solidFill>
                </a:uFill>
                <a:latin typeface="Gentium Plus"/>
                <a:ea typeface="Times New Roman" panose="02020603050405020304" pitchFamily="18" charset="0"/>
              </a:rPr>
              <a:t>οἳ</a:t>
            </a:r>
            <a:r>
              <a:rPr lang="fr-FR" sz="3600" dirty="0">
                <a:uFill>
                  <a:solidFill>
                    <a:srgbClr val="000000"/>
                  </a:solidFill>
                </a:uFill>
                <a:latin typeface="Gentium Plus"/>
                <a:ea typeface="MS Gothic" panose="020B0609070205080204" pitchFamily="49" charset="-128"/>
              </a:rPr>
              <a:t> </a:t>
            </a:r>
            <a:r>
              <a:rPr lang="fr-FR" sz="3600" dirty="0" err="1">
                <a:uFill>
                  <a:solidFill>
                    <a:srgbClr val="000000"/>
                  </a:solidFill>
                </a:uFill>
                <a:latin typeface="Gentium Plus"/>
                <a:ea typeface="Times New Roman" panose="02020603050405020304" pitchFamily="18" charset="0"/>
              </a:rPr>
              <a:t>κ</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ὶ</a:t>
            </a:r>
            <a:r>
              <a:rPr lang="fr-FR" sz="3600" dirty="0">
                <a:uFill>
                  <a:solidFill>
                    <a:srgbClr val="000000"/>
                  </a:solidFill>
                </a:uFill>
                <a:latin typeface="Gentium Plus"/>
                <a:ea typeface="MS Gothic" panose="020B0609070205080204" pitchFamily="49" charset="-128"/>
              </a:rPr>
              <a:t> </a:t>
            </a:r>
            <a:r>
              <a:rPr lang="fr-FR" sz="3600" dirty="0">
                <a:solidFill>
                  <a:srgbClr val="00B0F0"/>
                </a:solidFill>
                <a:uFill>
                  <a:solidFill>
                    <a:srgbClr val="000000"/>
                  </a:solidFill>
                </a:uFill>
                <a:latin typeface="Gentium Plus"/>
                <a:ea typeface="Times New Roman" panose="02020603050405020304" pitchFamily="18" charset="0"/>
              </a:rPr>
              <a:t>π</a:t>
            </a:r>
            <a:r>
              <a:rPr lang="fr-FR" sz="3600" dirty="0" err="1">
                <a:solidFill>
                  <a:srgbClr val="00B0F0"/>
                </a:solidFill>
                <a:uFill>
                  <a:solidFill>
                    <a:srgbClr val="000000"/>
                  </a:solidFill>
                </a:uFill>
                <a:latin typeface="Gentium Plus"/>
                <a:ea typeface="Times New Roman" panose="02020603050405020304" pitchFamily="18" charset="0"/>
              </a:rPr>
              <a:t>ρὸ</a:t>
            </a:r>
            <a:r>
              <a:rPr lang="fr-FR" sz="3600" dirty="0">
                <a:solidFill>
                  <a:srgbClr val="00B0F0"/>
                </a:solidFill>
                <a:uFill>
                  <a:solidFill>
                    <a:srgbClr val="000000"/>
                  </a:solidFill>
                </a:uFill>
                <a:latin typeface="Gentium Plus"/>
                <a:ea typeface="MS Gothic" panose="020B0609070205080204" pitchFamily="49" charset="-128"/>
              </a:rPr>
              <a:t> </a:t>
            </a:r>
            <a:r>
              <a:rPr lang="fr-FR" sz="3600" dirty="0" err="1">
                <a:solidFill>
                  <a:srgbClr val="00B0F0"/>
                </a:solidFill>
                <a:uFill>
                  <a:solidFill>
                    <a:srgbClr val="000000"/>
                  </a:solidFill>
                </a:uFill>
                <a:latin typeface="Gentium Plus"/>
                <a:ea typeface="Times New Roman" panose="02020603050405020304" pitchFamily="18" charset="0"/>
              </a:rPr>
              <a:t>ἐμοῦ</a:t>
            </a:r>
            <a:r>
              <a:rPr lang="fr-FR" sz="3600" dirty="0">
                <a:solidFill>
                  <a:srgbClr val="00B0F0"/>
                </a:solidFill>
                <a:uFill>
                  <a:solidFill>
                    <a:srgbClr val="000000"/>
                  </a:solidFill>
                </a:uFill>
                <a:latin typeface="Gentium Plus"/>
                <a:ea typeface="MS Gothic" panose="020B0609070205080204" pitchFamily="49" charset="-128"/>
              </a:rPr>
              <a:t> </a:t>
            </a:r>
            <a:r>
              <a:rPr lang="fr-FR" sz="3600" dirty="0" err="1">
                <a:solidFill>
                  <a:srgbClr val="FFBCC5"/>
                </a:solidFill>
                <a:uFill>
                  <a:solidFill>
                    <a:srgbClr val="000000"/>
                  </a:solidFill>
                </a:uFill>
                <a:latin typeface="Gentium Plus"/>
                <a:ea typeface="Times New Roman" panose="02020603050405020304" pitchFamily="18" charset="0"/>
              </a:rPr>
              <a:t>γέγον</a:t>
            </a:r>
            <a:r>
              <a:rPr lang="fr-FR" sz="3600" dirty="0">
                <a:solidFill>
                  <a:srgbClr val="FFBCC5"/>
                </a:solidFill>
                <a:uFill>
                  <a:solidFill>
                    <a:srgbClr val="000000"/>
                  </a:solidFill>
                </a:uFill>
                <a:latin typeface="Gentium Plus"/>
                <a:ea typeface="Times New Roman" panose="02020603050405020304" pitchFamily="18" charset="0"/>
              </a:rPr>
              <a:t>α</a:t>
            </a:r>
            <a:r>
              <a:rPr lang="fr-FR" sz="3600" dirty="0" err="1">
                <a:solidFill>
                  <a:srgbClr val="FFBCC5"/>
                </a:solidFill>
                <a:uFill>
                  <a:solidFill>
                    <a:srgbClr val="000000"/>
                  </a:solidFill>
                </a:uFill>
                <a:latin typeface="Gentium Plus"/>
                <a:ea typeface="Times New Roman" panose="02020603050405020304" pitchFamily="18" charset="0"/>
              </a:rPr>
              <a:t>ν</a:t>
            </a:r>
            <a:r>
              <a:rPr lang="fr-FR" sz="3600" dirty="0">
                <a:uFill>
                  <a:solidFill>
                    <a:srgbClr val="000000"/>
                  </a:solidFill>
                </a:uFill>
                <a:latin typeface="Gentium Plus"/>
                <a:ea typeface="MS Gothic" panose="020B0609070205080204" pitchFamily="49" charset="-128"/>
              </a:rPr>
              <a:t> </a:t>
            </a:r>
            <a:r>
              <a:rPr lang="fr-FR" sz="3600" dirty="0" err="1">
                <a:solidFill>
                  <a:srgbClr val="FFBCC5"/>
                </a:solidFill>
                <a:uFill>
                  <a:solidFill>
                    <a:srgbClr val="000000"/>
                  </a:solidFill>
                </a:uFill>
                <a:latin typeface="Gentium Plus"/>
                <a:ea typeface="Times New Roman" panose="02020603050405020304" pitchFamily="18" charset="0"/>
              </a:rPr>
              <a:t>ἐν</a:t>
            </a:r>
            <a:r>
              <a:rPr lang="fr-FR" sz="3600" dirty="0">
                <a:solidFill>
                  <a:srgbClr val="FFBCC5"/>
                </a:solidFill>
                <a:uFill>
                  <a:solidFill>
                    <a:srgbClr val="000000"/>
                  </a:solidFill>
                </a:uFill>
                <a:latin typeface="Gentium Plus"/>
                <a:ea typeface="Times New Roman" panose="02020603050405020304" pitchFamily="18" charset="0"/>
              </a:rPr>
              <a:t> </a:t>
            </a:r>
            <a:r>
              <a:rPr lang="fr-FR" sz="3600" dirty="0" err="1">
                <a:solidFill>
                  <a:srgbClr val="FFBCC5"/>
                </a:solidFill>
                <a:uFill>
                  <a:solidFill>
                    <a:srgbClr val="000000"/>
                  </a:solidFill>
                </a:uFill>
                <a:latin typeface="Gentium Plus"/>
                <a:ea typeface="Times New Roman" panose="02020603050405020304" pitchFamily="18" charset="0"/>
              </a:rPr>
              <a:t>Χριστῷ</a:t>
            </a:r>
            <a:r>
              <a:rPr lang="fr-FR" sz="3600" dirty="0">
                <a:uFill>
                  <a:solidFill>
                    <a:srgbClr val="000000"/>
                  </a:solidFill>
                </a:uFill>
                <a:latin typeface="Gentium Plus"/>
                <a:ea typeface="Times New Roman" panose="02020603050405020304" pitchFamily="18" charset="0"/>
              </a:rPr>
              <a:t>.</a:t>
            </a:r>
          </a:p>
          <a:p>
            <a:pPr marL="72385">
              <a:spcAft>
                <a:spcPts val="0"/>
              </a:spcAft>
            </a:pPr>
            <a:endParaRPr lang="fr-FR" sz="2800" dirty="0">
              <a:effectLst/>
              <a:uFill>
                <a:solidFill>
                  <a:srgbClr val="000000"/>
                </a:solidFill>
              </a:uFill>
              <a:latin typeface="Gentium Plus"/>
              <a:ea typeface="Times New Roman" panose="02020603050405020304" pitchFamily="18" charset="0"/>
            </a:endParaRPr>
          </a:p>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Andronicos</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72385" algn="just">
              <a:spcAft>
                <a:spcPts val="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les parents de moi</a:t>
            </a:r>
          </a:p>
          <a:p>
            <a:pPr marL="72385" algn="just">
              <a:spcAft>
                <a:spcPts val="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et les compagnons-de-captivité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lesquels </a:t>
            </a:r>
            <a:r>
              <a:rPr lang="fr-FR" sz="3600" dirty="0">
                <a:solidFill>
                  <a:srgbClr val="FFFF00"/>
                </a:solidFill>
                <a:uFill>
                  <a:solidFill>
                    <a:srgbClr val="000000"/>
                  </a:solidFill>
                </a:uFill>
                <a:latin typeface="Times New Roman" panose="02020603050405020304" pitchFamily="18" charset="0"/>
                <a:ea typeface="Times New Roman" panose="02020603050405020304" pitchFamily="18" charset="0"/>
              </a:rPr>
              <a:t>sont remarquables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parmi les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apôtres</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qui </a:t>
            </a:r>
            <a:r>
              <a:rPr lang="fr-FR" sz="3600" dirty="0">
                <a:solidFill>
                  <a:srgbClr val="00B0F0"/>
                </a:solidFill>
                <a:uFill>
                  <a:solidFill>
                    <a:srgbClr val="000000"/>
                  </a:solidFill>
                </a:uFill>
                <a:latin typeface="Times New Roman" panose="02020603050405020304" pitchFamily="18" charset="0"/>
                <a:ea typeface="Times New Roman" panose="02020603050405020304" pitchFamily="18" charset="0"/>
              </a:rPr>
              <a:t>avant moi </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ont été en Christ</a:t>
            </a:r>
            <a:r>
              <a:rPr lang="fr-FR" sz="3600" dirty="0">
                <a:uFill>
                  <a:solidFill>
                    <a:srgbClr val="000000"/>
                  </a:solidFill>
                </a:uFill>
                <a:latin typeface="Times New Roman" panose="02020603050405020304" pitchFamily="18" charset="0"/>
                <a:ea typeface="Times New Roman" panose="02020603050405020304" pitchFamily="18" charset="0"/>
              </a:rPr>
              <a:t>.</a:t>
            </a: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67153258"/>
      </p:ext>
    </p:extLst>
  </p:cSld>
  <p:clrMapOvr>
    <a:masterClrMapping/>
  </p:clrMapOvr>
  <p:transition spd="med">
    <p:fade/>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E5C60C-30AF-EE44-A776-8397F9C8168C}"/>
              </a:ext>
            </a:extLst>
          </p:cNvPr>
          <p:cNvSpPr/>
          <p:nvPr/>
        </p:nvSpPr>
        <p:spPr>
          <a:xfrm>
            <a:off x="467544" y="620688"/>
            <a:ext cx="8064896" cy="3985706"/>
          </a:xfrm>
          <a:prstGeom prst="rect">
            <a:avLst/>
          </a:prstGeom>
        </p:spPr>
        <p:txBody>
          <a:bodyPr wrap="square">
            <a:spAutoFit/>
          </a:bodyPr>
          <a:lstStyle/>
          <a:p>
            <a:pPr marL="540385"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La notion d'apôtre était bien plus large dans la première Église que ce qu'implique le nombre douze, car il pouvait signifier messager, prêtre missionnaire ou missionnaire itinérant.</a:t>
            </a:r>
          </a:p>
          <a:p>
            <a:pPr algn="r"/>
            <a:r>
              <a:rPr lang="fr-FR" sz="1100" dirty="0">
                <a:uFill>
                  <a:solidFill>
                    <a:srgbClr val="000000"/>
                  </a:solidFill>
                </a:uFill>
                <a:latin typeface="Times New Roman" panose="02020603050405020304" pitchFamily="18" charset="0"/>
                <a:ea typeface="Times New Roman" panose="02020603050405020304" pitchFamily="18" charset="0"/>
              </a:rPr>
              <a:t>E.J. EPP, </a:t>
            </a:r>
            <a:r>
              <a:rPr lang="fr-FR" sz="1100" i="1" dirty="0" err="1">
                <a:uFill>
                  <a:solidFill>
                    <a:srgbClr val="000000"/>
                  </a:solidFill>
                </a:uFill>
                <a:latin typeface="Times New Roman" panose="02020603050405020304" pitchFamily="18" charset="0"/>
                <a:ea typeface="Times New Roman" panose="02020603050405020304" pitchFamily="18" charset="0"/>
              </a:rPr>
              <a:t>Junia</a:t>
            </a:r>
            <a:r>
              <a:rPr lang="fr-FR" sz="1100" i="1" dirty="0">
                <a:uFill>
                  <a:solidFill>
                    <a:srgbClr val="000000"/>
                  </a:solidFill>
                </a:uFill>
                <a:latin typeface="Times New Roman" panose="02020603050405020304" pitchFamily="18" charset="0"/>
                <a:ea typeface="Times New Roman" panose="02020603050405020304" pitchFamily="18" charset="0"/>
              </a:rPr>
              <a:t>, une femme apôtre ressuscitée par l'exégèse</a:t>
            </a:r>
            <a:r>
              <a:rPr lang="fr-FR" sz="1100" dirty="0">
                <a:uFill>
                  <a:solidFill>
                    <a:srgbClr val="000000"/>
                  </a:solidFill>
                </a:uFill>
                <a:latin typeface="Times New Roman" panose="02020603050405020304" pitchFamily="18" charset="0"/>
                <a:ea typeface="Times New Roman" panose="02020603050405020304" pitchFamily="18" charset="0"/>
              </a:rPr>
              <a:t>, Labor et </a:t>
            </a:r>
            <a:r>
              <a:rPr lang="fr-FR" sz="1100" dirty="0" err="1">
                <a:uFill>
                  <a:solidFill>
                    <a:srgbClr val="000000"/>
                  </a:solidFill>
                </a:uFill>
                <a:latin typeface="Times New Roman" panose="02020603050405020304" pitchFamily="18" charset="0"/>
                <a:ea typeface="Times New Roman" panose="02020603050405020304" pitchFamily="18" charset="0"/>
              </a:rPr>
              <a:t>Fides</a:t>
            </a:r>
            <a:r>
              <a:rPr lang="fr-FR" sz="1100" dirty="0">
                <a:uFill>
                  <a:solidFill>
                    <a:srgbClr val="000000"/>
                  </a:solidFill>
                </a:uFill>
                <a:latin typeface="Times New Roman" panose="02020603050405020304" pitchFamily="18" charset="0"/>
                <a:ea typeface="Times New Roman" panose="02020603050405020304" pitchFamily="18" charset="0"/>
              </a:rPr>
              <a:t>, Genève, 2014, 122.</a:t>
            </a:r>
            <a:endParaRPr lang="fr-FR" sz="14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150993"/>
      </p:ext>
    </p:extLst>
  </p:cSld>
  <p:clrMapOvr>
    <a:masterClrMapping/>
  </p:clrMapOvr>
  <p:transition spd="med">
    <p:fade/>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E8CAD0-38B0-DF49-AABC-B1DAF93EB550}"/>
              </a:ext>
            </a:extLst>
          </p:cNvPr>
          <p:cNvSpPr/>
          <p:nvPr/>
        </p:nvSpPr>
        <p:spPr>
          <a:xfrm>
            <a:off x="179512" y="476672"/>
            <a:ext cx="8424936" cy="3970318"/>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7</a:t>
            </a:r>
            <a:r>
              <a:rPr lang="fr-FR" sz="3600" dirty="0">
                <a:uFill>
                  <a:solidFill>
                    <a:srgbClr val="000000"/>
                  </a:solidFill>
                </a:uFill>
                <a:latin typeface="Times New Roman" panose="02020603050405020304" pitchFamily="18" charset="0"/>
                <a:ea typeface="Times New Roman" panose="02020603050405020304" pitchFamily="18" charset="0"/>
              </a:rPr>
              <a:t>Ensuite, il est apparu à Jacques, puis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à tous les apôtres</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aseline="30000" dirty="0">
                <a:uFill>
                  <a:solidFill>
                    <a:srgbClr val="000000"/>
                  </a:solidFill>
                </a:uFill>
                <a:latin typeface="Times New Roman" panose="02020603050405020304" pitchFamily="18" charset="0"/>
                <a:ea typeface="Times New Roman" panose="02020603050405020304" pitchFamily="18" charset="0"/>
              </a:rPr>
              <a:t> </a:t>
            </a: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8</a:t>
            </a:r>
            <a:r>
              <a:rPr lang="fr-FR" sz="3600" dirty="0">
                <a:uFill>
                  <a:solidFill>
                    <a:srgbClr val="000000"/>
                  </a:solidFill>
                </a:uFill>
                <a:latin typeface="Times New Roman" panose="02020603050405020304" pitchFamily="18" charset="0"/>
                <a:ea typeface="Times New Roman" panose="02020603050405020304" pitchFamily="18" charset="0"/>
              </a:rPr>
              <a:t>En tout dernier lieu, il m’est aussi apparu, à moi l’avorton. </a:t>
            </a:r>
            <a:r>
              <a:rPr lang="fr-FR" sz="3600" b="1" baseline="30000" dirty="0">
                <a:solidFill>
                  <a:srgbClr val="9EFF93"/>
                </a:solidFill>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9</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Car je suis le plus petit des apôtres,</a:t>
            </a:r>
            <a:r>
              <a:rPr lang="fr-FR" sz="3600" dirty="0">
                <a:uFill>
                  <a:solidFill>
                    <a:srgbClr val="000000"/>
                  </a:solidFill>
                </a:uFill>
                <a:latin typeface="Times New Roman" panose="02020603050405020304" pitchFamily="18" charset="0"/>
                <a:ea typeface="Times New Roman" panose="02020603050405020304" pitchFamily="18" charset="0"/>
              </a:rPr>
              <a:t> moi qui ne suis pas digne d’être appelé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apôtre</a:t>
            </a:r>
            <a:r>
              <a:rPr lang="fr-FR" sz="3600" dirty="0">
                <a:uFill>
                  <a:solidFill>
                    <a:srgbClr val="000000"/>
                  </a:solidFill>
                </a:uFill>
                <a:latin typeface="Times New Roman" panose="02020603050405020304" pitchFamily="18" charset="0"/>
                <a:ea typeface="Times New Roman" panose="02020603050405020304" pitchFamily="18" charset="0"/>
              </a:rPr>
              <a:t> parce que j’ai persécuté l’Eglise de Dieu. (1 Co 15,7-9)</a:t>
            </a:r>
          </a:p>
        </p:txBody>
      </p:sp>
    </p:spTree>
    <p:extLst>
      <p:ext uri="{BB962C8B-B14F-4D97-AF65-F5344CB8AC3E}">
        <p14:creationId xmlns:p14="http://schemas.microsoft.com/office/powerpoint/2010/main" val="1049687683"/>
      </p:ext>
    </p:extLst>
  </p:cSld>
  <p:clrMapOvr>
    <a:masterClrMapping/>
  </p:clrMapOvr>
  <p:transition spd="med">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E8CAD0-38B0-DF49-AABC-B1DAF93EB550}"/>
              </a:ext>
            </a:extLst>
          </p:cNvPr>
          <p:cNvSpPr/>
          <p:nvPr/>
        </p:nvSpPr>
        <p:spPr>
          <a:xfrm>
            <a:off x="0" y="116632"/>
            <a:ext cx="8892480" cy="2308324"/>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20</a:t>
            </a:r>
            <a:r>
              <a:rPr lang="fr-FR" sz="3600" dirty="0">
                <a:uFill>
                  <a:solidFill>
                    <a:srgbClr val="000000"/>
                  </a:solidFill>
                </a:uFill>
                <a:latin typeface="Times New Roman" panose="02020603050405020304" pitchFamily="18" charset="0"/>
                <a:ea typeface="Times New Roman" panose="02020603050405020304" pitchFamily="18" charset="0"/>
              </a:rPr>
              <a:t>Vous avez été intégrés dans la construction qui a pour fondation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les apôtres et les prophètes, </a:t>
            </a:r>
            <a:r>
              <a:rPr lang="fr-FR" sz="3600" dirty="0">
                <a:uFill>
                  <a:solidFill>
                    <a:srgbClr val="000000"/>
                  </a:solidFill>
                </a:uFill>
                <a:latin typeface="Times New Roman" panose="02020603050405020304" pitchFamily="18" charset="0"/>
                <a:ea typeface="Times New Roman" panose="02020603050405020304" pitchFamily="18" charset="0"/>
              </a:rPr>
              <a:t>et Jésus Christ lui-même comme pierre maîtresse. (Ep 2,20)</a:t>
            </a:r>
          </a:p>
        </p:txBody>
      </p:sp>
    </p:spTree>
    <p:extLst>
      <p:ext uri="{BB962C8B-B14F-4D97-AF65-F5344CB8AC3E}">
        <p14:creationId xmlns:p14="http://schemas.microsoft.com/office/powerpoint/2010/main" val="79717641"/>
      </p:ext>
    </p:extLst>
  </p:cSld>
  <p:clrMapOvr>
    <a:masterClrMapping/>
  </p:clrMapOvr>
  <p:transition spd="med">
    <p:fade/>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E8CAD0-38B0-DF49-AABC-B1DAF93EB550}"/>
              </a:ext>
            </a:extLst>
          </p:cNvPr>
          <p:cNvSpPr/>
          <p:nvPr/>
        </p:nvSpPr>
        <p:spPr>
          <a:xfrm>
            <a:off x="0" y="116632"/>
            <a:ext cx="8892480" cy="5709255"/>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20</a:t>
            </a:r>
            <a:r>
              <a:rPr lang="fr-FR" sz="3600" dirty="0">
                <a:uFill>
                  <a:solidFill>
                    <a:srgbClr val="000000"/>
                  </a:solidFill>
                </a:uFill>
                <a:latin typeface="Times New Roman" panose="02020603050405020304" pitchFamily="18" charset="0"/>
                <a:ea typeface="Times New Roman" panose="02020603050405020304" pitchFamily="18" charset="0"/>
              </a:rPr>
              <a:t>Vous avez été intégrés dans la construction qui a pour fondation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les apôtres et les prophètes, </a:t>
            </a:r>
            <a:r>
              <a:rPr lang="fr-FR" sz="3600" dirty="0">
                <a:uFill>
                  <a:solidFill>
                    <a:srgbClr val="000000"/>
                  </a:solidFill>
                </a:uFill>
                <a:latin typeface="Times New Roman" panose="02020603050405020304" pitchFamily="18" charset="0"/>
                <a:ea typeface="Times New Roman" panose="02020603050405020304" pitchFamily="18" charset="0"/>
              </a:rPr>
              <a:t>et Jésus Christ lui-même comme pierre maîtresse. (Ep 2,20)</a:t>
            </a:r>
          </a:p>
          <a:p>
            <a:pPr marL="540385"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6</a:t>
            </a:r>
            <a:r>
              <a:rPr lang="fr-FR" sz="3600" dirty="0">
                <a:uFill>
                  <a:solidFill>
                    <a:srgbClr val="000000"/>
                  </a:solidFill>
                </a:uFill>
                <a:latin typeface="Times New Roman" panose="02020603050405020304" pitchFamily="18" charset="0"/>
                <a:ea typeface="Times New Roman" panose="02020603050405020304" pitchFamily="18" charset="0"/>
              </a:rPr>
              <a:t>Jamais nous n’avons recherché d’honneurs auprès des hommes, ni chez vous, ni chez d’autres, </a:t>
            </a:r>
            <a:r>
              <a:rPr lang="fr-FR" sz="36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7</a:t>
            </a:r>
            <a:r>
              <a:rPr lang="fr-FR" sz="3600" dirty="0">
                <a:uFill>
                  <a:solidFill>
                    <a:srgbClr val="000000"/>
                  </a:solidFill>
                </a:uFill>
                <a:latin typeface="Times New Roman" panose="02020603050405020304" pitchFamily="18" charset="0"/>
                <a:ea typeface="Times New Roman" panose="02020603050405020304" pitchFamily="18" charset="0"/>
              </a:rPr>
              <a:t>alors que nous aurions pu nous imposer,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en qualité d’apôtres du Christ</a:t>
            </a:r>
            <a:r>
              <a:rPr lang="fr-FR" sz="3600" dirty="0">
                <a:uFill>
                  <a:solidFill>
                    <a:srgbClr val="000000"/>
                  </a:solidFill>
                </a:uFill>
                <a:latin typeface="Times New Roman" panose="02020603050405020304" pitchFamily="18" charset="0"/>
                <a:ea typeface="Times New Roman" panose="02020603050405020304" pitchFamily="18" charset="0"/>
              </a:rPr>
              <a:t>. (1 Th 2,6-7)</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2981506"/>
      </p:ext>
    </p:extLst>
  </p:cSld>
  <p:clrMapOvr>
    <a:masterClrMapping/>
  </p:clrMapOvr>
  <p:transition spd="med">
    <p:fade/>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7048083"/>
          </a:xfrm>
          <a:prstGeom prst="rect">
            <a:avLst/>
          </a:prstGeom>
        </p:spPr>
        <p:txBody>
          <a:bodyPr wrap="square">
            <a:spAutoFit/>
          </a:bodyPr>
          <a:lstStyle/>
          <a:p>
            <a:pPr marL="72385">
              <a:spcAft>
                <a:spcPts val="0"/>
              </a:spcAft>
            </a:pPr>
            <a:r>
              <a:rPr lang="fr-FR" sz="3600" baseline="30000" dirty="0">
                <a:uFill>
                  <a:solidFill>
                    <a:srgbClr val="000000"/>
                  </a:solidFill>
                </a:uFill>
                <a:latin typeface="Avenir" panose="02000503020000020003" pitchFamily="2" charset="0"/>
                <a:ea typeface="Times New Roman" panose="02020603050405020304" pitchFamily="18" charset="0"/>
              </a:rPr>
              <a:t>7</a:t>
            </a:r>
            <a:r>
              <a:rPr lang="fr-FR" sz="3600" dirty="0">
                <a:uFill>
                  <a:solidFill>
                    <a:srgbClr val="000000"/>
                  </a:solidFill>
                </a:uFill>
                <a:latin typeface="Gentium Plus"/>
                <a:ea typeface="Times New Roman" panose="02020603050405020304" pitchFamily="18" charset="0"/>
              </a:rPr>
              <a:t>ἀσπ</a:t>
            </a:r>
            <a:r>
              <a:rPr lang="fr-FR" sz="3600" dirty="0" err="1">
                <a:uFill>
                  <a:solidFill>
                    <a:srgbClr val="000000"/>
                  </a:solidFill>
                </a:uFill>
                <a:latin typeface="Gentium Plus"/>
                <a:ea typeface="Times New Roman" panose="02020603050405020304" pitchFamily="18" charset="0"/>
              </a:rPr>
              <a:t>άσ</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σθε</a:t>
            </a:r>
            <a:r>
              <a:rPr lang="fr-FR" sz="3600" dirty="0">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Ἀνδρόνικον</a:t>
            </a:r>
            <a:r>
              <a:rPr lang="fr-FR" sz="3600" dirty="0">
                <a:solidFill>
                  <a:srgbClr val="EFFF8C"/>
                </a:solidFill>
                <a:uFill>
                  <a:solidFill>
                    <a:srgbClr val="000000"/>
                  </a:solidFill>
                </a:uFill>
                <a:latin typeface="Gentium Plus"/>
                <a:ea typeface="MS Gothic" panose="020B0609070205080204" pitchFamily="49" charset="-128"/>
              </a:rPr>
              <a:t> </a:t>
            </a:r>
            <a:r>
              <a:rPr lang="fr-FR" sz="3600" dirty="0" err="1">
                <a:solidFill>
                  <a:srgbClr val="EFFF8C"/>
                </a:solidFill>
                <a:uFill>
                  <a:solidFill>
                    <a:srgbClr val="000000"/>
                  </a:solidFill>
                </a:uFill>
                <a:latin typeface="Gentium Plus"/>
                <a:ea typeface="Times New Roman" panose="02020603050405020304" pitchFamily="18" charset="0"/>
              </a:rPr>
              <a:t>κ</a:t>
            </a:r>
            <a:r>
              <a:rPr lang="fr-FR" sz="3600" dirty="0">
                <a:solidFill>
                  <a:srgbClr val="EFFF8C"/>
                </a:solidFill>
                <a:uFill>
                  <a:solidFill>
                    <a:srgbClr val="000000"/>
                  </a:solidFill>
                </a:uFill>
                <a:latin typeface="Gentium Plus"/>
                <a:ea typeface="Times New Roman" panose="02020603050405020304" pitchFamily="18" charset="0"/>
              </a:rPr>
              <a:t>α</a:t>
            </a:r>
            <a:r>
              <a:rPr lang="fr-FR" sz="3600" dirty="0" err="1">
                <a:solidFill>
                  <a:srgbClr val="EFFF8C"/>
                </a:solidFill>
                <a:uFill>
                  <a:solidFill>
                    <a:srgbClr val="000000"/>
                  </a:solidFill>
                </a:uFill>
                <a:latin typeface="Gentium Plus"/>
                <a:ea typeface="Times New Roman" panose="02020603050405020304" pitchFamily="18" charset="0"/>
              </a:rPr>
              <a:t>ὶ</a:t>
            </a:r>
            <a:r>
              <a:rPr lang="fr-FR" sz="3600" dirty="0">
                <a:solidFill>
                  <a:srgbClr val="EFFF8C"/>
                </a:solidFill>
                <a:uFill>
                  <a:solidFill>
                    <a:srgbClr val="000000"/>
                  </a:solidFill>
                </a:uFill>
                <a:latin typeface="Gentium Plus"/>
                <a:ea typeface="MS Gothic" panose="020B0609070205080204" pitchFamily="49" charset="-128"/>
              </a:rPr>
              <a:t> </a:t>
            </a:r>
            <a:r>
              <a:rPr lang="fr-FR" sz="3600" b="1" dirty="0" err="1">
                <a:solidFill>
                  <a:srgbClr val="EFFF8C"/>
                </a:solidFill>
                <a:uFill>
                  <a:solidFill>
                    <a:srgbClr val="000000"/>
                  </a:solidFill>
                </a:uFill>
                <a:latin typeface="Gentium Plus"/>
                <a:ea typeface="Times New Roman" panose="02020603050405020304" pitchFamily="18" charset="0"/>
              </a:rPr>
              <a:t>Ἰουνὶ</a:t>
            </a:r>
            <a:r>
              <a:rPr lang="fr-FR" sz="3600" b="1" dirty="0">
                <a:solidFill>
                  <a:srgbClr val="EFFF8C"/>
                </a:solidFill>
                <a:uFill>
                  <a:solidFill>
                    <a:srgbClr val="000000"/>
                  </a:solidFill>
                </a:uFill>
                <a:latin typeface="Gentium Plus"/>
                <a:ea typeface="Times New Roman" panose="02020603050405020304" pitchFamily="18" charset="0"/>
              </a:rPr>
              <a:t>α</a:t>
            </a:r>
            <a:r>
              <a:rPr lang="fr-FR" sz="3600" b="1" dirty="0" err="1">
                <a:solidFill>
                  <a:srgbClr val="EFFF8C"/>
                </a:solidFill>
                <a:uFill>
                  <a:solidFill>
                    <a:srgbClr val="000000"/>
                  </a:solidFill>
                </a:uFill>
                <a:latin typeface="Gentium Plus"/>
                <a:ea typeface="Times New Roman" panose="02020603050405020304" pitchFamily="18" charset="0"/>
              </a:rPr>
              <a:t>ν</a:t>
            </a:r>
            <a:endParaRPr lang="fr-FR" sz="3600" b="1" dirty="0">
              <a:solidFill>
                <a:srgbClr val="EFFF8C"/>
              </a:solidFill>
              <a:uFill>
                <a:solidFill>
                  <a:srgbClr val="000000"/>
                </a:solidFill>
              </a:uFill>
              <a:latin typeface="Gentium Plus"/>
              <a:ea typeface="MS Gothic" panose="020B0609070205080204" pitchFamily="49" charset="-128"/>
            </a:endParaRPr>
          </a:p>
          <a:p>
            <a:pPr marL="72385">
              <a:spcAft>
                <a:spcPts val="0"/>
              </a:spcAft>
            </a:pPr>
            <a:r>
              <a:rPr lang="fr-FR" sz="3600" dirty="0" err="1">
                <a:solidFill>
                  <a:srgbClr val="FFECAC"/>
                </a:solidFill>
                <a:uFill>
                  <a:solidFill>
                    <a:srgbClr val="000000"/>
                  </a:solidFill>
                </a:uFill>
                <a:latin typeface="Gentium Plus"/>
                <a:ea typeface="Times New Roman" panose="02020603050405020304" pitchFamily="18" charset="0"/>
              </a:rPr>
              <a:t>τοὺς</a:t>
            </a:r>
            <a:r>
              <a:rPr lang="fr-FR" sz="3600" dirty="0">
                <a:solidFill>
                  <a:srgbClr val="FFECAC"/>
                </a:solidFill>
                <a:uFill>
                  <a:solidFill>
                    <a:srgbClr val="000000"/>
                  </a:solidFill>
                </a:uFill>
                <a:latin typeface="Gentium Plus"/>
                <a:ea typeface="Times New Roman" panose="02020603050405020304" pitchFamily="18" charset="0"/>
              </a:rPr>
              <a:t> </a:t>
            </a:r>
            <a:r>
              <a:rPr lang="fr-FR" sz="3600" dirty="0" err="1">
                <a:solidFill>
                  <a:srgbClr val="FFECAC"/>
                </a:solidFill>
                <a:uFill>
                  <a:solidFill>
                    <a:srgbClr val="000000"/>
                  </a:solidFill>
                </a:uFill>
                <a:latin typeface="Gentium Plus"/>
                <a:ea typeface="Times New Roman" panose="02020603050405020304" pitchFamily="18" charset="0"/>
              </a:rPr>
              <a:t>συγγενεῖς</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μου</a:t>
            </a:r>
            <a:endParaRPr lang="fr-FR" sz="3600" dirty="0">
              <a:solidFill>
                <a:srgbClr val="FFECAC"/>
              </a:solidFill>
              <a:uFill>
                <a:solidFill>
                  <a:srgbClr val="000000"/>
                </a:solidFill>
              </a:uFill>
              <a:latin typeface="Gentium Plus"/>
              <a:ea typeface="MS Gothic" panose="020B0609070205080204" pitchFamily="49" charset="-128"/>
            </a:endParaRPr>
          </a:p>
          <a:p>
            <a:pPr marL="72385">
              <a:spcAft>
                <a:spcPts val="0"/>
              </a:spcAft>
            </a:pPr>
            <a:r>
              <a:rPr lang="fr-FR" sz="3600" dirty="0" err="1">
                <a:solidFill>
                  <a:srgbClr val="FFECAC"/>
                </a:solidFill>
                <a:uFill>
                  <a:solidFill>
                    <a:srgbClr val="000000"/>
                  </a:solidFill>
                </a:uFill>
                <a:latin typeface="Gentium Plus"/>
                <a:ea typeface="Times New Roman" panose="02020603050405020304" pitchFamily="18" charset="0"/>
              </a:rPr>
              <a:t>κ</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ὶ</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συν</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ιχμ</a:t>
            </a:r>
            <a:r>
              <a:rPr lang="fr-FR" sz="3600" dirty="0">
                <a:solidFill>
                  <a:srgbClr val="FFECAC"/>
                </a:solidFill>
                <a:uFill>
                  <a:solidFill>
                    <a:srgbClr val="000000"/>
                  </a:solidFill>
                </a:uFill>
                <a:latin typeface="Gentium Plus"/>
                <a:ea typeface="Times New Roman" panose="02020603050405020304" pitchFamily="18" charset="0"/>
              </a:rPr>
              <a:t>α</a:t>
            </a:r>
            <a:r>
              <a:rPr lang="fr-FR" sz="3600" dirty="0" err="1">
                <a:solidFill>
                  <a:srgbClr val="FFECAC"/>
                </a:solidFill>
                <a:uFill>
                  <a:solidFill>
                    <a:srgbClr val="000000"/>
                  </a:solidFill>
                </a:uFill>
                <a:latin typeface="Gentium Plus"/>
                <a:ea typeface="Times New Roman" panose="02020603050405020304" pitchFamily="18" charset="0"/>
              </a:rPr>
              <a:t>λώτους</a:t>
            </a:r>
            <a:r>
              <a:rPr lang="fr-FR" sz="3600" dirty="0">
                <a:solidFill>
                  <a:srgbClr val="FFECAC"/>
                </a:solidFill>
                <a:uFill>
                  <a:solidFill>
                    <a:srgbClr val="000000"/>
                  </a:solidFill>
                </a:uFill>
                <a:latin typeface="Gentium Plus"/>
                <a:ea typeface="MS Gothic" panose="020B0609070205080204" pitchFamily="49" charset="-128"/>
              </a:rPr>
              <a:t> </a:t>
            </a:r>
            <a:r>
              <a:rPr lang="fr-FR" sz="3600" dirty="0" err="1">
                <a:solidFill>
                  <a:srgbClr val="FFECAC"/>
                </a:solidFill>
                <a:uFill>
                  <a:solidFill>
                    <a:srgbClr val="000000"/>
                  </a:solidFill>
                </a:uFill>
                <a:latin typeface="Gentium Plus"/>
                <a:ea typeface="Times New Roman" panose="02020603050405020304" pitchFamily="18" charset="0"/>
              </a:rPr>
              <a:t>μου</a:t>
            </a:r>
            <a:r>
              <a:rPr lang="fr-FR" sz="3600" dirty="0">
                <a:solidFill>
                  <a:srgbClr val="FFECAC"/>
                </a:solidFill>
                <a:uFill>
                  <a:solidFill>
                    <a:srgbClr val="000000"/>
                  </a:solidFill>
                </a:uFill>
                <a:latin typeface="Gentium Plus"/>
                <a:ea typeface="Times New Roman" panose="02020603050405020304" pitchFamily="18" charset="0"/>
              </a:rPr>
              <a:t>,</a:t>
            </a:r>
            <a:endPar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endParaRPr>
          </a:p>
          <a:p>
            <a:pPr marL="72385">
              <a:spcAft>
                <a:spcPts val="0"/>
              </a:spcAft>
            </a:pPr>
            <a:r>
              <a:rPr lang="fr-FR" sz="3600" dirty="0" err="1">
                <a:uFill>
                  <a:solidFill>
                    <a:srgbClr val="000000"/>
                  </a:solidFill>
                </a:uFill>
                <a:latin typeface="Gentium Plus"/>
                <a:ea typeface="Times New Roman" panose="02020603050405020304" pitchFamily="18" charset="0"/>
              </a:rPr>
              <a:t>οἵτινές</a:t>
            </a:r>
            <a:r>
              <a:rPr lang="fr-FR" sz="3600" dirty="0">
                <a:uFill>
                  <a:solidFill>
                    <a:srgbClr val="000000"/>
                  </a:solidFill>
                </a:uFill>
                <a:latin typeface="Gentium Plus"/>
                <a:ea typeface="MS Gothic" panose="020B0609070205080204" pitchFamily="49" charset="-128"/>
              </a:rPr>
              <a:t> </a:t>
            </a:r>
            <a:r>
              <a:rPr lang="fr-FR" sz="3600" dirty="0" err="1">
                <a:solidFill>
                  <a:srgbClr val="FFFF00"/>
                </a:solidFill>
                <a:uFill>
                  <a:solidFill>
                    <a:srgbClr val="000000"/>
                  </a:solidFill>
                </a:uFill>
                <a:latin typeface="Gentium Plus"/>
                <a:ea typeface="Times New Roman" panose="02020603050405020304" pitchFamily="18" charset="0"/>
              </a:rPr>
              <a:t>εἰσιν</a:t>
            </a:r>
            <a:r>
              <a:rPr lang="fr-FR" sz="3600" dirty="0">
                <a:solidFill>
                  <a:srgbClr val="FFFF00"/>
                </a:solidFill>
                <a:uFill>
                  <a:solidFill>
                    <a:srgbClr val="000000"/>
                  </a:solidFill>
                </a:uFill>
                <a:latin typeface="Gentium Plus"/>
                <a:ea typeface="Times New Roman" panose="02020603050405020304" pitchFamily="18" charset="0"/>
              </a:rPr>
              <a:t> </a:t>
            </a:r>
            <a:r>
              <a:rPr lang="fr-FR" sz="3600" dirty="0" err="1">
                <a:solidFill>
                  <a:srgbClr val="FFFF00"/>
                </a:solidFill>
                <a:uFill>
                  <a:solidFill>
                    <a:srgbClr val="000000"/>
                  </a:solidFill>
                </a:uFill>
                <a:latin typeface="Gentium Plus"/>
                <a:ea typeface="Times New Roman" panose="02020603050405020304" pitchFamily="18" charset="0"/>
              </a:rPr>
              <a:t>ἐ</a:t>
            </a:r>
            <a:r>
              <a:rPr lang="fr-FR" sz="3600" dirty="0">
                <a:solidFill>
                  <a:srgbClr val="FFFF00"/>
                </a:solidFill>
                <a:uFill>
                  <a:solidFill>
                    <a:srgbClr val="000000"/>
                  </a:solidFill>
                </a:uFill>
                <a:latin typeface="Gentium Plus"/>
                <a:ea typeface="Times New Roman" panose="02020603050405020304" pitchFamily="18" charset="0"/>
              </a:rPr>
              <a:t>π</a:t>
            </a:r>
            <a:r>
              <a:rPr lang="fr-FR" sz="3600" dirty="0" err="1">
                <a:solidFill>
                  <a:srgbClr val="FFFF00"/>
                </a:solidFill>
                <a:uFill>
                  <a:solidFill>
                    <a:srgbClr val="000000"/>
                  </a:solidFill>
                </a:uFill>
                <a:latin typeface="Gentium Plus"/>
                <a:ea typeface="Times New Roman" panose="02020603050405020304" pitchFamily="18" charset="0"/>
              </a:rPr>
              <a:t>ίσημοι</a:t>
            </a:r>
            <a:r>
              <a:rPr lang="fr-FR" sz="3600" dirty="0">
                <a:solidFill>
                  <a:srgbClr val="FFFF00"/>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ἐν</a:t>
            </a:r>
            <a:r>
              <a:rPr lang="fr-FR" sz="3600" b="1" dirty="0">
                <a:solidFill>
                  <a:srgbClr val="9EFF93"/>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τοῖς</a:t>
            </a:r>
            <a:r>
              <a:rPr lang="fr-FR" sz="3600" b="1" dirty="0">
                <a:solidFill>
                  <a:srgbClr val="9EFF93"/>
                </a:solidFill>
                <a:uFill>
                  <a:solidFill>
                    <a:srgbClr val="000000"/>
                  </a:solidFill>
                </a:uFill>
                <a:latin typeface="Gentium Plus"/>
                <a:ea typeface="MS Gothic" panose="020B0609070205080204" pitchFamily="49" charset="-128"/>
              </a:rPr>
              <a:t> </a:t>
            </a:r>
            <a:r>
              <a:rPr lang="fr-FR" sz="3600" b="1" dirty="0" err="1">
                <a:solidFill>
                  <a:srgbClr val="9EFF93"/>
                </a:solidFill>
                <a:uFill>
                  <a:solidFill>
                    <a:srgbClr val="000000"/>
                  </a:solidFill>
                </a:uFill>
                <a:latin typeface="Gentium Plus"/>
                <a:ea typeface="Times New Roman" panose="02020603050405020304" pitchFamily="18" charset="0"/>
              </a:rPr>
              <a:t>ἀ</a:t>
            </a:r>
            <a:r>
              <a:rPr lang="fr-FR" sz="3600" b="1" dirty="0">
                <a:solidFill>
                  <a:srgbClr val="9EFF93"/>
                </a:solidFill>
                <a:uFill>
                  <a:solidFill>
                    <a:srgbClr val="000000"/>
                  </a:solidFill>
                </a:uFill>
                <a:latin typeface="Gentium Plus"/>
                <a:ea typeface="Times New Roman" panose="02020603050405020304" pitchFamily="18" charset="0"/>
              </a:rPr>
              <a:t>π</a:t>
            </a:r>
            <a:r>
              <a:rPr lang="fr-FR" sz="3600" b="1" dirty="0" err="1">
                <a:solidFill>
                  <a:srgbClr val="9EFF93"/>
                </a:solidFill>
                <a:uFill>
                  <a:solidFill>
                    <a:srgbClr val="000000"/>
                  </a:solidFill>
                </a:uFill>
                <a:latin typeface="Gentium Plus"/>
                <a:ea typeface="Times New Roman" panose="02020603050405020304" pitchFamily="18" charset="0"/>
              </a:rPr>
              <a:t>οστόλοις</a:t>
            </a:r>
            <a:r>
              <a:rPr lang="fr-FR" sz="3600" dirty="0">
                <a:uFill>
                  <a:solidFill>
                    <a:srgbClr val="000000"/>
                  </a:solidFill>
                </a:uFill>
                <a:latin typeface="Gentium Plus"/>
                <a:ea typeface="Times New Roman" panose="02020603050405020304" pitchFamily="18" charset="0"/>
              </a:rPr>
              <a:t>,</a:t>
            </a:r>
            <a:endParaRPr lang="fr-FR" sz="4000" dirty="0">
              <a:uFill>
                <a:solidFill>
                  <a:srgbClr val="000000"/>
                </a:solidFill>
              </a:uFill>
              <a:latin typeface="Times New Roman" panose="02020603050405020304" pitchFamily="18" charset="0"/>
              <a:ea typeface="Times New Roman" panose="02020603050405020304" pitchFamily="18" charset="0"/>
            </a:endParaRPr>
          </a:p>
          <a:p>
            <a:pPr marL="72385">
              <a:spcAft>
                <a:spcPts val="0"/>
              </a:spcAft>
            </a:pPr>
            <a:r>
              <a:rPr lang="fr-FR" sz="3600" dirty="0" err="1">
                <a:uFill>
                  <a:solidFill>
                    <a:srgbClr val="000000"/>
                  </a:solidFill>
                </a:uFill>
                <a:latin typeface="Gentium Plus"/>
                <a:ea typeface="Times New Roman" panose="02020603050405020304" pitchFamily="18" charset="0"/>
              </a:rPr>
              <a:t>οἳ</a:t>
            </a:r>
            <a:r>
              <a:rPr lang="fr-FR" sz="3600" dirty="0">
                <a:uFill>
                  <a:solidFill>
                    <a:srgbClr val="000000"/>
                  </a:solidFill>
                </a:uFill>
                <a:latin typeface="Gentium Plus"/>
                <a:ea typeface="MS Gothic" panose="020B0609070205080204" pitchFamily="49" charset="-128"/>
              </a:rPr>
              <a:t> </a:t>
            </a:r>
            <a:r>
              <a:rPr lang="fr-FR" sz="3600" dirty="0" err="1">
                <a:uFill>
                  <a:solidFill>
                    <a:srgbClr val="000000"/>
                  </a:solidFill>
                </a:uFill>
                <a:latin typeface="Gentium Plus"/>
                <a:ea typeface="Times New Roman" panose="02020603050405020304" pitchFamily="18" charset="0"/>
              </a:rPr>
              <a:t>κ</a:t>
            </a:r>
            <a:r>
              <a:rPr lang="fr-FR" sz="3600" dirty="0">
                <a:uFill>
                  <a:solidFill>
                    <a:srgbClr val="000000"/>
                  </a:solidFill>
                </a:uFill>
                <a:latin typeface="Gentium Plus"/>
                <a:ea typeface="Times New Roman" panose="02020603050405020304" pitchFamily="18" charset="0"/>
              </a:rPr>
              <a:t>α</a:t>
            </a:r>
            <a:r>
              <a:rPr lang="fr-FR" sz="3600" dirty="0" err="1">
                <a:uFill>
                  <a:solidFill>
                    <a:srgbClr val="000000"/>
                  </a:solidFill>
                </a:uFill>
                <a:latin typeface="Gentium Plus"/>
                <a:ea typeface="Times New Roman" panose="02020603050405020304" pitchFamily="18" charset="0"/>
              </a:rPr>
              <a:t>ὶ</a:t>
            </a:r>
            <a:r>
              <a:rPr lang="fr-FR" sz="3600" dirty="0">
                <a:uFill>
                  <a:solidFill>
                    <a:srgbClr val="000000"/>
                  </a:solidFill>
                </a:uFill>
                <a:latin typeface="Gentium Plus"/>
                <a:ea typeface="MS Gothic" panose="020B0609070205080204" pitchFamily="49" charset="-128"/>
              </a:rPr>
              <a:t> </a:t>
            </a:r>
            <a:r>
              <a:rPr lang="fr-FR" sz="3600" dirty="0">
                <a:solidFill>
                  <a:srgbClr val="00B0F0"/>
                </a:solidFill>
                <a:uFill>
                  <a:solidFill>
                    <a:srgbClr val="000000"/>
                  </a:solidFill>
                </a:uFill>
                <a:latin typeface="Gentium Plus"/>
                <a:ea typeface="Times New Roman" panose="02020603050405020304" pitchFamily="18" charset="0"/>
              </a:rPr>
              <a:t>π</a:t>
            </a:r>
            <a:r>
              <a:rPr lang="fr-FR" sz="3600" dirty="0" err="1">
                <a:solidFill>
                  <a:srgbClr val="00B0F0"/>
                </a:solidFill>
                <a:uFill>
                  <a:solidFill>
                    <a:srgbClr val="000000"/>
                  </a:solidFill>
                </a:uFill>
                <a:latin typeface="Gentium Plus"/>
                <a:ea typeface="Times New Roman" panose="02020603050405020304" pitchFamily="18" charset="0"/>
              </a:rPr>
              <a:t>ρὸ</a:t>
            </a:r>
            <a:r>
              <a:rPr lang="fr-FR" sz="3600" dirty="0">
                <a:solidFill>
                  <a:srgbClr val="00B0F0"/>
                </a:solidFill>
                <a:uFill>
                  <a:solidFill>
                    <a:srgbClr val="000000"/>
                  </a:solidFill>
                </a:uFill>
                <a:latin typeface="Gentium Plus"/>
                <a:ea typeface="MS Gothic" panose="020B0609070205080204" pitchFamily="49" charset="-128"/>
              </a:rPr>
              <a:t> </a:t>
            </a:r>
            <a:r>
              <a:rPr lang="fr-FR" sz="3600" dirty="0" err="1">
                <a:solidFill>
                  <a:srgbClr val="00B0F0"/>
                </a:solidFill>
                <a:uFill>
                  <a:solidFill>
                    <a:srgbClr val="000000"/>
                  </a:solidFill>
                </a:uFill>
                <a:latin typeface="Gentium Plus"/>
                <a:ea typeface="Times New Roman" panose="02020603050405020304" pitchFamily="18" charset="0"/>
              </a:rPr>
              <a:t>ἐμοῦ</a:t>
            </a:r>
            <a:r>
              <a:rPr lang="fr-FR" sz="3600" dirty="0">
                <a:solidFill>
                  <a:srgbClr val="00B0F0"/>
                </a:solidFill>
                <a:uFill>
                  <a:solidFill>
                    <a:srgbClr val="000000"/>
                  </a:solidFill>
                </a:uFill>
                <a:latin typeface="Gentium Plus"/>
                <a:ea typeface="MS Gothic" panose="020B0609070205080204" pitchFamily="49" charset="-128"/>
              </a:rPr>
              <a:t> </a:t>
            </a:r>
            <a:r>
              <a:rPr lang="fr-FR" sz="3600" dirty="0" err="1">
                <a:solidFill>
                  <a:srgbClr val="FFBCC5"/>
                </a:solidFill>
                <a:uFill>
                  <a:solidFill>
                    <a:srgbClr val="000000"/>
                  </a:solidFill>
                </a:uFill>
                <a:latin typeface="Gentium Plus"/>
                <a:ea typeface="Times New Roman" panose="02020603050405020304" pitchFamily="18" charset="0"/>
              </a:rPr>
              <a:t>γέγον</a:t>
            </a:r>
            <a:r>
              <a:rPr lang="fr-FR" sz="3600" dirty="0">
                <a:solidFill>
                  <a:srgbClr val="FFBCC5"/>
                </a:solidFill>
                <a:uFill>
                  <a:solidFill>
                    <a:srgbClr val="000000"/>
                  </a:solidFill>
                </a:uFill>
                <a:latin typeface="Gentium Plus"/>
                <a:ea typeface="Times New Roman" panose="02020603050405020304" pitchFamily="18" charset="0"/>
              </a:rPr>
              <a:t>α</a:t>
            </a:r>
            <a:r>
              <a:rPr lang="fr-FR" sz="3600" dirty="0" err="1">
                <a:solidFill>
                  <a:srgbClr val="FFBCC5"/>
                </a:solidFill>
                <a:uFill>
                  <a:solidFill>
                    <a:srgbClr val="000000"/>
                  </a:solidFill>
                </a:uFill>
                <a:latin typeface="Gentium Plus"/>
                <a:ea typeface="Times New Roman" panose="02020603050405020304" pitchFamily="18" charset="0"/>
              </a:rPr>
              <a:t>ν</a:t>
            </a:r>
            <a:r>
              <a:rPr lang="fr-FR" sz="3600" dirty="0">
                <a:uFill>
                  <a:solidFill>
                    <a:srgbClr val="000000"/>
                  </a:solidFill>
                </a:uFill>
                <a:latin typeface="Gentium Plus"/>
                <a:ea typeface="MS Gothic" panose="020B0609070205080204" pitchFamily="49" charset="-128"/>
              </a:rPr>
              <a:t> </a:t>
            </a:r>
            <a:r>
              <a:rPr lang="fr-FR" sz="3600" dirty="0" err="1">
                <a:solidFill>
                  <a:srgbClr val="FFBCC5"/>
                </a:solidFill>
                <a:uFill>
                  <a:solidFill>
                    <a:srgbClr val="000000"/>
                  </a:solidFill>
                </a:uFill>
                <a:latin typeface="Gentium Plus"/>
                <a:ea typeface="Times New Roman" panose="02020603050405020304" pitchFamily="18" charset="0"/>
              </a:rPr>
              <a:t>ἐν</a:t>
            </a:r>
            <a:r>
              <a:rPr lang="fr-FR" sz="3600" dirty="0">
                <a:solidFill>
                  <a:srgbClr val="FFBCC5"/>
                </a:solidFill>
                <a:uFill>
                  <a:solidFill>
                    <a:srgbClr val="000000"/>
                  </a:solidFill>
                </a:uFill>
                <a:latin typeface="Gentium Plus"/>
                <a:ea typeface="Times New Roman" panose="02020603050405020304" pitchFamily="18" charset="0"/>
              </a:rPr>
              <a:t> </a:t>
            </a:r>
            <a:r>
              <a:rPr lang="fr-FR" sz="3600" dirty="0" err="1">
                <a:solidFill>
                  <a:srgbClr val="FFBCC5"/>
                </a:solidFill>
                <a:uFill>
                  <a:solidFill>
                    <a:srgbClr val="000000"/>
                  </a:solidFill>
                </a:uFill>
                <a:latin typeface="Gentium Plus"/>
                <a:ea typeface="Times New Roman" panose="02020603050405020304" pitchFamily="18" charset="0"/>
              </a:rPr>
              <a:t>Χριστῷ</a:t>
            </a:r>
            <a:r>
              <a:rPr lang="fr-FR" sz="3600" dirty="0">
                <a:uFill>
                  <a:solidFill>
                    <a:srgbClr val="000000"/>
                  </a:solidFill>
                </a:uFill>
                <a:latin typeface="Gentium Plus"/>
                <a:ea typeface="Times New Roman" panose="02020603050405020304" pitchFamily="18" charset="0"/>
              </a:rPr>
              <a:t>.</a:t>
            </a:r>
          </a:p>
          <a:p>
            <a:pPr marL="72385">
              <a:spcAft>
                <a:spcPts val="0"/>
              </a:spcAft>
            </a:pPr>
            <a:endParaRPr lang="fr-FR" sz="2800" dirty="0">
              <a:effectLst/>
              <a:uFill>
                <a:solidFill>
                  <a:srgbClr val="000000"/>
                </a:solidFill>
              </a:uFill>
              <a:latin typeface="Gentium Plus"/>
              <a:ea typeface="Times New Roman" panose="02020603050405020304" pitchFamily="18" charset="0"/>
            </a:endParaRPr>
          </a:p>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Andronicos</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marL="72385" algn="just">
              <a:spcAft>
                <a:spcPts val="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les parents de moi</a:t>
            </a:r>
          </a:p>
          <a:p>
            <a:pPr marL="72385" algn="just">
              <a:spcAft>
                <a:spcPts val="0"/>
              </a:spcAft>
            </a:pP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et les compagnons-de-captivité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lesquels </a:t>
            </a:r>
            <a:r>
              <a:rPr lang="fr-FR" sz="3600" dirty="0">
                <a:solidFill>
                  <a:srgbClr val="FFFF00"/>
                </a:solidFill>
                <a:uFill>
                  <a:solidFill>
                    <a:srgbClr val="000000"/>
                  </a:solidFill>
                </a:uFill>
                <a:latin typeface="Times New Roman" panose="02020603050405020304" pitchFamily="18" charset="0"/>
                <a:ea typeface="Times New Roman" panose="02020603050405020304" pitchFamily="18" charset="0"/>
              </a:rPr>
              <a:t>sont remarquables </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parmi les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apôtres</a:t>
            </a:r>
          </a:p>
          <a:p>
            <a:pPr marL="72385" algn="just">
              <a:spcAft>
                <a:spcPts val="0"/>
              </a:spcAft>
            </a:pP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apostolois</a:t>
            </a:r>
            <a:r>
              <a:rPr lang="fr-FR" sz="36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qui </a:t>
            </a:r>
            <a:r>
              <a:rPr lang="fr-FR" sz="3600" dirty="0">
                <a:solidFill>
                  <a:srgbClr val="00B0F0"/>
                </a:solidFill>
                <a:uFill>
                  <a:solidFill>
                    <a:srgbClr val="000000"/>
                  </a:solidFill>
                </a:uFill>
                <a:latin typeface="Times New Roman" panose="02020603050405020304" pitchFamily="18" charset="0"/>
                <a:ea typeface="Times New Roman" panose="02020603050405020304" pitchFamily="18" charset="0"/>
              </a:rPr>
              <a:t>avant moi </a:t>
            </a:r>
            <a:r>
              <a:rPr lang="fr-FR" sz="3600" dirty="0">
                <a:solidFill>
                  <a:srgbClr val="FFBCC5"/>
                </a:solidFill>
                <a:uFill>
                  <a:solidFill>
                    <a:srgbClr val="000000"/>
                  </a:solidFill>
                </a:uFill>
                <a:latin typeface="Times New Roman" panose="02020603050405020304" pitchFamily="18" charset="0"/>
                <a:ea typeface="Times New Roman" panose="02020603050405020304" pitchFamily="18" charset="0"/>
              </a:rPr>
              <a:t>ont été en Christ</a:t>
            </a:r>
            <a:r>
              <a:rPr lang="fr-FR" sz="3600" dirty="0">
                <a:uFill>
                  <a:solidFill>
                    <a:srgbClr val="000000"/>
                  </a:solidFill>
                </a:uFill>
                <a:latin typeface="Times New Roman" panose="02020603050405020304" pitchFamily="18" charset="0"/>
                <a:ea typeface="Times New Roman" panose="02020603050405020304" pitchFamily="18" charset="0"/>
              </a:rPr>
              <a:t>.</a:t>
            </a: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44882300"/>
      </p:ext>
    </p:extLst>
  </p:cSld>
  <p:clrMapOvr>
    <a:masterClrMapping/>
  </p:clrMapOvr>
  <p:transition spd="med">
    <p:fade/>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E7327-01F5-CF48-A538-0CF5F2D95045}"/>
              </a:ext>
            </a:extLst>
          </p:cNvPr>
          <p:cNvSpPr/>
          <p:nvPr/>
        </p:nvSpPr>
        <p:spPr>
          <a:xfrm>
            <a:off x="323528" y="260648"/>
            <a:ext cx="8496944" cy="2862322"/>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20</a:t>
            </a:r>
            <a:r>
              <a:rPr lang="fr-FR" sz="3600" dirty="0">
                <a:uFill>
                  <a:solidFill>
                    <a:srgbClr val="000000"/>
                  </a:solidFill>
                </a:uFill>
                <a:latin typeface="Times New Roman" panose="02020603050405020304" pitchFamily="18" charset="0"/>
                <a:ea typeface="Times New Roman" panose="02020603050405020304" pitchFamily="18" charset="0"/>
              </a:rPr>
              <a:t>Vous avez été intégrés dans la construction qui a pour fondation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les apôtres et les prophètes,</a:t>
            </a:r>
            <a:r>
              <a:rPr lang="fr-FR" sz="3600" dirty="0">
                <a:uFill>
                  <a:solidFill>
                    <a:srgbClr val="000000"/>
                  </a:solidFill>
                </a:uFill>
                <a:latin typeface="Times New Roman" panose="02020603050405020304" pitchFamily="18" charset="0"/>
                <a:ea typeface="Times New Roman" panose="02020603050405020304" pitchFamily="18" charset="0"/>
              </a:rPr>
              <a:t> et Jésus Christ lui-même comme pierre maîtresse. (Ep 2,20)</a:t>
            </a:r>
          </a:p>
        </p:txBody>
      </p:sp>
    </p:spTree>
    <p:extLst>
      <p:ext uri="{BB962C8B-B14F-4D97-AF65-F5344CB8AC3E}">
        <p14:creationId xmlns:p14="http://schemas.microsoft.com/office/powerpoint/2010/main" val="1326315104"/>
      </p:ext>
    </p:extLst>
  </p:cSld>
  <p:clrMapOvr>
    <a:masterClrMapping/>
  </p:clrMapOvr>
  <p:transition spd="med">
    <p:fade/>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EE7327-01F5-CF48-A538-0CF5F2D95045}"/>
              </a:ext>
            </a:extLst>
          </p:cNvPr>
          <p:cNvSpPr/>
          <p:nvPr/>
        </p:nvSpPr>
        <p:spPr>
          <a:xfrm>
            <a:off x="323528" y="260648"/>
            <a:ext cx="8496944" cy="5155257"/>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20</a:t>
            </a:r>
            <a:r>
              <a:rPr lang="fr-FR" sz="3600" dirty="0">
                <a:uFill>
                  <a:solidFill>
                    <a:srgbClr val="000000"/>
                  </a:solidFill>
                </a:uFill>
                <a:latin typeface="Times New Roman" panose="02020603050405020304" pitchFamily="18" charset="0"/>
                <a:ea typeface="Times New Roman" panose="02020603050405020304" pitchFamily="18" charset="0"/>
              </a:rPr>
              <a:t>Vous avez été intégrés dans la construction qui a pour fondation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les apôtres et les prophètes,</a:t>
            </a:r>
            <a:r>
              <a:rPr lang="fr-FR" sz="3600" dirty="0">
                <a:uFill>
                  <a:solidFill>
                    <a:srgbClr val="000000"/>
                  </a:solidFill>
                </a:uFill>
                <a:latin typeface="Times New Roman" panose="02020603050405020304" pitchFamily="18" charset="0"/>
                <a:ea typeface="Times New Roman" panose="02020603050405020304" pitchFamily="18" charset="0"/>
              </a:rPr>
              <a:t> et Jésus Christ lui-même comme pierre maîtresse. (Ep 2,20)</a:t>
            </a:r>
          </a:p>
          <a:p>
            <a:pPr marL="540385"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11</a:t>
            </a:r>
            <a:r>
              <a:rPr lang="fr-FR" sz="3600" dirty="0">
                <a:uFill>
                  <a:solidFill>
                    <a:srgbClr val="000000"/>
                  </a:solidFill>
                </a:uFill>
                <a:latin typeface="Times New Roman" panose="02020603050405020304" pitchFamily="18" charset="0"/>
                <a:ea typeface="Times New Roman" panose="02020603050405020304" pitchFamily="18" charset="0"/>
              </a:rPr>
              <a:t>Et les dons qu’il a faits,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ce sont des apôtres, des prophètes, des évangélistes, des bergers et catéchètes</a:t>
            </a:r>
            <a:r>
              <a:rPr lang="fr-FR" sz="3600" dirty="0">
                <a:uFill>
                  <a:solidFill>
                    <a:srgbClr val="000000"/>
                  </a:solidFill>
                </a:uFill>
                <a:latin typeface="Times New Roman" panose="02020603050405020304" pitchFamily="18" charset="0"/>
                <a:ea typeface="Times New Roman" panose="02020603050405020304" pitchFamily="18" charset="0"/>
              </a:rPr>
              <a:t>. (Ep 4,11)</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32864223"/>
      </p:ext>
    </p:extLst>
  </p:cSld>
  <p:clrMapOvr>
    <a:masterClrMapping/>
  </p:clrMapOvr>
  <p:transition spd="med">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3293209"/>
          </a:xfrm>
          <a:prstGeom prst="rect">
            <a:avLst/>
          </a:prstGeom>
        </p:spPr>
        <p:txBody>
          <a:bodyPr wrap="square">
            <a:spAutoFit/>
          </a:bodyPr>
          <a:lstStyle/>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uFill>
                  <a:solidFill>
                    <a:srgbClr val="000000"/>
                  </a:solidFill>
                </a:uFill>
                <a:latin typeface="Times New Roman" panose="02020603050405020304" pitchFamily="18" charset="0"/>
                <a:ea typeface="Times New Roman" panose="02020603050405020304" pitchFamily="18" charset="0"/>
              </a:rPr>
              <a:t>Andronicos</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a:t>
            </a:r>
            <a:r>
              <a:rPr lang="fr-FR" sz="3600" b="1" dirty="0" err="1">
                <a:uFill>
                  <a:solidFill>
                    <a:srgbClr val="000000"/>
                  </a:solidFill>
                </a:uFill>
                <a:latin typeface="Times New Roman" panose="02020603050405020304" pitchFamily="18" charset="0"/>
                <a:ea typeface="Times New Roman" panose="02020603050405020304" pitchFamily="18" charset="0"/>
              </a:rPr>
              <a:t>Junia</a:t>
            </a:r>
            <a:endParaRPr lang="fr-FR" sz="3600" b="1" dirty="0">
              <a:uFill>
                <a:solidFill>
                  <a:srgbClr val="000000"/>
                </a:solidFill>
              </a:uFill>
              <a:latin typeface="Times New Roman" panose="02020603050405020304" pitchFamily="18" charset="0"/>
              <a:ea typeface="Times New Roman" panose="02020603050405020304" pitchFamily="18" charset="0"/>
            </a:endParaRP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 parents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les compagnons-de-captivité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lesquels sont remarquables parmi les </a:t>
            </a:r>
            <a:r>
              <a:rPr lang="fr-FR" sz="3600" b="1" dirty="0">
                <a:uFill>
                  <a:solidFill>
                    <a:srgbClr val="000000"/>
                  </a:solidFill>
                </a:uFill>
                <a:latin typeface="Times New Roman" panose="02020603050405020304" pitchFamily="18" charset="0"/>
                <a:ea typeface="Times New Roman" panose="02020603050405020304" pitchFamily="18" charset="0"/>
              </a:rPr>
              <a:t>apôtres</a:t>
            </a:r>
          </a:p>
          <a:p>
            <a:pPr marL="72385" algn="just">
              <a:spcAft>
                <a:spcPts val="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et qui avant moi ont été en Christ.</a:t>
            </a: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86411337"/>
      </p:ext>
    </p:extLst>
  </p:cSld>
  <p:clrMapOvr>
    <a:masterClrMapping/>
  </p:clrMapOvr>
  <p:transition spd="med">
    <p:fade/>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B9844-A634-7B4B-8A54-DA3FC05BB86A}"/>
              </a:ext>
            </a:extLst>
          </p:cNvPr>
          <p:cNvSpPr/>
          <p:nvPr/>
        </p:nvSpPr>
        <p:spPr>
          <a:xfrm>
            <a:off x="179512" y="188640"/>
            <a:ext cx="8964488" cy="6832640"/>
          </a:xfrm>
          <a:prstGeom prst="rect">
            <a:avLst/>
          </a:prstGeom>
        </p:spPr>
        <p:txBody>
          <a:bodyPr wrap="square">
            <a:spAutoFit/>
          </a:bodyPr>
          <a:lstStyle/>
          <a:p>
            <a:pPr marL="72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7</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err="1">
                <a:uFill>
                  <a:solidFill>
                    <a:srgbClr val="000000"/>
                  </a:solidFill>
                </a:uFill>
                <a:latin typeface="Times New Roman" panose="02020603050405020304" pitchFamily="18" charset="0"/>
                <a:ea typeface="Times New Roman" panose="02020603050405020304" pitchFamily="18" charset="0"/>
              </a:rPr>
              <a:t>Andronicos</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a:t>
            </a:r>
            <a:r>
              <a:rPr lang="fr-FR" sz="3600" b="1" dirty="0" err="1">
                <a:uFill>
                  <a:solidFill>
                    <a:srgbClr val="000000"/>
                  </a:solidFill>
                </a:uFill>
                <a:latin typeface="Times New Roman" panose="02020603050405020304" pitchFamily="18" charset="0"/>
                <a:ea typeface="Times New Roman" panose="02020603050405020304" pitchFamily="18" charset="0"/>
              </a:rPr>
              <a:t>Junia</a:t>
            </a:r>
            <a:endParaRPr lang="fr-FR" sz="3600" b="1" dirty="0">
              <a:uFill>
                <a:solidFill>
                  <a:srgbClr val="000000"/>
                </a:solidFill>
              </a:uFill>
              <a:latin typeface="Times New Roman" panose="02020603050405020304" pitchFamily="18" charset="0"/>
              <a:ea typeface="Times New Roman" panose="02020603050405020304" pitchFamily="18" charset="0"/>
            </a:endParaRP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 parents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les compagnons-de-captivité de moi.</a:t>
            </a:r>
          </a:p>
          <a:p>
            <a:pPr marL="72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lesquels sont remarquables parmi les </a:t>
            </a:r>
            <a:r>
              <a:rPr lang="fr-FR" sz="3600" b="1" dirty="0">
                <a:uFill>
                  <a:solidFill>
                    <a:srgbClr val="000000"/>
                  </a:solidFill>
                </a:uFill>
                <a:latin typeface="Times New Roman" panose="02020603050405020304" pitchFamily="18" charset="0"/>
                <a:ea typeface="Times New Roman" panose="02020603050405020304" pitchFamily="18" charset="0"/>
              </a:rPr>
              <a:t>apôtres</a:t>
            </a:r>
          </a:p>
          <a:p>
            <a:pPr marL="72385" algn="just">
              <a:spcAft>
                <a:spcPts val="0"/>
              </a:spcAft>
            </a:pP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et qui avant moi ont été en Christ.</a:t>
            </a: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r>
              <a:rPr lang="fr-FR" sz="3200" dirty="0">
                <a:latin typeface="Times New Roman" panose="02020603050405020304" pitchFamily="18" charset="0"/>
                <a:cs typeface="Times New Roman" panose="02020603050405020304" pitchFamily="18" charset="0"/>
              </a:rPr>
              <a:t>Nouvelle hypothèse : </a:t>
            </a:r>
            <a:r>
              <a:rPr lang="fr-FR" sz="3200" dirty="0" err="1">
                <a:latin typeface="Times New Roman" panose="02020603050405020304" pitchFamily="18" charset="0"/>
                <a:cs typeface="Times New Roman" panose="02020603050405020304" pitchFamily="18" charset="0"/>
              </a:rPr>
              <a:t>Junia</a:t>
            </a:r>
            <a:r>
              <a:rPr lang="fr-FR" sz="3200" dirty="0">
                <a:latin typeface="Times New Roman" panose="02020603050405020304" pitchFamily="18" charset="0"/>
                <a:cs typeface="Times New Roman" panose="02020603050405020304" pitchFamily="18" charset="0"/>
              </a:rPr>
              <a:t> et </a:t>
            </a:r>
            <a:r>
              <a:rPr lang="fr-FR" sz="3200" dirty="0" err="1">
                <a:latin typeface="Times New Roman" panose="02020603050405020304" pitchFamily="18" charset="0"/>
                <a:cs typeface="Times New Roman" panose="02020603050405020304" pitchFamily="18" charset="0"/>
              </a:rPr>
              <a:t>Andronicos</a:t>
            </a:r>
            <a:r>
              <a:rPr lang="fr-FR" sz="3200" dirty="0">
                <a:latin typeface="Times New Roman" panose="02020603050405020304" pitchFamily="18" charset="0"/>
                <a:cs typeface="Times New Roman" panose="02020603050405020304" pitchFamily="18" charset="0"/>
              </a:rPr>
              <a:t> seraient des apôtres au sens réservé au terme </a:t>
            </a:r>
            <a:r>
              <a:rPr lang="fr-FR" sz="3200" b="1" dirty="0">
                <a:solidFill>
                  <a:srgbClr val="EFFF8C"/>
                </a:solidFill>
                <a:latin typeface="Times New Roman" panose="02020603050405020304" pitchFamily="18" charset="0"/>
                <a:cs typeface="Times New Roman" panose="02020603050405020304" pitchFamily="18" charset="0"/>
              </a:rPr>
              <a:t>car ils pourraient être les fondateurs de la communauté chrétienne de Rome. </a:t>
            </a:r>
            <a:r>
              <a:rPr lang="fr-FR" sz="3200" dirty="0">
                <a:latin typeface="Times New Roman" panose="02020603050405020304" pitchFamily="18" charset="0"/>
                <a:cs typeface="Times New Roman" panose="02020603050405020304" pitchFamily="18" charset="0"/>
              </a:rPr>
              <a:t>Hypothèse intéressante (ni Paul ni Pierre n'ont fondé la communauté de Rome) mais invérifiable !!!</a:t>
            </a:r>
          </a:p>
          <a:p>
            <a:pPr marL="540385">
              <a:spcAft>
                <a:spcPts val="600"/>
              </a:spcAft>
            </a:pP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0406081"/>
      </p:ext>
    </p:extLst>
  </p:cSld>
  <p:clrMapOvr>
    <a:masterClrMapping/>
  </p:clrMapOvr>
  <p:transition spd="med">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4F6F0B-F851-0E42-9275-BF1CAFBB1AC4}"/>
              </a:ext>
            </a:extLst>
          </p:cNvPr>
          <p:cNvSpPr/>
          <p:nvPr/>
        </p:nvSpPr>
        <p:spPr>
          <a:xfrm>
            <a:off x="683568" y="548681"/>
            <a:ext cx="7848872" cy="3234219"/>
          </a:xfrm>
          <a:prstGeom prst="rect">
            <a:avLst/>
          </a:prstGeom>
        </p:spPr>
        <p:txBody>
          <a:bodyPr wrap="square">
            <a:spAutoFit/>
          </a:bodyPr>
          <a:lstStyle/>
          <a:p>
            <a:pPr algn="just">
              <a:spcAft>
                <a:spcPts val="3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La mère de Rufus et… de Paul ?</a:t>
            </a:r>
            <a:endParaRPr lang="fr-FR" sz="4000" dirty="0">
              <a:solidFill>
                <a:srgbClr val="FFFF00"/>
              </a:solidFill>
              <a:uFill>
                <a:solidFill>
                  <a:srgbClr val="FFFF00"/>
                </a:solidFill>
              </a:uFill>
              <a:latin typeface="Times New Roman" panose="02020603050405020304" pitchFamily="18" charset="0"/>
              <a:ea typeface="Times New Roman" panose="02020603050405020304" pitchFamily="18" charset="0"/>
            </a:endParaRPr>
          </a:p>
          <a:p>
            <a:pPr marL="540385" algn="just">
              <a:spcAft>
                <a:spcPts val="600"/>
              </a:spcAft>
            </a:pPr>
            <a:endParaRPr lang="fr-FR" sz="4000" baseline="300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r>
              <a:rPr lang="fr-FR" sz="4000" baseline="30000" dirty="0">
                <a:uFill>
                  <a:solidFill>
                    <a:srgbClr val="000000"/>
                  </a:solidFill>
                </a:uFill>
                <a:latin typeface="Times New Roman" panose="02020603050405020304" pitchFamily="18" charset="0"/>
                <a:ea typeface="Times New Roman" panose="02020603050405020304" pitchFamily="18" charset="0"/>
              </a:rPr>
              <a:t>13</a:t>
            </a:r>
            <a:r>
              <a:rPr lang="fr-FR" sz="4000" dirty="0">
                <a:uFill>
                  <a:solidFill>
                    <a:srgbClr val="000000"/>
                  </a:solidFill>
                </a:uFill>
                <a:latin typeface="Times New Roman" panose="02020603050405020304" pitchFamily="18" charset="0"/>
                <a:ea typeface="Times New Roman" panose="02020603050405020304" pitchFamily="18" charset="0"/>
              </a:rPr>
              <a:t>Saluez </a:t>
            </a:r>
            <a:r>
              <a:rPr lang="fr-FR" sz="4000" b="1" dirty="0">
                <a:solidFill>
                  <a:srgbClr val="9EFF93"/>
                </a:solidFill>
                <a:uFill>
                  <a:solidFill>
                    <a:srgbClr val="000000"/>
                  </a:solidFill>
                </a:uFill>
                <a:latin typeface="Times New Roman" panose="02020603050405020304" pitchFamily="18" charset="0"/>
                <a:ea typeface="Times New Roman" panose="02020603050405020304" pitchFamily="18" charset="0"/>
              </a:rPr>
              <a:t>Rufus</a:t>
            </a:r>
            <a:r>
              <a:rPr lang="fr-FR" sz="4000" b="1"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4000" dirty="0">
                <a:uFill>
                  <a:solidFill>
                    <a:srgbClr val="000000"/>
                  </a:solidFill>
                </a:uFill>
                <a:latin typeface="Times New Roman" panose="02020603050405020304" pitchFamily="18" charset="0"/>
                <a:ea typeface="Times New Roman" panose="02020603050405020304" pitchFamily="18" charset="0"/>
              </a:rPr>
              <a:t>choisi par le Seigneur,</a:t>
            </a:r>
          </a:p>
          <a:p>
            <a:pPr marL="540385" algn="just">
              <a:spcAft>
                <a:spcPts val="600"/>
              </a:spcAft>
            </a:pPr>
            <a:r>
              <a:rPr lang="fr-FR" sz="4000" dirty="0">
                <a:solidFill>
                  <a:srgbClr val="EFFF8C"/>
                </a:solidFill>
                <a:uFill>
                  <a:solidFill>
                    <a:srgbClr val="000000"/>
                  </a:solidFill>
                </a:uFill>
                <a:latin typeface="Times New Roman" panose="02020603050405020304" pitchFamily="18" charset="0"/>
                <a:ea typeface="Times New Roman" panose="02020603050405020304" pitchFamily="18" charset="0"/>
              </a:rPr>
              <a:t>et sa </a:t>
            </a: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mère</a:t>
            </a:r>
            <a:r>
              <a:rPr lang="fr-FR" sz="40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4000" u="sng" dirty="0">
                <a:solidFill>
                  <a:srgbClr val="EFFF8C"/>
                </a:solidFill>
                <a:uFill>
                  <a:solidFill>
                    <a:srgbClr val="000000"/>
                  </a:solidFill>
                </a:uFill>
                <a:latin typeface="Times New Roman" panose="02020603050405020304" pitchFamily="18" charset="0"/>
                <a:ea typeface="Times New Roman" panose="02020603050405020304" pitchFamily="18" charset="0"/>
              </a:rPr>
              <a:t>qui est aussi la mienne</a:t>
            </a:r>
            <a:r>
              <a:rPr lang="fr-FR" sz="4000" dirty="0">
                <a:solidFill>
                  <a:srgbClr val="EFFF8C"/>
                </a:solidFill>
                <a:uFill>
                  <a:solidFill>
                    <a:srgbClr val="000000"/>
                  </a:solidFill>
                </a:uFill>
                <a:latin typeface="Times New Roman" panose="02020603050405020304" pitchFamily="18" charset="0"/>
                <a:ea typeface="Times New Roman" panose="02020603050405020304" pitchFamily="18" charset="0"/>
              </a:rPr>
              <a:t>.</a:t>
            </a:r>
            <a:endParaRPr lang="fr-FR" sz="4000" dirty="0">
              <a:solidFill>
                <a:srgbClr val="EFFF8C"/>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17950660"/>
      </p:ext>
    </p:extLst>
  </p:cSld>
  <p:clrMapOvr>
    <a:masterClrMapping/>
  </p:clrMapOvr>
  <p:transition spd="med">
    <p:fade/>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9CA7CD-4266-4849-9558-0B4C8434E3C2}"/>
              </a:ext>
            </a:extLst>
          </p:cNvPr>
          <p:cNvSpPr/>
          <p:nvPr/>
        </p:nvSpPr>
        <p:spPr>
          <a:xfrm>
            <a:off x="755576" y="620688"/>
            <a:ext cx="7560840" cy="3323987"/>
          </a:xfrm>
          <a:prstGeom prst="rect">
            <a:avLst/>
          </a:prstGeom>
        </p:spPr>
        <p:txBody>
          <a:bodyPr wrap="square">
            <a:spAutoFit/>
          </a:bodyPr>
          <a:lstStyle/>
          <a:p>
            <a:pPr marL="540385" algn="just">
              <a:spcAft>
                <a:spcPts val="300"/>
              </a:spcAft>
            </a:pPr>
            <a:r>
              <a:rPr lang="fr-FR" sz="40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16</a:t>
            </a:r>
            <a:r>
              <a:rPr lang="fr-FR" sz="4000" dirty="0">
                <a:uFill>
                  <a:solidFill>
                    <a:srgbClr val="000000"/>
                  </a:solidFill>
                </a:uFill>
                <a:latin typeface="Times New Roman" panose="02020603050405020304" pitchFamily="18" charset="0"/>
                <a:ea typeface="Times New Roman" panose="02020603050405020304" pitchFamily="18" charset="0"/>
              </a:rPr>
              <a:t>Mais le fils de la sœur de Paul</a:t>
            </a:r>
          </a:p>
          <a:p>
            <a:pPr marL="540385"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eut vent du guet-apens ;</a:t>
            </a:r>
          </a:p>
          <a:p>
            <a:pPr marL="540385"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il se rendit à la forteresse,</a:t>
            </a:r>
          </a:p>
          <a:p>
            <a:pPr marL="540385"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y entra et prévint Paul.</a:t>
            </a:r>
          </a:p>
          <a:p>
            <a:pPr marL="540385"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a:t>
            </a:r>
            <a:r>
              <a:rPr lang="fr-FR" sz="4000" dirty="0" err="1">
                <a:uFill>
                  <a:solidFill>
                    <a:srgbClr val="000000"/>
                  </a:solidFill>
                </a:uFill>
                <a:latin typeface="Times New Roman" panose="02020603050405020304" pitchFamily="18" charset="0"/>
                <a:ea typeface="Times New Roman" panose="02020603050405020304" pitchFamily="18" charset="0"/>
              </a:rPr>
              <a:t>Ac</a:t>
            </a:r>
            <a:r>
              <a:rPr lang="fr-FR" sz="4000" dirty="0">
                <a:uFill>
                  <a:solidFill>
                    <a:srgbClr val="000000"/>
                  </a:solidFill>
                </a:uFill>
                <a:latin typeface="Times New Roman" panose="02020603050405020304" pitchFamily="18" charset="0"/>
                <a:ea typeface="Times New Roman" panose="02020603050405020304" pitchFamily="18" charset="0"/>
              </a:rPr>
              <a:t> 23,16)</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15191930"/>
      </p:ext>
    </p:extLst>
  </p:cSld>
  <p:clrMapOvr>
    <a:masterClrMapping/>
  </p:clrMapOvr>
  <p:transition spd="med">
    <p:fad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691C9A-E940-8A4E-B7B7-C0373A2D4F7A}"/>
              </a:ext>
            </a:extLst>
          </p:cNvPr>
          <p:cNvSpPr/>
          <p:nvPr/>
        </p:nvSpPr>
        <p:spPr>
          <a:xfrm>
            <a:off x="755576" y="620688"/>
            <a:ext cx="7488832" cy="3639458"/>
          </a:xfrm>
          <a:prstGeom prst="rect">
            <a:avLst/>
          </a:prstGeom>
        </p:spPr>
        <p:txBody>
          <a:bodyPr wrap="square">
            <a:spAutoFit/>
          </a:bodyPr>
          <a:lstStyle/>
          <a:p>
            <a:pPr algn="just">
              <a:spcAft>
                <a:spcPts val="3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Julia et la sœur de Nérée</a:t>
            </a:r>
            <a:endParaRPr lang="fr-FR" sz="4000" dirty="0">
              <a:solidFill>
                <a:srgbClr val="FFFF00"/>
              </a:solidFill>
              <a:uFill>
                <a:solidFill>
                  <a:srgbClr val="FFFF00"/>
                </a:solidFill>
              </a:uFill>
              <a:latin typeface="Times New Roman" panose="02020603050405020304" pitchFamily="18" charset="0"/>
              <a:ea typeface="Times New Roman" panose="02020603050405020304" pitchFamily="18" charset="0"/>
            </a:endParaRPr>
          </a:p>
          <a:p>
            <a:pPr marL="540385" algn="just">
              <a:spcAft>
                <a:spcPts val="600"/>
              </a:spcAft>
            </a:pPr>
            <a:endParaRPr lang="fr-FR" sz="3600" baseline="300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6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15</a:t>
            </a:r>
            <a:r>
              <a:rPr lang="fr-FR" sz="3600" dirty="0">
                <a:uFill>
                  <a:solidFill>
                    <a:srgbClr val="000000"/>
                  </a:solidFill>
                </a:uFill>
                <a:latin typeface="Times New Roman" panose="02020603050405020304" pitchFamily="18" charset="0"/>
                <a:ea typeface="Times New Roman" panose="02020603050405020304" pitchFamily="18" charset="0"/>
              </a:rPr>
              <a:t>Saluez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Philologue</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Julia,</a:t>
            </a:r>
          </a:p>
          <a:p>
            <a:pPr marL="540385" algn="just">
              <a:spcAft>
                <a:spcPts val="6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Nérée </a:t>
            </a: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et sa sœur,</a:t>
            </a:r>
          </a:p>
          <a:p>
            <a:pPr marL="540385" algn="just">
              <a:spcAft>
                <a:spcPts val="60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et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Olympas</a:t>
            </a:r>
            <a:r>
              <a:rPr lang="fr-FR" sz="3600" b="1" dirty="0">
                <a:uFill>
                  <a:solidFill>
                    <a:srgbClr val="000000"/>
                  </a:solidFill>
                </a:uFill>
                <a:latin typeface="Times New Roman" panose="02020603050405020304" pitchFamily="18" charset="0"/>
                <a:ea typeface="Times New Roman" panose="02020603050405020304" pitchFamily="18" charset="0"/>
              </a:rPr>
              <a:t>,</a:t>
            </a:r>
          </a:p>
          <a:p>
            <a:pPr marL="540385"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et tous les saints qui sont avec eux.</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9743490"/>
      </p:ext>
    </p:extLst>
  </p:cSld>
  <p:clrMapOvr>
    <a:masterClrMapping/>
  </p:clrMapOvr>
  <p:transition spd="med">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9DDBCA-C620-A848-8048-08A276C96752}"/>
              </a:ext>
            </a:extLst>
          </p:cNvPr>
          <p:cNvSpPr/>
          <p:nvPr/>
        </p:nvSpPr>
        <p:spPr>
          <a:xfrm>
            <a:off x="971600" y="836712"/>
            <a:ext cx="5886400" cy="1323439"/>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222 Les lettres </a:t>
            </a:r>
            <a:r>
              <a:rPr lang="fr-FR" sz="4000" b="1" dirty="0" err="1">
                <a:solidFill>
                  <a:srgbClr val="FFFF00"/>
                </a:solidFill>
                <a:uFill>
                  <a:solidFill>
                    <a:srgbClr val="000000"/>
                  </a:solidFill>
                </a:uFill>
                <a:latin typeface="Times New Roman" panose="02020603050405020304" pitchFamily="18" charset="0"/>
                <a:ea typeface="Times New Roman" panose="02020603050405020304" pitchFamily="18" charset="0"/>
              </a:rPr>
              <a:t>deutéropauliniennes</a:t>
            </a:r>
            <a:endPar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8416645"/>
      </p:ext>
    </p:extLst>
  </p:cSld>
  <p:clrMapOvr>
    <a:masterClrMapping/>
  </p:clrMapOvr>
  <p:transition spd="med">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9DDBCA-C620-A848-8048-08A276C96752}"/>
              </a:ext>
            </a:extLst>
          </p:cNvPr>
          <p:cNvSpPr/>
          <p:nvPr/>
        </p:nvSpPr>
        <p:spPr>
          <a:xfrm>
            <a:off x="971600" y="836712"/>
            <a:ext cx="5886400" cy="4298613"/>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222 Les lettres </a:t>
            </a:r>
            <a:r>
              <a:rPr lang="fr-FR" sz="4000" b="1" dirty="0" err="1">
                <a:solidFill>
                  <a:srgbClr val="FFFF00"/>
                </a:solidFill>
                <a:uFill>
                  <a:solidFill>
                    <a:srgbClr val="000000"/>
                  </a:solidFill>
                </a:uFill>
                <a:latin typeface="Times New Roman" panose="02020603050405020304" pitchFamily="18" charset="0"/>
                <a:ea typeface="Times New Roman" panose="02020603050405020304" pitchFamily="18" charset="0"/>
              </a:rPr>
              <a:t>deutéropauliniennes</a:t>
            </a:r>
            <a:endPar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spcBef>
                <a:spcPts val="600"/>
              </a:spcBef>
              <a:spcAft>
                <a:spcPts val="400"/>
              </a:spcAft>
            </a:pPr>
            <a:endPar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spcBef>
                <a:spcPts val="600"/>
              </a:spcBef>
              <a:spcAft>
                <a:spcPts val="400"/>
              </a:spcAft>
            </a:pPr>
            <a:r>
              <a:rPr lang="fr-FR" sz="4000" dirty="0">
                <a:uFill>
                  <a:solidFill>
                    <a:srgbClr val="000000"/>
                  </a:solidFill>
                </a:uFill>
                <a:latin typeface="Times New Roman" panose="02020603050405020304" pitchFamily="18" charset="0"/>
                <a:ea typeface="Times New Roman" panose="02020603050405020304" pitchFamily="18" charset="0"/>
              </a:rPr>
              <a:t>	Éphésiens</a:t>
            </a:r>
          </a:p>
          <a:p>
            <a:pPr>
              <a:spcBef>
                <a:spcPts val="600"/>
              </a:spcBef>
              <a:spcAft>
                <a:spcPts val="400"/>
              </a:spcAft>
            </a:pPr>
            <a:r>
              <a:rPr lang="fr-FR" sz="4000" dirty="0">
                <a:uFill>
                  <a:solidFill>
                    <a:srgbClr val="000000"/>
                  </a:solidFill>
                </a:uFill>
                <a:latin typeface="Times New Roman" panose="02020603050405020304" pitchFamily="18" charset="0"/>
                <a:ea typeface="Times New Roman" panose="02020603050405020304" pitchFamily="18" charset="0"/>
              </a:rPr>
              <a:t>	</a:t>
            </a:r>
            <a:r>
              <a:rPr lang="fr-FR" sz="4000" b="1" dirty="0">
                <a:solidFill>
                  <a:srgbClr val="FFECAC"/>
                </a:solidFill>
                <a:uFill>
                  <a:solidFill>
                    <a:srgbClr val="000000"/>
                  </a:solidFill>
                </a:uFill>
                <a:latin typeface="Times New Roman" panose="02020603050405020304" pitchFamily="18" charset="0"/>
                <a:ea typeface="Times New Roman" panose="02020603050405020304" pitchFamily="18" charset="0"/>
              </a:rPr>
              <a:t>Colossiens</a:t>
            </a:r>
          </a:p>
          <a:p>
            <a:pPr>
              <a:spcBef>
                <a:spcPts val="600"/>
              </a:spcBef>
              <a:spcAft>
                <a:spcPts val="400"/>
              </a:spcAft>
            </a:pPr>
            <a:r>
              <a:rPr lang="fr-FR" sz="4000" dirty="0">
                <a:uFill>
                  <a:solidFill>
                    <a:srgbClr val="000000"/>
                  </a:solidFill>
                </a:uFill>
                <a:latin typeface="Times New Roman" panose="02020603050405020304" pitchFamily="18" charset="0"/>
                <a:ea typeface="Times New Roman" panose="02020603050405020304" pitchFamily="18" charset="0"/>
              </a:rPr>
              <a:t>	2 Thessaloniciens</a:t>
            </a:r>
            <a:endPar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65582342"/>
      </p:ext>
    </p:extLst>
  </p:cSld>
  <p:clrMapOvr>
    <a:masterClrMapping/>
  </p:clrMapOvr>
  <p:transition spd="med">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9DDBCA-C620-A848-8048-08A276C96752}"/>
              </a:ext>
            </a:extLst>
          </p:cNvPr>
          <p:cNvSpPr/>
          <p:nvPr/>
        </p:nvSpPr>
        <p:spPr>
          <a:xfrm>
            <a:off x="971600" y="836712"/>
            <a:ext cx="5886400" cy="3016210"/>
          </a:xfrm>
          <a:prstGeom prst="rect">
            <a:avLst/>
          </a:prstGeom>
        </p:spPr>
        <p:txBody>
          <a:bodyPr wrap="square">
            <a:spAutoFit/>
          </a:bodyPr>
          <a:lstStyle/>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Saluez les frères</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qui sont à Laodicée,</a:t>
            </a: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avec </a:t>
            </a:r>
            <a:r>
              <a:rPr lang="fr-FR" sz="3600" b="1" dirty="0" err="1">
                <a:solidFill>
                  <a:srgbClr val="FF0000"/>
                </a:solidFill>
                <a:uFill>
                  <a:solidFill>
                    <a:srgbClr val="000000"/>
                  </a:solidFill>
                </a:uFill>
                <a:latin typeface="Times New Roman" panose="02020603050405020304" pitchFamily="18" charset="0"/>
                <a:ea typeface="Times New Roman" panose="02020603050405020304" pitchFamily="18" charset="0"/>
              </a:rPr>
              <a:t>Nympha</a:t>
            </a:r>
            <a:endPar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et l’Église qui s'assemble</a:t>
            </a:r>
          </a:p>
          <a:p>
            <a:pPr marL="540385" algn="just">
              <a:spcAft>
                <a:spcPts val="300"/>
              </a:spcAft>
            </a:pP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dans sa maison</a:t>
            </a:r>
            <a:r>
              <a:rPr lang="fr-FR" sz="3600" dirty="0">
                <a:uFill>
                  <a:solidFill>
                    <a:srgbClr val="000000"/>
                  </a:solidFill>
                </a:uFill>
                <a:latin typeface="Times New Roman" panose="02020603050405020304" pitchFamily="18" charset="0"/>
                <a:ea typeface="Times New Roman" panose="02020603050405020304" pitchFamily="18" charset="0"/>
              </a:rPr>
              <a:t>. (Col 4,5)</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2051033"/>
      </p:ext>
    </p:extLst>
  </p:cSld>
  <p:clrMapOvr>
    <a:masterClrMapping/>
  </p:clrMapOvr>
  <p:transition spd="med">
    <p:fad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2C0921-E3A2-6B49-9319-D50521B2DBAE}"/>
              </a:ext>
            </a:extLst>
          </p:cNvPr>
          <p:cNvSpPr/>
          <p:nvPr/>
        </p:nvSpPr>
        <p:spPr>
          <a:xfrm>
            <a:off x="755576" y="548680"/>
            <a:ext cx="6984776" cy="1390124"/>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223 Les lettres pastorales</a:t>
            </a:r>
          </a:p>
          <a:p>
            <a:pPr>
              <a:spcBef>
                <a:spcPts val="600"/>
              </a:spcBef>
              <a:spcAft>
                <a:spcPts val="400"/>
              </a:spcAft>
            </a:pP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(fin du 1</a:t>
            </a:r>
            <a:r>
              <a:rPr lang="fr-FR" sz="3600" b="1"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er</a:t>
            </a: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 siècle)</a:t>
            </a:r>
          </a:p>
        </p:txBody>
      </p:sp>
    </p:spTree>
    <p:extLst>
      <p:ext uri="{BB962C8B-B14F-4D97-AF65-F5344CB8AC3E}">
        <p14:creationId xmlns:p14="http://schemas.microsoft.com/office/powerpoint/2010/main" val="3603960334"/>
      </p:ext>
    </p:extLst>
  </p:cSld>
  <p:clrMapOvr>
    <a:masterClrMapping/>
  </p:clrMapOvr>
  <p:transition spd="med">
    <p:fad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2C0921-E3A2-6B49-9319-D50521B2DBAE}"/>
              </a:ext>
            </a:extLst>
          </p:cNvPr>
          <p:cNvSpPr/>
          <p:nvPr/>
        </p:nvSpPr>
        <p:spPr>
          <a:xfrm>
            <a:off x="755576" y="548680"/>
            <a:ext cx="6984776" cy="3180358"/>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223 Les lettres pastorales</a:t>
            </a:r>
          </a:p>
          <a:p>
            <a:pPr>
              <a:spcBef>
                <a:spcPts val="600"/>
              </a:spcBef>
              <a:spcAft>
                <a:spcPts val="400"/>
              </a:spcAft>
            </a:pP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(fin du 1</a:t>
            </a:r>
            <a:r>
              <a:rPr lang="fr-FR" sz="3600" b="1"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er</a:t>
            </a: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 siècle)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1 et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2 Timothée </a:t>
            </a:r>
            <a:r>
              <a:rPr lang="fr-FR" sz="3600" dirty="0">
                <a:uFill>
                  <a:solidFill>
                    <a:srgbClr val="000000"/>
                  </a:solidFill>
                </a:uFill>
                <a:latin typeface="Times New Roman" panose="02020603050405020304" pitchFamily="18" charset="0"/>
                <a:ea typeface="Times New Roman" panose="02020603050405020304" pitchFamily="18" charset="0"/>
              </a:rPr>
              <a:t>et Tite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22991645"/>
      </p:ext>
    </p:extLst>
  </p:cSld>
  <p:clrMapOvr>
    <a:masterClrMapping/>
  </p:clrMapOvr>
  <p:transition spd="med">
    <p:fade/>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2C0921-E3A2-6B49-9319-D50521B2DBAE}"/>
              </a:ext>
            </a:extLst>
          </p:cNvPr>
          <p:cNvSpPr/>
          <p:nvPr/>
        </p:nvSpPr>
        <p:spPr>
          <a:xfrm>
            <a:off x="755576" y="548680"/>
            <a:ext cx="6984776" cy="4365298"/>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223 Les lettres pastorales</a:t>
            </a:r>
          </a:p>
          <a:p>
            <a:pPr>
              <a:spcBef>
                <a:spcPts val="600"/>
              </a:spcBef>
              <a:spcAft>
                <a:spcPts val="400"/>
              </a:spcAft>
            </a:pP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(fin du 1</a:t>
            </a:r>
            <a:r>
              <a:rPr lang="fr-FR" sz="3600" b="1"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er</a:t>
            </a: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 siècle)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1 et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2 Timothée </a:t>
            </a:r>
            <a:r>
              <a:rPr lang="fr-FR" sz="3600" dirty="0">
                <a:uFill>
                  <a:solidFill>
                    <a:srgbClr val="000000"/>
                  </a:solidFill>
                </a:uFill>
                <a:latin typeface="Times New Roman" panose="02020603050405020304" pitchFamily="18" charset="0"/>
                <a:ea typeface="Times New Roman" panose="02020603050405020304" pitchFamily="18" charset="0"/>
              </a:rPr>
              <a:t>et Tite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2</a:t>
            </a:r>
            <a:r>
              <a:rPr lang="fr-FR" sz="3600" baseline="30000" dirty="0">
                <a:uFill>
                  <a:solidFill>
                    <a:srgbClr val="000000"/>
                  </a:solidFill>
                </a:uFill>
                <a:latin typeface="Times New Roman" panose="02020603050405020304" pitchFamily="18" charset="0"/>
                <a:ea typeface="Times New Roman" panose="02020603050405020304" pitchFamily="18" charset="0"/>
              </a:rPr>
              <a:t>ème</a:t>
            </a:r>
            <a:r>
              <a:rPr lang="fr-FR" sz="3600" dirty="0">
                <a:uFill>
                  <a:solidFill>
                    <a:srgbClr val="000000"/>
                  </a:solidFill>
                </a:uFill>
                <a:latin typeface="Times New Roman" panose="02020603050405020304" pitchFamily="18" charset="0"/>
                <a:ea typeface="Times New Roman" panose="02020603050405020304" pitchFamily="18" charset="0"/>
              </a:rPr>
              <a:t> à Timothée : quatre femmes</a:t>
            </a:r>
          </a:p>
          <a:p>
            <a:pPr algn="just">
              <a:spcAft>
                <a:spcPts val="300"/>
              </a:spcAft>
            </a:pPr>
            <a:r>
              <a:rPr lang="fr-FR" sz="3600" dirty="0" err="1">
                <a:uFill>
                  <a:solidFill>
                    <a:srgbClr val="000000"/>
                  </a:solidFill>
                </a:uFill>
                <a:latin typeface="Times New Roman" panose="02020603050405020304" pitchFamily="18" charset="0"/>
                <a:ea typeface="Times New Roman" panose="02020603050405020304" pitchFamily="18" charset="0"/>
              </a:rPr>
              <a:t>Eunice</a:t>
            </a:r>
            <a:r>
              <a:rPr lang="fr-FR" sz="3600" dirty="0">
                <a:uFill>
                  <a:solidFill>
                    <a:srgbClr val="000000"/>
                  </a:solidFill>
                </a:uFill>
                <a:latin typeface="Times New Roman" panose="02020603050405020304" pitchFamily="18" charset="0"/>
                <a:ea typeface="Times New Roman" panose="02020603050405020304" pitchFamily="18" charset="0"/>
              </a:rPr>
              <a:t>, Loïs, Prisca et Claudia.</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69442744"/>
      </p:ext>
    </p:extLst>
  </p:cSld>
  <p:clrMapOvr>
    <a:masterClrMapping/>
  </p:clrMapOvr>
  <p:transition spd="med">
    <p:fad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056B23-6225-2644-87B8-1ABE792238AA}"/>
              </a:ext>
            </a:extLst>
          </p:cNvPr>
          <p:cNvSpPr/>
          <p:nvPr/>
        </p:nvSpPr>
        <p:spPr>
          <a:xfrm>
            <a:off x="755576" y="908721"/>
            <a:ext cx="7632848" cy="4662815"/>
          </a:xfrm>
          <a:prstGeom prst="rect">
            <a:avLst/>
          </a:prstGeom>
        </p:spPr>
        <p:txBody>
          <a:bodyPr wrap="square">
            <a:spAutoFit/>
          </a:bodyPr>
          <a:lstStyle/>
          <a:p>
            <a:pPr algn="just">
              <a:spcAft>
                <a:spcPts val="3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a:t>
            </a: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Eunice</a:t>
            </a: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et Loïs</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J'évoque le souvenir de la foi sans détours qui est en toi, foi, qui d'abord résida dans le cœur de ta grand-mère </a:t>
            </a: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Loïs</a:t>
            </a:r>
            <a:r>
              <a:rPr lang="fr-FR" sz="3600"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de ta mère </a:t>
            </a:r>
            <a:r>
              <a:rPr lang="fr-FR" sz="3600" b="1" dirty="0" err="1">
                <a:solidFill>
                  <a:srgbClr val="FF0000"/>
                </a:solidFill>
                <a:uFill>
                  <a:solidFill>
                    <a:srgbClr val="000000"/>
                  </a:solidFill>
                </a:uFill>
                <a:latin typeface="Times New Roman" panose="02020603050405020304" pitchFamily="18" charset="0"/>
                <a:ea typeface="Times New Roman" panose="02020603050405020304" pitchFamily="18" charset="0"/>
              </a:rPr>
              <a:t>Eunice</a:t>
            </a:r>
            <a:r>
              <a:rPr lang="fr-FR" sz="3600"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qui j'en suis convaincu réside aussi en toi. (2 Tm 1,5)</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46206736"/>
      </p:ext>
    </p:extLst>
  </p:cSld>
  <p:clrMapOvr>
    <a:masterClrMapping/>
  </p:clrMapOvr>
  <p:transition spd="med">
    <p:fade/>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007869-81DA-FF46-8563-13822150E5A3}"/>
              </a:ext>
            </a:extLst>
          </p:cNvPr>
          <p:cNvSpPr/>
          <p:nvPr/>
        </p:nvSpPr>
        <p:spPr>
          <a:xfrm>
            <a:off x="323528" y="188640"/>
            <a:ext cx="8568952" cy="175432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Ces deux femmes vivent à </a:t>
            </a:r>
            <a:r>
              <a:rPr lang="fr-FR" sz="3600" dirty="0" err="1">
                <a:uFill>
                  <a:solidFill>
                    <a:srgbClr val="000000"/>
                  </a:solidFill>
                </a:uFill>
                <a:latin typeface="Times New Roman" panose="02020603050405020304" pitchFamily="18" charset="0"/>
                <a:ea typeface="Times New Roman" panose="02020603050405020304" pitchFamily="18" charset="0"/>
              </a:rPr>
              <a:t>Lystres</a:t>
            </a:r>
            <a:r>
              <a:rPr lang="fr-FR" sz="3600" dirty="0">
                <a:uFill>
                  <a:solidFill>
                    <a:srgbClr val="000000"/>
                  </a:solidFill>
                </a:uFill>
                <a:latin typeface="Times New Roman" panose="02020603050405020304" pitchFamily="18" charset="0"/>
                <a:ea typeface="Times New Roman" panose="02020603050405020304" pitchFamily="18" charset="0"/>
              </a:rPr>
              <a:t> en </a:t>
            </a:r>
            <a:r>
              <a:rPr lang="fr-FR" sz="3600" dirty="0" err="1">
                <a:uFill>
                  <a:solidFill>
                    <a:srgbClr val="000000"/>
                  </a:solidFill>
                </a:uFill>
                <a:latin typeface="Times New Roman" panose="02020603050405020304" pitchFamily="18" charset="0"/>
                <a:ea typeface="Times New Roman" panose="02020603050405020304" pitchFamily="18" charset="0"/>
              </a:rPr>
              <a:t>Lyaconie</a:t>
            </a:r>
            <a:r>
              <a:rPr lang="fr-FR" sz="3600" dirty="0">
                <a:uFill>
                  <a:solidFill>
                    <a:srgbClr val="000000"/>
                  </a:solidFill>
                </a:uFill>
                <a:latin typeface="Times New Roman" panose="02020603050405020304" pitchFamily="18" charset="0"/>
                <a:ea typeface="Times New Roman" panose="02020603050405020304" pitchFamily="18" charset="0"/>
              </a:rPr>
              <a:t> (Asie Mineure) et paraissent inséparables, la mère et la fille.</a:t>
            </a:r>
          </a:p>
        </p:txBody>
      </p:sp>
    </p:spTree>
    <p:extLst>
      <p:ext uri="{BB962C8B-B14F-4D97-AF65-F5344CB8AC3E}">
        <p14:creationId xmlns:p14="http://schemas.microsoft.com/office/powerpoint/2010/main" val="3611616652"/>
      </p:ext>
    </p:extLst>
  </p:cSld>
  <p:clrMapOvr>
    <a:masterClrMapping/>
  </p:clrMapOvr>
  <p:transition spd="med">
    <p:fade/>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007869-81DA-FF46-8563-13822150E5A3}"/>
              </a:ext>
            </a:extLst>
          </p:cNvPr>
          <p:cNvSpPr/>
          <p:nvPr/>
        </p:nvSpPr>
        <p:spPr>
          <a:xfrm>
            <a:off x="323528" y="188640"/>
            <a:ext cx="8568952" cy="345479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Ces deux femmes vivent à </a:t>
            </a:r>
            <a:r>
              <a:rPr lang="fr-FR" sz="3600" dirty="0" err="1">
                <a:uFill>
                  <a:solidFill>
                    <a:srgbClr val="000000"/>
                  </a:solidFill>
                </a:uFill>
                <a:latin typeface="Times New Roman" panose="02020603050405020304" pitchFamily="18" charset="0"/>
                <a:ea typeface="Times New Roman" panose="02020603050405020304" pitchFamily="18" charset="0"/>
              </a:rPr>
              <a:t>Lystres</a:t>
            </a:r>
            <a:r>
              <a:rPr lang="fr-FR" sz="3600" dirty="0">
                <a:uFill>
                  <a:solidFill>
                    <a:srgbClr val="000000"/>
                  </a:solidFill>
                </a:uFill>
                <a:latin typeface="Times New Roman" panose="02020603050405020304" pitchFamily="18" charset="0"/>
                <a:ea typeface="Times New Roman" panose="02020603050405020304" pitchFamily="18" charset="0"/>
              </a:rPr>
              <a:t> en </a:t>
            </a:r>
            <a:r>
              <a:rPr lang="fr-FR" sz="3600" dirty="0" err="1">
                <a:uFill>
                  <a:solidFill>
                    <a:srgbClr val="000000"/>
                  </a:solidFill>
                </a:uFill>
                <a:latin typeface="Times New Roman" panose="02020603050405020304" pitchFamily="18" charset="0"/>
                <a:ea typeface="Times New Roman" panose="02020603050405020304" pitchFamily="18" charset="0"/>
              </a:rPr>
              <a:t>Lyaconie</a:t>
            </a:r>
            <a:r>
              <a:rPr lang="fr-FR" sz="3600" dirty="0">
                <a:uFill>
                  <a:solidFill>
                    <a:srgbClr val="000000"/>
                  </a:solidFill>
                </a:uFill>
                <a:latin typeface="Times New Roman" panose="02020603050405020304" pitchFamily="18" charset="0"/>
                <a:ea typeface="Times New Roman" panose="02020603050405020304" pitchFamily="18" charset="0"/>
              </a:rPr>
              <a:t> (Asie Mineure) et paraissent inséparables, la mère et la fille.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Loïs est la mère d'</a:t>
            </a:r>
            <a:r>
              <a:rPr lang="fr-FR" sz="3600" dirty="0" err="1">
                <a:uFill>
                  <a:solidFill>
                    <a:srgbClr val="000000"/>
                  </a:solidFill>
                </a:uFill>
                <a:latin typeface="Times New Roman" panose="02020603050405020304" pitchFamily="18" charset="0"/>
                <a:ea typeface="Times New Roman" panose="02020603050405020304" pitchFamily="18" charset="0"/>
              </a:rPr>
              <a:t>Eunice</a:t>
            </a:r>
            <a:r>
              <a:rPr lang="fr-FR" sz="3600" dirty="0">
                <a:uFill>
                  <a:solidFill>
                    <a:srgbClr val="000000"/>
                  </a:solidFill>
                </a:uFill>
                <a:latin typeface="Times New Roman" panose="02020603050405020304" pitchFamily="18" charset="0"/>
                <a:ea typeface="Times New Roman" panose="02020603050405020304" pitchFamily="18" charset="0"/>
              </a:rPr>
              <a:t> qui est également la mère de Timothée, le plus fidèle compagnon de Paul qu'il rencontre à </a:t>
            </a:r>
            <a:r>
              <a:rPr lang="fr-FR" sz="3600" dirty="0" err="1">
                <a:uFill>
                  <a:solidFill>
                    <a:srgbClr val="000000"/>
                  </a:solidFill>
                </a:uFill>
                <a:latin typeface="Times New Roman" panose="02020603050405020304" pitchFamily="18" charset="0"/>
                <a:ea typeface="Times New Roman" panose="02020603050405020304" pitchFamily="18" charset="0"/>
              </a:rPr>
              <a:t>Lystre</a:t>
            </a:r>
            <a:r>
              <a:rPr lang="fr-FR" sz="3600" dirty="0">
                <a:uFill>
                  <a:solidFill>
                    <a:srgbClr val="000000"/>
                  </a:solidFill>
                </a:uFill>
                <a:latin typeface="Times New Roman" panose="02020603050405020304" pitchFamily="18" charset="0"/>
                <a:ea typeface="Times New Roman" panose="02020603050405020304" pitchFamily="18" charset="0"/>
              </a:rPr>
              <a:t> vers 49.</a:t>
            </a:r>
          </a:p>
        </p:txBody>
      </p:sp>
    </p:spTree>
    <p:extLst>
      <p:ext uri="{BB962C8B-B14F-4D97-AF65-F5344CB8AC3E}">
        <p14:creationId xmlns:p14="http://schemas.microsoft.com/office/powerpoint/2010/main" val="775009425"/>
      </p:ext>
    </p:extLst>
  </p:cSld>
  <p:clrMapOvr>
    <a:masterClrMapping/>
  </p:clrMapOvr>
  <p:transition spd="med">
    <p:fade/>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007869-81DA-FF46-8563-13822150E5A3}"/>
              </a:ext>
            </a:extLst>
          </p:cNvPr>
          <p:cNvSpPr/>
          <p:nvPr/>
        </p:nvSpPr>
        <p:spPr>
          <a:xfrm>
            <a:off x="323528" y="188640"/>
            <a:ext cx="8568952" cy="5963171"/>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Ces deux femmes vivent à </a:t>
            </a:r>
            <a:r>
              <a:rPr lang="fr-FR" sz="3600" dirty="0" err="1">
                <a:uFill>
                  <a:solidFill>
                    <a:srgbClr val="000000"/>
                  </a:solidFill>
                </a:uFill>
                <a:latin typeface="Times New Roman" panose="02020603050405020304" pitchFamily="18" charset="0"/>
                <a:ea typeface="Times New Roman" panose="02020603050405020304" pitchFamily="18" charset="0"/>
              </a:rPr>
              <a:t>Lystres</a:t>
            </a:r>
            <a:r>
              <a:rPr lang="fr-FR" sz="3600" dirty="0">
                <a:uFill>
                  <a:solidFill>
                    <a:srgbClr val="000000"/>
                  </a:solidFill>
                </a:uFill>
                <a:latin typeface="Times New Roman" panose="02020603050405020304" pitchFamily="18" charset="0"/>
                <a:ea typeface="Times New Roman" panose="02020603050405020304" pitchFamily="18" charset="0"/>
              </a:rPr>
              <a:t> en </a:t>
            </a:r>
            <a:r>
              <a:rPr lang="fr-FR" sz="3600" dirty="0" err="1">
                <a:uFill>
                  <a:solidFill>
                    <a:srgbClr val="000000"/>
                  </a:solidFill>
                </a:uFill>
                <a:latin typeface="Times New Roman" panose="02020603050405020304" pitchFamily="18" charset="0"/>
                <a:ea typeface="Times New Roman" panose="02020603050405020304" pitchFamily="18" charset="0"/>
              </a:rPr>
              <a:t>Lyaconie</a:t>
            </a:r>
            <a:r>
              <a:rPr lang="fr-FR" sz="3600" dirty="0">
                <a:uFill>
                  <a:solidFill>
                    <a:srgbClr val="000000"/>
                  </a:solidFill>
                </a:uFill>
                <a:latin typeface="Times New Roman" panose="02020603050405020304" pitchFamily="18" charset="0"/>
                <a:ea typeface="Times New Roman" panose="02020603050405020304" pitchFamily="18" charset="0"/>
              </a:rPr>
              <a:t> (Asie Mineure) et paraissent inséparables, la mère et la fille.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Loïs est la mère d'</a:t>
            </a:r>
            <a:r>
              <a:rPr lang="fr-FR" sz="3600" dirty="0" err="1">
                <a:uFill>
                  <a:solidFill>
                    <a:srgbClr val="000000"/>
                  </a:solidFill>
                </a:uFill>
                <a:latin typeface="Times New Roman" panose="02020603050405020304" pitchFamily="18" charset="0"/>
                <a:ea typeface="Times New Roman" panose="02020603050405020304" pitchFamily="18" charset="0"/>
              </a:rPr>
              <a:t>Eunice</a:t>
            </a:r>
            <a:r>
              <a:rPr lang="fr-FR" sz="3600" dirty="0">
                <a:uFill>
                  <a:solidFill>
                    <a:srgbClr val="000000"/>
                  </a:solidFill>
                </a:uFill>
                <a:latin typeface="Times New Roman" panose="02020603050405020304" pitchFamily="18" charset="0"/>
                <a:ea typeface="Times New Roman" panose="02020603050405020304" pitchFamily="18" charset="0"/>
              </a:rPr>
              <a:t> qui est également la mère de Timothée, le plus fidèle compagnon de Paul qu'il rencontre à </a:t>
            </a:r>
            <a:r>
              <a:rPr lang="fr-FR" sz="3600" dirty="0" err="1">
                <a:uFill>
                  <a:solidFill>
                    <a:srgbClr val="000000"/>
                  </a:solidFill>
                </a:uFill>
                <a:latin typeface="Times New Roman" panose="02020603050405020304" pitchFamily="18" charset="0"/>
                <a:ea typeface="Times New Roman" panose="02020603050405020304" pitchFamily="18" charset="0"/>
              </a:rPr>
              <a:t>Lystre</a:t>
            </a:r>
            <a:r>
              <a:rPr lang="fr-FR" sz="3600" dirty="0">
                <a:uFill>
                  <a:solidFill>
                    <a:srgbClr val="000000"/>
                  </a:solidFill>
                </a:uFill>
                <a:latin typeface="Times New Roman" panose="02020603050405020304" pitchFamily="18" charset="0"/>
                <a:ea typeface="Times New Roman" panose="02020603050405020304" pitchFamily="18" charset="0"/>
              </a:rPr>
              <a:t> vers 49.</a:t>
            </a:r>
          </a:p>
          <a:p>
            <a:pPr algn="just">
              <a:spcAft>
                <a:spcPts val="30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a:t>
            </a:r>
            <a:r>
              <a:rPr lang="fr-FR" sz="3600" dirty="0">
                <a:uFill>
                  <a:solidFill>
                    <a:srgbClr val="000000"/>
                  </a:solidFill>
                </a:uFill>
                <a:latin typeface="Times New Roman" panose="02020603050405020304" pitchFamily="18" charset="0"/>
                <a:ea typeface="Times New Roman" panose="02020603050405020304" pitchFamily="18" charset="0"/>
              </a:rPr>
              <a:t>Paul gagna ensuite </a:t>
            </a:r>
            <a:r>
              <a:rPr lang="fr-FR" sz="3600" dirty="0" err="1">
                <a:uFill>
                  <a:solidFill>
                    <a:srgbClr val="000000"/>
                  </a:solidFill>
                </a:uFill>
                <a:latin typeface="Times New Roman" panose="02020603050405020304" pitchFamily="18" charset="0"/>
                <a:ea typeface="Times New Roman" panose="02020603050405020304" pitchFamily="18" charset="0"/>
              </a:rPr>
              <a:t>Derbé</a:t>
            </a:r>
            <a:r>
              <a:rPr lang="fr-FR" sz="3600" dirty="0">
                <a:uFill>
                  <a:solidFill>
                    <a:srgbClr val="000000"/>
                  </a:solidFill>
                </a:uFill>
                <a:latin typeface="Times New Roman" panose="02020603050405020304" pitchFamily="18" charset="0"/>
                <a:ea typeface="Times New Roman" panose="02020603050405020304" pitchFamily="18" charset="0"/>
              </a:rPr>
              <a:t> puis </a:t>
            </a:r>
            <a:r>
              <a:rPr lang="fr-FR" sz="3600" dirty="0" err="1">
                <a:uFill>
                  <a:solidFill>
                    <a:srgbClr val="000000"/>
                  </a:solidFill>
                </a:uFill>
                <a:latin typeface="Times New Roman" panose="02020603050405020304" pitchFamily="18" charset="0"/>
                <a:ea typeface="Times New Roman" panose="02020603050405020304" pitchFamily="18" charset="0"/>
              </a:rPr>
              <a:t>Lystres</a:t>
            </a:r>
            <a:r>
              <a:rPr lang="fr-FR" sz="3600" dirty="0">
                <a:uFill>
                  <a:solidFill>
                    <a:srgbClr val="000000"/>
                  </a:solidFill>
                </a:uFill>
                <a:latin typeface="Times New Roman" panose="02020603050405020304" pitchFamily="18" charset="0"/>
                <a:ea typeface="Times New Roman" panose="02020603050405020304" pitchFamily="18" charset="0"/>
              </a:rPr>
              <a:t>. Il y avait là un disciple nommé Timothée, fils d'une juive devenue croyante, mais d'un père grec. (</a:t>
            </a:r>
            <a:r>
              <a:rPr lang="fr-FR" sz="3600" dirty="0" err="1">
                <a:uFill>
                  <a:solidFill>
                    <a:srgbClr val="000000"/>
                  </a:solidFill>
                </a:uFill>
                <a:latin typeface="Times New Roman" panose="02020603050405020304" pitchFamily="18" charset="0"/>
                <a:ea typeface="Times New Roman" panose="02020603050405020304" pitchFamily="18" charset="0"/>
              </a:rPr>
              <a:t>Ac</a:t>
            </a:r>
            <a:r>
              <a:rPr lang="fr-FR" sz="3600" dirty="0">
                <a:uFill>
                  <a:solidFill>
                    <a:srgbClr val="000000"/>
                  </a:solidFill>
                </a:uFill>
                <a:latin typeface="Times New Roman" panose="02020603050405020304" pitchFamily="18" charset="0"/>
                <a:ea typeface="Times New Roman" panose="02020603050405020304" pitchFamily="18" charset="0"/>
              </a:rPr>
              <a:t> 16,1)</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5840589"/>
      </p:ext>
    </p:extLst>
  </p:cSld>
  <p:clrMapOvr>
    <a:masterClrMapping/>
  </p:clrMapOvr>
  <p:transition spd="med">
    <p:fade/>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056B23-6225-2644-87B8-1ABE792238AA}"/>
              </a:ext>
            </a:extLst>
          </p:cNvPr>
          <p:cNvSpPr/>
          <p:nvPr/>
        </p:nvSpPr>
        <p:spPr>
          <a:xfrm>
            <a:off x="755576" y="908721"/>
            <a:ext cx="7632848" cy="4662815"/>
          </a:xfrm>
          <a:prstGeom prst="rect">
            <a:avLst/>
          </a:prstGeom>
        </p:spPr>
        <p:txBody>
          <a:bodyPr wrap="square">
            <a:spAutoFit/>
          </a:bodyPr>
          <a:lstStyle/>
          <a:p>
            <a:pPr algn="just">
              <a:spcAft>
                <a:spcPts val="3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a:t>
            </a:r>
            <a:r>
              <a:rPr lang="fr-FR" sz="4000" b="1" u="dotted" dirty="0" err="1">
                <a:solidFill>
                  <a:srgbClr val="FFFF00"/>
                </a:solidFill>
                <a:uFill>
                  <a:solidFill>
                    <a:srgbClr val="FFFF00"/>
                  </a:solidFill>
                </a:uFill>
                <a:latin typeface="Times New Roman" panose="02020603050405020304" pitchFamily="18" charset="0"/>
                <a:ea typeface="Times New Roman" panose="02020603050405020304" pitchFamily="18" charset="0"/>
              </a:rPr>
              <a:t>Eunice</a:t>
            </a: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et Loïs</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5</a:t>
            </a:r>
            <a:r>
              <a:rPr lang="fr-FR" sz="3600" dirty="0">
                <a:uFill>
                  <a:solidFill>
                    <a:srgbClr val="000000"/>
                  </a:solidFill>
                </a:uFill>
                <a:latin typeface="Times New Roman" panose="02020603050405020304" pitchFamily="18" charset="0"/>
                <a:ea typeface="Times New Roman" panose="02020603050405020304" pitchFamily="18" charset="0"/>
              </a:rPr>
              <a:t>J'évoque le souvenir de la foi sans détours qui est en toi, foi, qui d'abord résida dans le cœur de ta grand-mère </a:t>
            </a: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Loïs</a:t>
            </a:r>
            <a:r>
              <a:rPr lang="fr-FR" sz="3600"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de ta mère </a:t>
            </a:r>
            <a:r>
              <a:rPr lang="fr-FR" sz="3600" b="1" dirty="0" err="1">
                <a:solidFill>
                  <a:srgbClr val="FF0000"/>
                </a:solidFill>
                <a:uFill>
                  <a:solidFill>
                    <a:srgbClr val="000000"/>
                  </a:solidFill>
                </a:uFill>
                <a:latin typeface="Times New Roman" panose="02020603050405020304" pitchFamily="18" charset="0"/>
                <a:ea typeface="Times New Roman" panose="02020603050405020304" pitchFamily="18" charset="0"/>
              </a:rPr>
              <a:t>Eunice</a:t>
            </a:r>
            <a:r>
              <a:rPr lang="fr-FR" sz="3600"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qui j'en suis convaincu réside aussi en toi. (2 Tm 1,5)</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03946186"/>
      </p:ext>
    </p:extLst>
  </p:cSld>
  <p:clrMapOvr>
    <a:masterClrMapping/>
  </p:clrMapOvr>
  <p:transition spd="med">
    <p:fade/>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3AD2FA-D7A7-4D46-8615-D04A1D770CD6}"/>
              </a:ext>
            </a:extLst>
          </p:cNvPr>
          <p:cNvSpPr/>
          <p:nvPr/>
        </p:nvSpPr>
        <p:spPr>
          <a:xfrm>
            <a:off x="683568" y="836712"/>
            <a:ext cx="7416824" cy="3554819"/>
          </a:xfrm>
          <a:prstGeom prst="rect">
            <a:avLst/>
          </a:prstGeom>
        </p:spPr>
        <p:txBody>
          <a:bodyPr wrap="square">
            <a:spAutoFit/>
          </a:bodyPr>
          <a:lstStyle/>
          <a:p>
            <a:pPr algn="just">
              <a:spcAft>
                <a:spcPts val="300"/>
              </a:spcAft>
            </a:pPr>
            <a:r>
              <a:rPr lang="fr-FR" sz="4000" b="1" u="dotted" dirty="0">
                <a:solidFill>
                  <a:srgbClr val="FFFF00"/>
                </a:solidFill>
                <a:uFill>
                  <a:solidFill>
                    <a:srgbClr val="FFFF00"/>
                  </a:solidFill>
                </a:uFill>
                <a:latin typeface="Times New Roman" panose="02020603050405020304" pitchFamily="18" charset="0"/>
                <a:ea typeface="Times New Roman" panose="02020603050405020304" pitchFamily="18" charset="0"/>
              </a:rPr>
              <a:t>- Claudia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marL="540385"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21</a:t>
            </a:r>
            <a:r>
              <a:rPr lang="fr-FR" sz="3600" dirty="0">
                <a:uFill>
                  <a:solidFill>
                    <a:srgbClr val="000000"/>
                  </a:solidFill>
                </a:uFill>
                <a:latin typeface="Times New Roman" panose="02020603050405020304" pitchFamily="18" charset="0"/>
                <a:ea typeface="Times New Roman" panose="02020603050405020304" pitchFamily="18" charset="0"/>
              </a:rPr>
              <a:t>Hâte-toi de venir avant l'hiver. Tu as le salut d'</a:t>
            </a:r>
            <a:r>
              <a:rPr lang="fr-FR" sz="3600" dirty="0" err="1">
                <a:uFill>
                  <a:solidFill>
                    <a:srgbClr val="000000"/>
                  </a:solidFill>
                </a:uFill>
                <a:latin typeface="Times New Roman" panose="02020603050405020304" pitchFamily="18" charset="0"/>
                <a:ea typeface="Times New Roman" panose="02020603050405020304" pitchFamily="18" charset="0"/>
              </a:rPr>
              <a:t>Eubule</a:t>
            </a:r>
            <a:r>
              <a:rPr lang="fr-FR" sz="3600" dirty="0">
                <a:uFill>
                  <a:solidFill>
                    <a:srgbClr val="000000"/>
                  </a:solidFill>
                </a:uFill>
                <a:latin typeface="Times New Roman" panose="02020603050405020304" pitchFamily="18" charset="0"/>
                <a:ea typeface="Times New Roman" panose="02020603050405020304" pitchFamily="18" charset="0"/>
              </a:rPr>
              <a:t>, de </a:t>
            </a:r>
            <a:r>
              <a:rPr lang="fr-FR" sz="3600" dirty="0" err="1">
                <a:uFill>
                  <a:solidFill>
                    <a:srgbClr val="000000"/>
                  </a:solidFill>
                </a:uFill>
                <a:latin typeface="Times New Roman" panose="02020603050405020304" pitchFamily="18" charset="0"/>
                <a:ea typeface="Times New Roman" panose="02020603050405020304" pitchFamily="18" charset="0"/>
              </a:rPr>
              <a:t>Pudens</a:t>
            </a:r>
            <a:r>
              <a:rPr lang="fr-FR" sz="3600" dirty="0">
                <a:uFill>
                  <a:solidFill>
                    <a:srgbClr val="000000"/>
                  </a:solidFill>
                </a:uFill>
                <a:latin typeface="Times New Roman" panose="02020603050405020304" pitchFamily="18" charset="0"/>
                <a:ea typeface="Times New Roman" panose="02020603050405020304" pitchFamily="18" charset="0"/>
              </a:rPr>
              <a:t>, de Lin, de </a:t>
            </a:r>
            <a:r>
              <a:rPr lang="fr-FR" sz="3600" b="1" dirty="0">
                <a:solidFill>
                  <a:srgbClr val="FF0000"/>
                </a:solidFill>
                <a:uFill>
                  <a:solidFill>
                    <a:srgbClr val="000000"/>
                  </a:solidFill>
                </a:uFill>
                <a:latin typeface="Times New Roman" panose="02020603050405020304" pitchFamily="18" charset="0"/>
                <a:ea typeface="Times New Roman" panose="02020603050405020304" pitchFamily="18" charset="0"/>
              </a:rPr>
              <a:t>Claudia</a:t>
            </a:r>
            <a:r>
              <a:rPr lang="fr-FR" sz="3600"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et de tous les frères. (2 Tm 4,21)</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5742290"/>
      </p:ext>
    </p:extLst>
  </p:cSld>
  <p:clrMapOvr>
    <a:masterClrMapping/>
  </p:clrMapOvr>
  <p:transition spd="med">
    <p:fade/>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08ED15-F24E-8A40-8515-A8D41EC2A3CB}"/>
              </a:ext>
            </a:extLst>
          </p:cNvPr>
          <p:cNvSpPr/>
          <p:nvPr/>
        </p:nvSpPr>
        <p:spPr>
          <a:xfrm>
            <a:off x="1259632" y="1628800"/>
            <a:ext cx="6912768" cy="2923877"/>
          </a:xfrm>
          <a:prstGeom prst="rect">
            <a:avLst/>
          </a:prstGeom>
        </p:spPr>
        <p:txBody>
          <a:bodyPr wrap="square">
            <a:spAutoFit/>
          </a:bodyPr>
          <a:lstStyle/>
          <a:p>
            <a:r>
              <a:rPr lang="fr-FR" sz="4000" b="1" u="dotted" dirty="0">
                <a:solidFill>
                  <a:srgbClr val="FFFF00"/>
                </a:solidFill>
                <a:uFill>
                  <a:solidFill>
                    <a:srgbClr val="FFFF00"/>
                  </a:solidFill>
                </a:u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Prisca (Priscille)</a:t>
            </a:r>
          </a:p>
          <a:p>
            <a:endParaRPr lang="fr-FR" sz="36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endParaRPr>
          </a:p>
          <a:p>
            <a:r>
              <a:rPr lang="fr-FR" sz="3600" baseline="300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19</a:t>
            </a:r>
            <a:r>
              <a:rPr lang="fr-FR" sz="3600" dirty="0">
                <a:latin typeface="Times New Roman" panose="02020603050405020304" pitchFamily="18" charset="0"/>
                <a:cs typeface="Times New Roman" panose="02020603050405020304" pitchFamily="18" charset="0"/>
              </a:rPr>
              <a:t>Salue </a:t>
            </a:r>
            <a:r>
              <a:rPr lang="fr-FR" sz="3600" dirty="0">
                <a:solidFill>
                  <a:srgbClr val="FF0000"/>
                </a:solidFill>
                <a:latin typeface="Times New Roman" panose="02020603050405020304" pitchFamily="18" charset="0"/>
                <a:cs typeface="Times New Roman" panose="02020603050405020304" pitchFamily="18" charset="0"/>
              </a:rPr>
              <a:t>Priscille</a:t>
            </a:r>
            <a:r>
              <a:rPr lang="fr-FR" sz="3600" dirty="0">
                <a:latin typeface="Times New Roman" panose="02020603050405020304" pitchFamily="18" charset="0"/>
                <a:cs typeface="Times New Roman" panose="02020603050405020304" pitchFamily="18" charset="0"/>
              </a:rPr>
              <a:t> et </a:t>
            </a:r>
            <a:r>
              <a:rPr lang="fr-FR" sz="3600" dirty="0" err="1">
                <a:latin typeface="Times New Roman" panose="02020603050405020304" pitchFamily="18" charset="0"/>
                <a:cs typeface="Times New Roman" panose="02020603050405020304" pitchFamily="18" charset="0"/>
              </a:rPr>
              <a:t>Aquilas</a:t>
            </a:r>
            <a:r>
              <a:rPr lang="fr-FR" sz="3600" dirty="0">
                <a:latin typeface="Times New Roman" panose="02020603050405020304" pitchFamily="18" charset="0"/>
                <a:cs typeface="Times New Roman" panose="02020603050405020304" pitchFamily="18" charset="0"/>
              </a:rPr>
              <a:t>,</a:t>
            </a:r>
          </a:p>
          <a:p>
            <a:r>
              <a:rPr lang="fr-FR" sz="3600" dirty="0">
                <a:latin typeface="Times New Roman" panose="02020603050405020304" pitchFamily="18" charset="0"/>
                <a:cs typeface="Times New Roman" panose="02020603050405020304" pitchFamily="18" charset="0"/>
              </a:rPr>
              <a:t>ainsi que la famille d'</a:t>
            </a:r>
            <a:r>
              <a:rPr lang="fr-FR" sz="3600" dirty="0" err="1">
                <a:latin typeface="Times New Roman" panose="02020603050405020304" pitchFamily="18" charset="0"/>
                <a:cs typeface="Times New Roman" panose="02020603050405020304" pitchFamily="18" charset="0"/>
              </a:rPr>
              <a:t>Onésiphore</a:t>
            </a:r>
            <a:r>
              <a:rPr lang="fr-FR" sz="3600" dirty="0">
                <a:latin typeface="Times New Roman" panose="02020603050405020304" pitchFamily="18" charset="0"/>
                <a:cs typeface="Times New Roman" panose="02020603050405020304" pitchFamily="18" charset="0"/>
              </a:rPr>
              <a:t>.</a:t>
            </a:r>
          </a:p>
          <a:p>
            <a:r>
              <a:rPr lang="fr-FR" sz="3600" dirty="0">
                <a:latin typeface="Times New Roman" panose="02020603050405020304" pitchFamily="18" charset="0"/>
                <a:cs typeface="Times New Roman" panose="02020603050405020304" pitchFamily="18" charset="0"/>
              </a:rPr>
              <a:t>(2 Tm 4,19)</a:t>
            </a:r>
          </a:p>
        </p:txBody>
      </p:sp>
    </p:spTree>
    <p:extLst>
      <p:ext uri="{BB962C8B-B14F-4D97-AF65-F5344CB8AC3E}">
        <p14:creationId xmlns:p14="http://schemas.microsoft.com/office/powerpoint/2010/main" val="762572897"/>
      </p:ext>
    </p:extLst>
  </p:cSld>
  <p:clrMapOvr>
    <a:masterClrMapping/>
  </p:clrMapOvr>
  <p:transition spd="med">
    <p:fade/>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371D88-6B94-B04D-B0CF-72EBD3017E5A}"/>
              </a:ext>
            </a:extLst>
          </p:cNvPr>
          <p:cNvSpPr/>
          <p:nvPr/>
        </p:nvSpPr>
        <p:spPr>
          <a:xfrm>
            <a:off x="1043608" y="836713"/>
            <a:ext cx="6192688" cy="1938992"/>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224 Des femmes associées au gouvernement des communautés chrétiennes</a:t>
            </a:r>
            <a:endParaRPr lang="fr-FR" sz="40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9050110"/>
      </p:ext>
    </p:extLst>
  </p:cSld>
  <p:clrMapOvr>
    <a:masterClrMapping/>
  </p:clrMapOvr>
  <p:transition spd="med">
    <p:fade/>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787D34-9244-0547-8E5E-F7C9EC1065BC}"/>
              </a:ext>
            </a:extLst>
          </p:cNvPr>
          <p:cNvSpPr/>
          <p:nvPr/>
        </p:nvSpPr>
        <p:spPr>
          <a:xfrm>
            <a:off x="251520" y="116632"/>
            <a:ext cx="8640960" cy="1200329"/>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organise les communautés chrétiennes autour de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la maisonnée</a:t>
            </a:r>
            <a:r>
              <a:rPr lang="fr-FR" sz="3600" dirty="0">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215621249"/>
      </p:ext>
    </p:extLst>
  </p:cSld>
  <p:clrMapOvr>
    <a:masterClrMapping/>
  </p:clrMapOvr>
  <p:transition spd="med">
    <p:fade/>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787D34-9244-0547-8E5E-F7C9EC1065BC}"/>
              </a:ext>
            </a:extLst>
          </p:cNvPr>
          <p:cNvSpPr/>
          <p:nvPr/>
        </p:nvSpPr>
        <p:spPr>
          <a:xfrm>
            <a:off x="251520" y="116632"/>
            <a:ext cx="8640960" cy="290079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organise les communautés chrétiennes autour de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la maisonnée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ses lettres (authentiques), il n'est jamais question d'un chef choisi par la communauté ni d'une structure établie hiérarchiquement.</a:t>
            </a:r>
          </a:p>
        </p:txBody>
      </p:sp>
    </p:spTree>
    <p:extLst>
      <p:ext uri="{BB962C8B-B14F-4D97-AF65-F5344CB8AC3E}">
        <p14:creationId xmlns:p14="http://schemas.microsoft.com/office/powerpoint/2010/main" val="2443598586"/>
      </p:ext>
    </p:extLst>
  </p:cSld>
  <p:clrMapOvr>
    <a:masterClrMapping/>
  </p:clrMapOvr>
  <p:transition spd="med">
    <p:fad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787D34-9244-0547-8E5E-F7C9EC1065BC}"/>
              </a:ext>
            </a:extLst>
          </p:cNvPr>
          <p:cNvSpPr/>
          <p:nvPr/>
        </p:nvSpPr>
        <p:spPr>
          <a:xfrm>
            <a:off x="251520" y="116632"/>
            <a:ext cx="8640960" cy="5155257"/>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organise les communautés chrétiennes autour de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la maisonnée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ses lettres (authentiques), il n'est jamais question d'un chef choisi par la communauté ni d'une structure établie hiérarchiquement.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personne qui s’engage dans sa maison est une personne engagée dans sa foi à qui les autres reconnaissent la capacité d'accueillir et des dons d'autorité.</a:t>
            </a:r>
          </a:p>
        </p:txBody>
      </p:sp>
    </p:spTree>
    <p:extLst>
      <p:ext uri="{BB962C8B-B14F-4D97-AF65-F5344CB8AC3E}">
        <p14:creationId xmlns:p14="http://schemas.microsoft.com/office/powerpoint/2010/main" val="774095981"/>
      </p:ext>
    </p:extLst>
  </p:cSld>
  <p:clrMapOvr>
    <a:masterClrMapping/>
  </p:clrMapOvr>
  <p:transition spd="med">
    <p:fade/>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787D34-9244-0547-8E5E-F7C9EC1065BC}"/>
              </a:ext>
            </a:extLst>
          </p:cNvPr>
          <p:cNvSpPr/>
          <p:nvPr/>
        </p:nvSpPr>
        <p:spPr>
          <a:xfrm>
            <a:off x="251520" y="116632"/>
            <a:ext cx="8640960" cy="5747727"/>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organise les communautés chrétiennes autour de </a:t>
            </a: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la maisonnée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Dans ses lettres (authentiques), il n'est jamais question d'un chef choisi par la communauté ni d'une structure établie hiérarchiquement.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personne qui s’engage dans sa maison est une personne engagée dans sa foi à qui les autres reconnaissent la capacité d'accueillir et des dons d'autorité.</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Cela ne signifie ni supériorité ni mise à part.</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42596398"/>
      </p:ext>
    </p:extLst>
  </p:cSld>
  <p:clrMapOvr>
    <a:masterClrMapping/>
  </p:clrMapOvr>
  <p:transition spd="med">
    <p:fade/>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DEE1DA-24CD-DF4F-83DB-130BBE01B60C}"/>
              </a:ext>
            </a:extLst>
          </p:cNvPr>
          <p:cNvSpPr/>
          <p:nvPr/>
        </p:nvSpPr>
        <p:spPr>
          <a:xfrm>
            <a:off x="0" y="332657"/>
            <a:ext cx="9036496" cy="6186309"/>
          </a:xfrm>
          <a:prstGeom prst="rect">
            <a:avLst/>
          </a:prstGeom>
        </p:spPr>
        <p:txBody>
          <a:bodyPr wrap="square">
            <a:spAutoFit/>
          </a:bodyPr>
          <a:lstStyle/>
          <a:p>
            <a:pPr marL="540385" algn="just"/>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6</a:t>
            </a:r>
            <a:r>
              <a:rPr lang="fr-FR" sz="3600" dirty="0">
                <a:uFill>
                  <a:solidFill>
                    <a:srgbClr val="000000"/>
                  </a:solidFill>
                </a:uFill>
                <a:latin typeface="Times New Roman" panose="02020603050405020304" pitchFamily="18" charset="0"/>
                <a:ea typeface="Times New Roman" panose="02020603050405020304" pitchFamily="18" charset="0"/>
              </a:rPr>
              <a:t>Et nous avons des dons qui diffèrent</a:t>
            </a:r>
          </a:p>
          <a:p>
            <a:pPr marL="540385" algn="just"/>
            <a:r>
              <a:rPr lang="fr-FR" sz="3600" dirty="0">
                <a:uFill>
                  <a:solidFill>
                    <a:srgbClr val="000000"/>
                  </a:solidFill>
                </a:uFill>
                <a:latin typeface="Times New Roman" panose="02020603050405020304" pitchFamily="18" charset="0"/>
                <a:ea typeface="Times New Roman" panose="02020603050405020304" pitchFamily="18" charset="0"/>
              </a:rPr>
              <a:t>selon la grâce qui nous a été accordée.</a:t>
            </a:r>
          </a:p>
          <a:p>
            <a:pPr marL="540385" algn="just"/>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Est-ce le don de prophétie ?</a:t>
            </a:r>
          </a:p>
          <a:p>
            <a:pPr marL="54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Qu’on l’exerce en accord avec la foi. </a:t>
            </a:r>
          </a:p>
          <a:p>
            <a:pPr marL="540385" algn="just">
              <a:spcAft>
                <a:spcPts val="0"/>
              </a:spcAft>
            </a:pPr>
            <a:r>
              <a:rPr lang="fr-FR" sz="3600" b="1" baseline="30000" dirty="0">
                <a:solidFill>
                  <a:srgbClr val="AFFFE5"/>
                </a:solidFill>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7</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L’un </a:t>
            </a:r>
            <a:r>
              <a:rPr lang="fr-FR" sz="3600" b="1" dirty="0" err="1">
                <a:solidFill>
                  <a:srgbClr val="AFFFE5"/>
                </a:solidFill>
                <a:uFill>
                  <a:solidFill>
                    <a:srgbClr val="000000"/>
                  </a:solidFill>
                </a:uFill>
                <a:latin typeface="Times New Roman" panose="02020603050405020304" pitchFamily="18" charset="0"/>
                <a:ea typeface="Times New Roman" panose="02020603050405020304" pitchFamily="18" charset="0"/>
              </a:rPr>
              <a:t>a-t-il</a:t>
            </a:r>
            <a:r>
              <a:rPr lang="fr-FR" sz="3600" b="1" dirty="0">
                <a:solidFill>
                  <a:srgbClr val="AFFFE5"/>
                </a:solidFill>
                <a:uFill>
                  <a:solidFill>
                    <a:srgbClr val="000000"/>
                  </a:solidFill>
                </a:uFill>
                <a:latin typeface="Times New Roman" panose="02020603050405020304" pitchFamily="18" charset="0"/>
                <a:ea typeface="Times New Roman" panose="02020603050405020304" pitchFamily="18" charset="0"/>
              </a:rPr>
              <a:t> le don du service ? </a:t>
            </a:r>
            <a:r>
              <a:rPr lang="fr-FR" sz="3600" dirty="0">
                <a:uFill>
                  <a:solidFill>
                    <a:srgbClr val="000000"/>
                  </a:solidFill>
                </a:uFill>
                <a:latin typeface="Times New Roman" panose="02020603050405020304" pitchFamily="18" charset="0"/>
                <a:ea typeface="Times New Roman" panose="02020603050405020304" pitchFamily="18" charset="0"/>
              </a:rPr>
              <a:t>Qu’il serve. </a:t>
            </a:r>
            <a:r>
              <a:rPr lang="fr-FR" sz="3600" b="1" dirty="0">
                <a:solidFill>
                  <a:srgbClr val="FFC000"/>
                </a:solidFill>
                <a:uFill>
                  <a:solidFill>
                    <a:srgbClr val="000000"/>
                  </a:solidFill>
                </a:uFill>
                <a:latin typeface="Times New Roman" panose="02020603050405020304" pitchFamily="18" charset="0"/>
                <a:ea typeface="Times New Roman" panose="02020603050405020304" pitchFamily="18" charset="0"/>
              </a:rPr>
              <a:t>L’autre celui d’enseigner ? </a:t>
            </a:r>
            <a:r>
              <a:rPr lang="fr-FR" sz="3600" dirty="0">
                <a:uFill>
                  <a:solidFill>
                    <a:srgbClr val="000000"/>
                  </a:solidFill>
                </a:uFill>
                <a:latin typeface="Times New Roman" panose="02020603050405020304" pitchFamily="18" charset="0"/>
                <a:ea typeface="Times New Roman" panose="02020603050405020304" pitchFamily="18" charset="0"/>
              </a:rPr>
              <a:t>Qu’il enseigne. </a:t>
            </a:r>
          </a:p>
          <a:p>
            <a:pPr marL="540385" algn="just">
              <a:spcAft>
                <a:spcPts val="0"/>
              </a:spcAft>
            </a:pPr>
            <a:r>
              <a:rPr lang="fr-FR" sz="3600" b="1" baseline="30000" dirty="0">
                <a:solidFill>
                  <a:srgbClr val="FFBCC5"/>
                </a:solidFill>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8</a:t>
            </a:r>
            <a:r>
              <a:rPr lang="fr-FR" sz="3600" b="1" dirty="0">
                <a:solidFill>
                  <a:srgbClr val="FFBCC5"/>
                </a:solidFill>
                <a:uFill>
                  <a:solidFill>
                    <a:srgbClr val="000000"/>
                  </a:solidFill>
                </a:uFill>
                <a:latin typeface="Times New Roman" panose="02020603050405020304" pitchFamily="18" charset="0"/>
                <a:ea typeface="Times New Roman" panose="02020603050405020304" pitchFamily="18" charset="0"/>
              </a:rPr>
              <a:t>Tel autre celui d’exhorter ? </a:t>
            </a:r>
            <a:r>
              <a:rPr lang="fr-FR" sz="3600" dirty="0">
                <a:uFill>
                  <a:solidFill>
                    <a:srgbClr val="000000"/>
                  </a:solidFill>
                </a:uFill>
                <a:latin typeface="Times New Roman" panose="02020603050405020304" pitchFamily="18" charset="0"/>
                <a:ea typeface="Times New Roman" panose="02020603050405020304" pitchFamily="18" charset="0"/>
              </a:rPr>
              <a:t>Qu’il exhorte. Que celui qui donne le fasse sans calcul,</a:t>
            </a:r>
          </a:p>
          <a:p>
            <a:pPr marL="540385" algn="just">
              <a:spcAft>
                <a:spcPts val="0"/>
              </a:spcAft>
            </a:pPr>
            <a:r>
              <a:rPr lang="fr-FR" sz="3600" b="1" u="wavy" dirty="0">
                <a:solidFill>
                  <a:srgbClr val="EFFF8C"/>
                </a:solidFill>
                <a:uFill>
                  <a:solidFill>
                    <a:srgbClr val="FFFF00"/>
                  </a:solidFill>
                </a:uFill>
                <a:latin typeface="Times New Roman" panose="02020603050405020304" pitchFamily="18" charset="0"/>
                <a:ea typeface="Times New Roman" panose="02020603050405020304" pitchFamily="18" charset="0"/>
              </a:rPr>
              <a:t>celui qui préside, avec zèle</a:t>
            </a:r>
            <a:r>
              <a:rPr lang="fr-FR" sz="3600" u="wavy" dirty="0">
                <a:solidFill>
                  <a:srgbClr val="EFFF8C"/>
                </a:solidFill>
                <a:uFill>
                  <a:solidFill>
                    <a:srgbClr val="FFFF00"/>
                  </a:solidFill>
                </a:uFill>
                <a:latin typeface="Times New Roman" panose="02020603050405020304" pitchFamily="18" charset="0"/>
                <a:ea typeface="Times New Roman" panose="02020603050405020304" pitchFamily="18" charset="0"/>
              </a:rPr>
              <a:t>,</a:t>
            </a:r>
          </a:p>
          <a:p>
            <a:pPr marL="540385" algn="just">
              <a:spcAft>
                <a:spcPts val="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celui qui exerce la miséricorde,</a:t>
            </a:r>
          </a:p>
          <a:p>
            <a:pPr marL="540385" algn="just">
              <a:spcAft>
                <a:spcPts val="0"/>
              </a:spcAft>
            </a:pP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avec joie. </a:t>
            </a:r>
            <a:r>
              <a:rPr lang="fr-FR" sz="3600" dirty="0">
                <a:uFill>
                  <a:solidFill>
                    <a:srgbClr val="000000"/>
                  </a:solidFill>
                </a:uFill>
                <a:latin typeface="Times New Roman" panose="02020603050405020304" pitchFamily="18" charset="0"/>
                <a:ea typeface="Times New Roman" panose="02020603050405020304" pitchFamily="18" charset="0"/>
              </a:rPr>
              <a:t>(</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12,6-8)</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6919669"/>
      </p:ext>
    </p:extLst>
  </p:cSld>
  <p:clrMapOvr>
    <a:masterClrMapping/>
  </p:clrMapOvr>
  <p:transition spd="med">
    <p:fade/>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CA7D50C-C224-F44A-9D5F-C2D8BD9FAD46}"/>
              </a:ext>
            </a:extLst>
          </p:cNvPr>
          <p:cNvSpPr/>
          <p:nvPr/>
        </p:nvSpPr>
        <p:spPr>
          <a:xfrm>
            <a:off x="0" y="1"/>
            <a:ext cx="8892480" cy="6928948"/>
          </a:xfrm>
          <a:prstGeom prst="rect">
            <a:avLst/>
          </a:prstGeom>
        </p:spPr>
        <p:txBody>
          <a:bodyPr wrap="square">
            <a:spAutoFit/>
          </a:bodyPr>
          <a:lstStyle/>
          <a:p>
            <a:pPr marL="540385">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28</a:t>
            </a:r>
            <a:r>
              <a:rPr lang="fr-FR" sz="3600" dirty="0">
                <a:uFill>
                  <a:solidFill>
                    <a:srgbClr val="000000"/>
                  </a:solidFill>
                </a:uFill>
                <a:latin typeface="Times New Roman" panose="02020603050405020304" pitchFamily="18" charset="0"/>
                <a:ea typeface="Times New Roman" panose="02020603050405020304" pitchFamily="18" charset="0"/>
              </a:rPr>
              <a:t>Et ceux que Dieu</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 disposés dans l’Église sont,</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premièrement des apôtres (des envoyés)</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deuxièmement des prophètes,</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troisièmement des hommes</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chargés de l’enseignement ;</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vient ensuite le don des miracles,</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puis de guérison,</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d’assistance,</a:t>
            </a:r>
          </a:p>
          <a:p>
            <a:pPr marL="540385">
              <a:spcAft>
                <a:spcPts val="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de direction</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et le don de parler en langues.</a:t>
            </a:r>
          </a:p>
          <a:p>
            <a:pPr marL="540385">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(1 Co 12,28)</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0880927"/>
      </p:ext>
    </p:extLst>
  </p:cSld>
  <p:clrMapOvr>
    <a:masterClrMapping/>
  </p:clrMapOvr>
  <p:transition spd="med">
    <p:fade/>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BF9933-C5A8-EA45-A8AD-3760F3505CF0}"/>
              </a:ext>
            </a:extLst>
          </p:cNvPr>
          <p:cNvSpPr/>
          <p:nvPr/>
        </p:nvSpPr>
        <p:spPr>
          <a:xfrm>
            <a:off x="1043608" y="836712"/>
            <a:ext cx="6624736" cy="4639732"/>
          </a:xfrm>
          <a:prstGeom prst="rect">
            <a:avLst/>
          </a:prstGeom>
        </p:spPr>
        <p:txBody>
          <a:bodyPr wrap="square">
            <a:spAutoFit/>
          </a:bodyPr>
          <a:lstStyle/>
          <a:p>
            <a:pPr marL="540385" algn="just">
              <a:spcAft>
                <a:spcPts val="600"/>
              </a:spcAft>
            </a:pPr>
            <a:r>
              <a:rPr lang="fr-FR" sz="4000" dirty="0">
                <a:uFill>
                  <a:solidFill>
                    <a:srgbClr val="000000"/>
                  </a:solidFill>
                </a:uFill>
                <a:latin typeface="Times New Roman" panose="02020603050405020304" pitchFamily="18" charset="0"/>
                <a:ea typeface="Times New Roman" panose="02020603050405020304" pitchFamily="18" charset="0"/>
              </a:rPr>
              <a:t>Même si les tâches sont réparties, Paul ne réserve pas aux hommes exclusivement le soin de conduire l'assemblée pas plus qu'il n'interdit aux femmes de le faire.</a:t>
            </a:r>
          </a:p>
          <a:p>
            <a:pPr algn="r"/>
            <a:r>
              <a:rPr lang="fr-FR" sz="1050" dirty="0">
                <a:uFill>
                  <a:solidFill>
                    <a:srgbClr val="000000"/>
                  </a:solidFill>
                </a:uFill>
                <a:latin typeface="Times New Roman" panose="02020603050405020304" pitchFamily="18" charset="0"/>
                <a:ea typeface="Times New Roman" panose="02020603050405020304" pitchFamily="18" charset="0"/>
              </a:rPr>
              <a:t>Chantal REYNIER, </a:t>
            </a:r>
            <a:r>
              <a:rPr lang="fr-FR" sz="1050" i="1" dirty="0">
                <a:uFill>
                  <a:solidFill>
                    <a:srgbClr val="000000"/>
                  </a:solidFill>
                </a:uFill>
                <a:latin typeface="Times New Roman" panose="02020603050405020304" pitchFamily="18" charset="0"/>
                <a:ea typeface="Times New Roman" panose="02020603050405020304" pitchFamily="18" charset="0"/>
              </a:rPr>
              <a:t>Les femmes de saint Paul,</a:t>
            </a:r>
            <a:r>
              <a:rPr lang="fr-FR" sz="1050" dirty="0">
                <a:uFill>
                  <a:solidFill>
                    <a:srgbClr val="000000"/>
                  </a:solidFill>
                </a:uFill>
                <a:latin typeface="Times New Roman" panose="02020603050405020304" pitchFamily="18" charset="0"/>
                <a:ea typeface="Times New Roman" panose="02020603050405020304" pitchFamily="18" charset="0"/>
              </a:rPr>
              <a:t> Cerf, Paris, 2021, 112.</a:t>
            </a:r>
            <a:endParaRPr lang="fr-FR" sz="1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8432523"/>
      </p:ext>
    </p:extLst>
  </p:cSld>
  <p:clrMapOvr>
    <a:masterClrMapping/>
  </p:clrMapOvr>
  <p:transition spd="med">
    <p:fade/>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507DB-1DD6-AD42-BE74-0562DC57A3A8}"/>
              </a:ext>
            </a:extLst>
          </p:cNvPr>
          <p:cNvSpPr/>
          <p:nvPr/>
        </p:nvSpPr>
        <p:spPr>
          <a:xfrm>
            <a:off x="539552" y="476672"/>
            <a:ext cx="8136904" cy="290079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Parmi les femmes, Paul compte explicitement une collaboratrice :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 Il la désigne comme "collaborateur dans le Christ"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Rm</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16,3).</a:t>
            </a:r>
          </a:p>
          <a:p>
            <a:pPr algn="just">
              <a:spcAft>
                <a:spcPts val="300"/>
              </a:spcAft>
            </a:pP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16009352"/>
      </p:ext>
    </p:extLst>
  </p:cSld>
  <p:clrMapOvr>
    <a:masterClrMapping/>
  </p:clrMapOvr>
  <p:transition spd="med">
    <p:fade/>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507DB-1DD6-AD42-BE74-0562DC57A3A8}"/>
              </a:ext>
            </a:extLst>
          </p:cNvPr>
          <p:cNvSpPr/>
          <p:nvPr/>
        </p:nvSpPr>
        <p:spPr>
          <a:xfrm>
            <a:off x="539552" y="476672"/>
            <a:ext cx="8136904" cy="5155257"/>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Parmi les femmes, Paul compte explicitement une collaboratrice :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Prisca. Il la désigne comme "collaborateur dans le Christ"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Rm</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16,3).</a:t>
            </a:r>
          </a:p>
          <a:p>
            <a:pPr algn="just">
              <a:spcAft>
                <a:spcPts val="300"/>
              </a:spcAft>
            </a:pPr>
            <a:endPar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qualificatif donné à un grand nombre d'hommes : Tite, Timothée, </a:t>
            </a:r>
            <a:r>
              <a:rPr lang="fr-FR" sz="3600" dirty="0" err="1">
                <a:uFill>
                  <a:solidFill>
                    <a:srgbClr val="000000"/>
                  </a:solidFill>
                </a:uFill>
                <a:latin typeface="Times New Roman" panose="02020603050405020304" pitchFamily="18" charset="0"/>
                <a:ea typeface="Times New Roman" panose="02020603050405020304" pitchFamily="18" charset="0"/>
              </a:rPr>
              <a:t>Urbanus</a:t>
            </a: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Epaphras</a:t>
            </a:r>
            <a:r>
              <a:rPr lang="fr-FR" sz="3600" dirty="0">
                <a:uFill>
                  <a:solidFill>
                    <a:srgbClr val="000000"/>
                  </a:solidFill>
                </a:uFill>
                <a:latin typeface="Times New Roman" panose="02020603050405020304" pitchFamily="18" charset="0"/>
                <a:ea typeface="Times New Roman" panose="02020603050405020304" pitchFamily="18" charset="0"/>
              </a:rPr>
              <a:t>, Clément, Luc, Marc, Philémon…</a:t>
            </a:r>
          </a:p>
        </p:txBody>
      </p:sp>
    </p:spTree>
    <p:extLst>
      <p:ext uri="{BB962C8B-B14F-4D97-AF65-F5344CB8AC3E}">
        <p14:creationId xmlns:p14="http://schemas.microsoft.com/office/powerpoint/2010/main" val="1120037065"/>
      </p:ext>
    </p:extLst>
  </p:cSld>
  <p:clrMapOvr>
    <a:masterClrMapping/>
  </p:clrMapOvr>
  <p:transition spd="med">
    <p:fade/>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507DB-1DD6-AD42-BE74-0562DC57A3A8}"/>
              </a:ext>
            </a:extLst>
          </p:cNvPr>
          <p:cNvSpPr/>
          <p:nvPr/>
        </p:nvSpPr>
        <p:spPr>
          <a:xfrm>
            <a:off x="323528" y="260648"/>
            <a:ext cx="8496944" cy="230832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est la seule femme à recevoir ce titre. C'est dire son importance, la confiance de Paul en elle et la qualité de son travail en lien étroit avec lui.</a:t>
            </a:r>
          </a:p>
        </p:txBody>
      </p:sp>
    </p:spTree>
    <p:extLst>
      <p:ext uri="{BB962C8B-B14F-4D97-AF65-F5344CB8AC3E}">
        <p14:creationId xmlns:p14="http://schemas.microsoft.com/office/powerpoint/2010/main" val="1888215393"/>
      </p:ext>
    </p:extLst>
  </p:cSld>
  <p:clrMapOvr>
    <a:masterClrMapping/>
  </p:clrMapOvr>
  <p:transition spd="med">
    <p:fade/>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507DB-1DD6-AD42-BE74-0562DC57A3A8}"/>
              </a:ext>
            </a:extLst>
          </p:cNvPr>
          <p:cNvSpPr/>
          <p:nvPr/>
        </p:nvSpPr>
        <p:spPr>
          <a:xfrm>
            <a:off x="323528" y="260648"/>
            <a:ext cx="8496944" cy="4562788"/>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est la seule femme à recevoir ce titre. C'est dire son importance, la confiance de Paul en elle et la qualité de son travail en lien étroit avec lui.</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a sans doute aidé Paul à fonder la communauté de Corinthe et a ensuite dirigé celle qui se réunissait dans sa maison, que ce soit à Corinthe, Éphèse ou Rome.</a:t>
            </a:r>
          </a:p>
        </p:txBody>
      </p:sp>
    </p:spTree>
    <p:extLst>
      <p:ext uri="{BB962C8B-B14F-4D97-AF65-F5344CB8AC3E}">
        <p14:creationId xmlns:p14="http://schemas.microsoft.com/office/powerpoint/2010/main" val="3694353702"/>
      </p:ext>
    </p:extLst>
  </p:cSld>
  <p:clrMapOvr>
    <a:masterClrMapping/>
  </p:clrMapOvr>
  <p:transition spd="med">
    <p:fade/>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507DB-1DD6-AD42-BE74-0562DC57A3A8}"/>
              </a:ext>
            </a:extLst>
          </p:cNvPr>
          <p:cNvSpPr/>
          <p:nvPr/>
        </p:nvSpPr>
        <p:spPr>
          <a:xfrm>
            <a:off x="323528" y="260648"/>
            <a:ext cx="8496944" cy="6224781"/>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est la seule femme à recevoir ce titre. C'est dire son importance, la confiance de Paul en elle et la qualité de son travail en lien étroit avec lui.</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a sans doute aidé Paul à fonder la communauté de Corinthe et a ensuite dirigé celle qui se réunissait dans sa maison, que ce soit à Corinthe, Éphèse ou Rome.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Enfin Paul affirme qu'avec son mari, ils ont la reconnaissance de toutes les églises (</a:t>
            </a:r>
            <a:r>
              <a:rPr lang="fr-FR" sz="3600" dirty="0" err="1">
                <a:uFill>
                  <a:solidFill>
                    <a:srgbClr val="000000"/>
                  </a:solidFill>
                </a:uFill>
                <a:latin typeface="Times New Roman" panose="02020603050405020304" pitchFamily="18" charset="0"/>
                <a:ea typeface="Times New Roman" panose="02020603050405020304" pitchFamily="18" charset="0"/>
              </a:rPr>
              <a:t>Rm</a:t>
            </a:r>
            <a:r>
              <a:rPr lang="fr-FR" sz="3600" dirty="0">
                <a:uFill>
                  <a:solidFill>
                    <a:srgbClr val="000000"/>
                  </a:solidFill>
                </a:uFill>
                <a:latin typeface="Times New Roman" panose="02020603050405020304" pitchFamily="18" charset="0"/>
                <a:ea typeface="Times New Roman" panose="02020603050405020304" pitchFamily="18" charset="0"/>
              </a:rPr>
              <a:t> 16,4)</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4392101"/>
      </p:ext>
    </p:extLst>
  </p:cSld>
  <p:clrMapOvr>
    <a:masterClrMapping/>
  </p:clrMapOvr>
  <p:transition spd="med">
    <p:fade/>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6C105-03E7-8840-8671-8CDD982A187F}"/>
              </a:ext>
            </a:extLst>
          </p:cNvPr>
          <p:cNvSpPr/>
          <p:nvPr/>
        </p:nvSpPr>
        <p:spPr>
          <a:xfrm>
            <a:off x="611560" y="476672"/>
            <a:ext cx="7776864" cy="230832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même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Apphia</a:t>
            </a:r>
            <a:r>
              <a:rPr lang="fr-FR" sz="3600" dirty="0">
                <a:uFill>
                  <a:solidFill>
                    <a:srgbClr val="000000"/>
                  </a:solidFill>
                </a:uFill>
                <a:latin typeface="Times New Roman" panose="02020603050405020304" pitchFamily="18" charset="0"/>
                <a:ea typeface="Times New Roman" panose="02020603050405020304" pitchFamily="18" charset="0"/>
              </a:rPr>
              <a:t> à Colosses. Elle participe à l'accueil de Paul et d'autres (</a:t>
            </a:r>
            <a:r>
              <a:rPr lang="fr-FR" sz="3600" dirty="0" err="1">
                <a:uFill>
                  <a:solidFill>
                    <a:srgbClr val="000000"/>
                  </a:solidFill>
                </a:uFill>
                <a:latin typeface="Times New Roman" panose="02020603050405020304" pitchFamily="18" charset="0"/>
                <a:ea typeface="Times New Roman" panose="02020603050405020304" pitchFamily="18" charset="0"/>
              </a:rPr>
              <a:t>Phm</a:t>
            </a:r>
            <a:r>
              <a:rPr lang="fr-FR" sz="3600" dirty="0">
                <a:uFill>
                  <a:solidFill>
                    <a:srgbClr val="000000"/>
                  </a:solidFill>
                </a:uFill>
                <a:latin typeface="Times New Roman" panose="02020603050405020304" pitchFamily="18" charset="0"/>
                <a:ea typeface="Times New Roman" panose="02020603050405020304" pitchFamily="18" charset="0"/>
              </a:rPr>
              <a:t> 2,2) et exerce un rôle de leadership avec Philémon. </a:t>
            </a:r>
          </a:p>
        </p:txBody>
      </p:sp>
    </p:spTree>
    <p:extLst>
      <p:ext uri="{BB962C8B-B14F-4D97-AF65-F5344CB8AC3E}">
        <p14:creationId xmlns:p14="http://schemas.microsoft.com/office/powerpoint/2010/main" val="535825118"/>
      </p:ext>
    </p:extLst>
  </p:cSld>
  <p:clrMapOvr>
    <a:masterClrMapping/>
  </p:clrMapOvr>
  <p:transition spd="med">
    <p:fade/>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6C105-03E7-8840-8671-8CDD982A187F}"/>
              </a:ext>
            </a:extLst>
          </p:cNvPr>
          <p:cNvSpPr/>
          <p:nvPr/>
        </p:nvSpPr>
        <p:spPr>
          <a:xfrm>
            <a:off x="611560" y="476672"/>
            <a:ext cx="7776864" cy="5116785"/>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même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Apphia</a:t>
            </a:r>
            <a:r>
              <a:rPr lang="fr-FR" sz="3600" dirty="0">
                <a:uFill>
                  <a:solidFill>
                    <a:srgbClr val="000000"/>
                  </a:solidFill>
                </a:uFill>
                <a:latin typeface="Times New Roman" panose="02020603050405020304" pitchFamily="18" charset="0"/>
                <a:ea typeface="Times New Roman" panose="02020603050405020304" pitchFamily="18" charset="0"/>
              </a:rPr>
              <a:t> à Colosses. Elle participe à l'accueil de Paul et d'autres (</a:t>
            </a:r>
            <a:r>
              <a:rPr lang="fr-FR" sz="3600" dirty="0" err="1">
                <a:uFill>
                  <a:solidFill>
                    <a:srgbClr val="000000"/>
                  </a:solidFill>
                </a:uFill>
                <a:latin typeface="Times New Roman" panose="02020603050405020304" pitchFamily="18" charset="0"/>
                <a:ea typeface="Times New Roman" panose="02020603050405020304" pitchFamily="18" charset="0"/>
              </a:rPr>
              <a:t>Phm</a:t>
            </a:r>
            <a:r>
              <a:rPr lang="fr-FR" sz="3600" dirty="0">
                <a:uFill>
                  <a:solidFill>
                    <a:srgbClr val="000000"/>
                  </a:solidFill>
                </a:uFill>
                <a:latin typeface="Times New Roman" panose="02020603050405020304" pitchFamily="18" charset="0"/>
                <a:ea typeface="Times New Roman" panose="02020603050405020304" pitchFamily="18" charset="0"/>
              </a:rPr>
              <a:t> 2,2) et exerce un rôle de leadership avec Philémon.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l'appelle "sa sœur" comme il le fait pour </a:t>
            </a:r>
            <a:r>
              <a:rPr lang="fr-FR" sz="3600" dirty="0" err="1">
                <a:uFill>
                  <a:solidFill>
                    <a:srgbClr val="000000"/>
                  </a:solidFill>
                </a:uFill>
                <a:latin typeface="Times New Roman" panose="02020603050405020304" pitchFamily="18" charset="0"/>
                <a:ea typeface="Times New Roman" panose="02020603050405020304" pitchFamily="18" charset="0"/>
              </a:rPr>
              <a:t>Phoébé</a:t>
            </a:r>
            <a:r>
              <a:rPr lang="fr-FR" sz="3600" dirty="0">
                <a:uFill>
                  <a:solidFill>
                    <a:srgbClr val="000000"/>
                  </a:solidFill>
                </a:uFill>
                <a:latin typeface="Times New Roman" panose="02020603050405020304" pitchFamily="18" charset="0"/>
                <a:ea typeface="Times New Roman" panose="02020603050405020304" pitchFamily="18" charset="0"/>
              </a:rPr>
              <a:t> et de plus, elle est </a:t>
            </a:r>
            <a:r>
              <a:rPr lang="fr-FR" sz="3600" dirty="0" err="1">
                <a:uFill>
                  <a:solidFill>
                    <a:srgbClr val="000000"/>
                  </a:solidFill>
                </a:uFill>
                <a:latin typeface="Times New Roman" panose="02020603050405020304" pitchFamily="18" charset="0"/>
                <a:ea typeface="Times New Roman" panose="02020603050405020304" pitchFamily="18" charset="0"/>
              </a:rPr>
              <a:t>codestinataire</a:t>
            </a:r>
            <a:r>
              <a:rPr lang="fr-FR" sz="3600" dirty="0">
                <a:uFill>
                  <a:solidFill>
                    <a:srgbClr val="000000"/>
                  </a:solidFill>
                </a:uFill>
                <a:latin typeface="Times New Roman" panose="02020603050405020304" pitchFamily="18" charset="0"/>
                <a:ea typeface="Times New Roman" panose="02020603050405020304" pitchFamily="18" charset="0"/>
              </a:rPr>
              <a:t> de la lettre.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Cela dit son importance et qu'elle est une personne de référence.</a:t>
            </a:r>
          </a:p>
        </p:txBody>
      </p:sp>
    </p:spTree>
    <p:extLst>
      <p:ext uri="{BB962C8B-B14F-4D97-AF65-F5344CB8AC3E}">
        <p14:creationId xmlns:p14="http://schemas.microsoft.com/office/powerpoint/2010/main" val="1211433100"/>
      </p:ext>
    </p:extLst>
  </p:cSld>
  <p:clrMapOvr>
    <a:masterClrMapping/>
  </p:clrMapOvr>
  <p:transition spd="med">
    <p:fade/>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6C105-03E7-8840-8671-8CDD982A187F}"/>
              </a:ext>
            </a:extLst>
          </p:cNvPr>
          <p:cNvSpPr/>
          <p:nvPr/>
        </p:nvSpPr>
        <p:spPr>
          <a:xfrm>
            <a:off x="827584" y="692696"/>
            <a:ext cx="7776864" cy="175432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Quant à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a:t>
            </a:r>
            <a:r>
              <a:rPr lang="fr-FR" sz="3600" dirty="0">
                <a:uFill>
                  <a:solidFill>
                    <a:srgbClr val="000000"/>
                  </a:solidFill>
                </a:uFill>
                <a:latin typeface="Times New Roman" panose="02020603050405020304" pitchFamily="18" charset="0"/>
                <a:ea typeface="Times New Roman" panose="02020603050405020304" pitchFamily="18" charset="0"/>
              </a:rPr>
              <a:t>, Paul la salue en tant que "</a:t>
            </a:r>
            <a:r>
              <a:rPr lang="fr-FR" sz="3600" dirty="0" err="1">
                <a:uFill>
                  <a:solidFill>
                    <a:srgbClr val="000000"/>
                  </a:solidFill>
                </a:uFill>
                <a:latin typeface="Times New Roman" panose="02020603050405020304" pitchFamily="18" charset="0"/>
                <a:ea typeface="Times New Roman" panose="02020603050405020304" pitchFamily="18" charset="0"/>
              </a:rPr>
              <a:t>diaconos</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dirty="0" err="1">
                <a:uFill>
                  <a:solidFill>
                    <a:srgbClr val="000000"/>
                  </a:solidFill>
                </a:uFill>
                <a:latin typeface="Times New Roman" panose="02020603050405020304" pitchFamily="18" charset="0"/>
                <a:ea typeface="Times New Roman" panose="02020603050405020304" pitchFamily="18" charset="0"/>
              </a:rPr>
              <a:t>prostatis</a:t>
            </a:r>
            <a:r>
              <a:rPr lang="fr-FR" sz="3600" dirty="0">
                <a:uFill>
                  <a:solidFill>
                    <a:srgbClr val="000000"/>
                  </a:solidFill>
                </a:uFill>
                <a:latin typeface="Times New Roman" panose="02020603050405020304" pitchFamily="18" charset="0"/>
                <a:ea typeface="Times New Roman" panose="02020603050405020304" pitchFamily="18" charset="0"/>
              </a:rPr>
              <a:t>", donc en tant que ministre et dirigeante.</a:t>
            </a:r>
          </a:p>
        </p:txBody>
      </p:sp>
    </p:spTree>
    <p:extLst>
      <p:ext uri="{BB962C8B-B14F-4D97-AF65-F5344CB8AC3E}">
        <p14:creationId xmlns:p14="http://schemas.microsoft.com/office/powerpoint/2010/main" val="1604308246"/>
      </p:ext>
    </p:extLst>
  </p:cSld>
  <p:clrMapOvr>
    <a:masterClrMapping/>
  </p:clrMapOvr>
  <p:transition spd="med">
    <p:fade/>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6C105-03E7-8840-8671-8CDD982A187F}"/>
              </a:ext>
            </a:extLst>
          </p:cNvPr>
          <p:cNvSpPr/>
          <p:nvPr/>
        </p:nvSpPr>
        <p:spPr>
          <a:xfrm>
            <a:off x="827584" y="692696"/>
            <a:ext cx="7776864" cy="3970318"/>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Quant à </a:t>
            </a: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Phoébé</a:t>
            </a:r>
            <a:r>
              <a:rPr lang="fr-FR" sz="3600" dirty="0">
                <a:uFill>
                  <a:solidFill>
                    <a:srgbClr val="000000"/>
                  </a:solidFill>
                </a:uFill>
                <a:latin typeface="Times New Roman" panose="02020603050405020304" pitchFamily="18" charset="0"/>
                <a:ea typeface="Times New Roman" panose="02020603050405020304" pitchFamily="18" charset="0"/>
              </a:rPr>
              <a:t>, Paul la salue en tant que "</a:t>
            </a:r>
            <a:r>
              <a:rPr lang="fr-FR" sz="3600" dirty="0" err="1">
                <a:uFill>
                  <a:solidFill>
                    <a:srgbClr val="000000"/>
                  </a:solidFill>
                </a:uFill>
                <a:latin typeface="Times New Roman" panose="02020603050405020304" pitchFamily="18" charset="0"/>
                <a:ea typeface="Times New Roman" panose="02020603050405020304" pitchFamily="18" charset="0"/>
              </a:rPr>
              <a:t>diaconos</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dirty="0" err="1">
                <a:uFill>
                  <a:solidFill>
                    <a:srgbClr val="000000"/>
                  </a:solidFill>
                </a:uFill>
                <a:latin typeface="Times New Roman" panose="02020603050405020304" pitchFamily="18" charset="0"/>
                <a:ea typeface="Times New Roman" panose="02020603050405020304" pitchFamily="18" charset="0"/>
              </a:rPr>
              <a:t>prostatis</a:t>
            </a:r>
            <a:r>
              <a:rPr lang="fr-FR" sz="3600" dirty="0">
                <a:uFill>
                  <a:solidFill>
                    <a:srgbClr val="000000"/>
                  </a:solidFill>
                </a:uFill>
                <a:latin typeface="Times New Roman" panose="02020603050405020304" pitchFamily="18" charset="0"/>
                <a:ea typeface="Times New Roman" panose="02020603050405020304" pitchFamily="18" charset="0"/>
              </a:rPr>
              <a:t>", donc en tant que ministre et dirigeante.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 a sans doute occupée une place de premier plan au service de l'Église que ce soit au plan de l’enseignement ou de la direction de cette Église locale.</a:t>
            </a:r>
          </a:p>
        </p:txBody>
      </p:sp>
    </p:spTree>
    <p:extLst>
      <p:ext uri="{BB962C8B-B14F-4D97-AF65-F5344CB8AC3E}">
        <p14:creationId xmlns:p14="http://schemas.microsoft.com/office/powerpoint/2010/main" val="364799096"/>
      </p:ext>
    </p:extLst>
  </p:cSld>
  <p:clrMapOvr>
    <a:masterClrMapping/>
  </p:clrMapOvr>
  <p:transition spd="med">
    <p:fade/>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6C105-03E7-8840-8671-8CDD982A187F}"/>
              </a:ext>
            </a:extLst>
          </p:cNvPr>
          <p:cNvSpPr/>
          <p:nvPr/>
        </p:nvSpPr>
        <p:spPr>
          <a:xfrm>
            <a:off x="1187624" y="836712"/>
            <a:ext cx="6696744" cy="1754326"/>
          </a:xfrm>
          <a:prstGeom prst="rect">
            <a:avLst/>
          </a:prstGeom>
        </p:spPr>
        <p:txBody>
          <a:bodyPr wrap="square">
            <a:spAutoFit/>
          </a:bodyPr>
          <a:lstStyle/>
          <a:p>
            <a:pPr algn="just">
              <a:spcAft>
                <a:spcPts val="600"/>
              </a:spcAft>
            </a:pP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r>
              <a:rPr lang="fr-FR" sz="3600" dirty="0">
                <a:uFill>
                  <a:solidFill>
                    <a:srgbClr val="000000"/>
                  </a:solidFill>
                </a:uFill>
                <a:latin typeface="Times New Roman" panose="02020603050405020304" pitchFamily="18" charset="0"/>
                <a:ea typeface="Times New Roman" panose="02020603050405020304" pitchFamily="18" charset="0"/>
              </a:rPr>
              <a:t> est, elle, qualifiée d'apôtre remarquable. A-t-elle été témoin de la résurrection ?</a:t>
            </a:r>
          </a:p>
        </p:txBody>
      </p:sp>
    </p:spTree>
    <p:extLst>
      <p:ext uri="{BB962C8B-B14F-4D97-AF65-F5344CB8AC3E}">
        <p14:creationId xmlns:p14="http://schemas.microsoft.com/office/powerpoint/2010/main" val="1216089842"/>
      </p:ext>
    </p:extLst>
  </p:cSld>
  <p:clrMapOvr>
    <a:masterClrMapping/>
  </p:clrMapOvr>
  <p:transition spd="med">
    <p:fade/>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46C105-03E7-8840-8671-8CDD982A187F}"/>
              </a:ext>
            </a:extLst>
          </p:cNvPr>
          <p:cNvSpPr/>
          <p:nvPr/>
        </p:nvSpPr>
        <p:spPr>
          <a:xfrm>
            <a:off x="1187624" y="836712"/>
            <a:ext cx="6696744" cy="4047262"/>
          </a:xfrm>
          <a:prstGeom prst="rect">
            <a:avLst/>
          </a:prstGeom>
        </p:spPr>
        <p:txBody>
          <a:bodyPr wrap="square">
            <a:spAutoFit/>
          </a:bodyPr>
          <a:lstStyle/>
          <a:p>
            <a:pPr algn="just">
              <a:spcAft>
                <a:spcPts val="600"/>
              </a:spcAft>
            </a:pP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r>
              <a:rPr lang="fr-FR" sz="3600" dirty="0">
                <a:uFill>
                  <a:solidFill>
                    <a:srgbClr val="000000"/>
                  </a:solidFill>
                </a:uFill>
                <a:latin typeface="Times New Roman" panose="02020603050405020304" pitchFamily="18" charset="0"/>
                <a:ea typeface="Times New Roman" panose="02020603050405020304" pitchFamily="18" charset="0"/>
              </a:rPr>
              <a:t> est, elle, qualifiée d'apôtre remarquable. A-t-elle été témoin de la résurrection ?</a:t>
            </a:r>
          </a:p>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Seule certitude, avec son mari, elle a annoncé l'Évangile et pris part aux difficultés liées à cette annonce de la Bonne Nouvelle.</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9745928"/>
      </p:ext>
    </p:extLst>
  </p:cSld>
  <p:clrMapOvr>
    <a:masterClrMapping/>
  </p:clrMapOvr>
  <p:transition spd="med">
    <p:fade/>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C5748-D31D-E244-899A-B16D07865060}"/>
              </a:ext>
            </a:extLst>
          </p:cNvPr>
          <p:cNvSpPr/>
          <p:nvPr/>
        </p:nvSpPr>
        <p:spPr>
          <a:xfrm>
            <a:off x="395536" y="404664"/>
            <a:ext cx="8208912" cy="2862322"/>
          </a:xfrm>
          <a:prstGeom prst="rect">
            <a:avLst/>
          </a:prstGeom>
        </p:spPr>
        <p:txBody>
          <a:bodyPr wrap="square">
            <a:spAutoFit/>
          </a:bodyPr>
          <a:lstStyle/>
          <a:p>
            <a:pPr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comme les hommes ont participé à la vie de la communauté chrétienne. </a:t>
            </a:r>
            <a:r>
              <a:rPr lang="fr-FR" sz="3600" dirty="0">
                <a:uFill>
                  <a:solidFill>
                    <a:srgbClr val="000000"/>
                  </a:solidFill>
                </a:uFill>
                <a:latin typeface="Times New Roman" panose="02020603050405020304" pitchFamily="18" charset="0"/>
                <a:ea typeface="Times New Roman" panose="02020603050405020304" pitchFamily="18" charset="0"/>
              </a:rPr>
              <a:t>Ce sont elles qui les premières ont ouvert les portes de leurs maisons à Paul.</a:t>
            </a:r>
          </a:p>
        </p:txBody>
      </p:sp>
    </p:spTree>
    <p:extLst>
      <p:ext uri="{BB962C8B-B14F-4D97-AF65-F5344CB8AC3E}">
        <p14:creationId xmlns:p14="http://schemas.microsoft.com/office/powerpoint/2010/main" val="482698786"/>
      </p:ext>
    </p:extLst>
  </p:cSld>
  <p:clrMapOvr>
    <a:masterClrMapping/>
  </p:clrMapOvr>
  <p:transition spd="med">
    <p:fade/>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C5748-D31D-E244-899A-B16D07865060}"/>
              </a:ext>
            </a:extLst>
          </p:cNvPr>
          <p:cNvSpPr/>
          <p:nvPr/>
        </p:nvSpPr>
        <p:spPr>
          <a:xfrm>
            <a:off x="395536" y="404664"/>
            <a:ext cx="8208912" cy="5670783"/>
          </a:xfrm>
          <a:prstGeom prst="rect">
            <a:avLst/>
          </a:prstGeom>
        </p:spPr>
        <p:txBody>
          <a:bodyPr wrap="square">
            <a:spAutoFit/>
          </a:bodyPr>
          <a:lstStyle/>
          <a:p>
            <a:pPr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comme les hommes ont participé à la vie de la communauté chrétienne. </a:t>
            </a:r>
            <a:r>
              <a:rPr lang="fr-FR" sz="3600" dirty="0">
                <a:uFill>
                  <a:solidFill>
                    <a:srgbClr val="000000"/>
                  </a:solidFill>
                </a:uFill>
                <a:latin typeface="Times New Roman" panose="02020603050405020304" pitchFamily="18" charset="0"/>
                <a:ea typeface="Times New Roman" panose="02020603050405020304" pitchFamily="18" charset="0"/>
              </a:rPr>
              <a:t>Ce sont elles qui les premières ont ouvert les portes de leurs maisons à Paul.</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Puis elles ont accueilli les chrétiens et ont même exercé des responsabilités dans ces communautés. Pour elles, il s'agissait d'une grande nouveauté (qu'elles viennent du judaïsme ou du paganisme).</a:t>
            </a:r>
          </a:p>
        </p:txBody>
      </p:sp>
    </p:spTree>
    <p:extLst>
      <p:ext uri="{BB962C8B-B14F-4D97-AF65-F5344CB8AC3E}">
        <p14:creationId xmlns:p14="http://schemas.microsoft.com/office/powerpoint/2010/main" val="426333980"/>
      </p:ext>
    </p:extLst>
  </p:cSld>
  <p:clrMapOvr>
    <a:masterClrMapping/>
  </p:clrMapOvr>
  <p:transition spd="med">
    <p:fade/>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C5748-D31D-E244-899A-B16D07865060}"/>
              </a:ext>
            </a:extLst>
          </p:cNvPr>
          <p:cNvSpPr/>
          <p:nvPr/>
        </p:nvSpPr>
        <p:spPr>
          <a:xfrm>
            <a:off x="611560" y="404664"/>
            <a:ext cx="8064896" cy="1754326"/>
          </a:xfrm>
          <a:prstGeom prst="rect">
            <a:avLst/>
          </a:prstGeom>
        </p:spPr>
        <p:txBody>
          <a:bodyPr wrap="square">
            <a:spAutoFit/>
          </a:bodyPr>
          <a:lstStyle/>
          <a:p>
            <a:pPr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Elles ont acquis la capacité de réunir et d'organiser la communauté chrétienne en tel et tel lieu.</a:t>
            </a:r>
          </a:p>
        </p:txBody>
      </p:sp>
    </p:spTree>
    <p:extLst>
      <p:ext uri="{BB962C8B-B14F-4D97-AF65-F5344CB8AC3E}">
        <p14:creationId xmlns:p14="http://schemas.microsoft.com/office/powerpoint/2010/main" val="4006851788"/>
      </p:ext>
    </p:extLst>
  </p:cSld>
  <p:clrMapOvr>
    <a:masterClrMapping/>
  </p:clrMapOvr>
  <p:transition spd="med">
    <p:fade/>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C5748-D31D-E244-899A-B16D07865060}"/>
              </a:ext>
            </a:extLst>
          </p:cNvPr>
          <p:cNvSpPr/>
          <p:nvPr/>
        </p:nvSpPr>
        <p:spPr>
          <a:xfrm>
            <a:off x="611560" y="404664"/>
            <a:ext cx="8064896" cy="5670783"/>
          </a:xfrm>
          <a:prstGeom prst="rect">
            <a:avLst/>
          </a:prstGeom>
        </p:spPr>
        <p:txBody>
          <a:bodyPr wrap="square">
            <a:spAutoFit/>
          </a:bodyPr>
          <a:lstStyle/>
          <a:p>
            <a:pPr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Elles ont acquis la capacité de réunir et d'organiser la communauté chrétienne en tel et tel lieu.</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Mais hélas, progressivement, avec la mise en place des structures, avec l'augmentation du nombre de chrétiens, la tentation, pour les hommes, d'exercer sur la communauté un pouvoir semblable à celui qu'ils ont dans la cité, se fera pressante.</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7963892"/>
      </p:ext>
    </p:extLst>
  </p:cSld>
  <p:clrMapOvr>
    <a:masterClrMapping/>
  </p:clrMapOvr>
  <p:transition spd="med">
    <p:fade/>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5CA0AC-769B-C44C-A628-300F242DB6BC}"/>
              </a:ext>
            </a:extLst>
          </p:cNvPr>
          <p:cNvSpPr/>
          <p:nvPr/>
        </p:nvSpPr>
        <p:spPr>
          <a:xfrm>
            <a:off x="1475656" y="1700808"/>
            <a:ext cx="5067396"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Conclusion</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3245621"/>
      </p:ext>
    </p:extLst>
  </p:cSld>
  <p:clrMapOvr>
    <a:masterClrMapping/>
  </p:clrMapOvr>
  <p:transition spd="med">
    <p:fade/>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829E58-BDC5-2544-82B3-81FB6DD24C49}"/>
              </a:ext>
            </a:extLst>
          </p:cNvPr>
          <p:cNvSpPr/>
          <p:nvPr/>
        </p:nvSpPr>
        <p:spPr>
          <a:xfrm>
            <a:off x="179512" y="116632"/>
            <a:ext cx="8712968" cy="954107"/>
          </a:xfrm>
          <a:prstGeom prst="rect">
            <a:avLst/>
          </a:prstGeom>
        </p:spPr>
        <p:txBody>
          <a:bodyPr wrap="square">
            <a:spAutoFit/>
          </a:bodyPr>
          <a:lstStyle/>
          <a:p>
            <a:pPr algn="just">
              <a:spcAft>
                <a:spcPts val="300"/>
              </a:spcAft>
            </a:pPr>
            <a:r>
              <a:rPr lang="fr-FR" sz="28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citées par Paul sont originaires de toutes les régions de l'empire romain :</a:t>
            </a:r>
          </a:p>
        </p:txBody>
      </p:sp>
    </p:spTree>
    <p:extLst>
      <p:ext uri="{BB962C8B-B14F-4D97-AF65-F5344CB8AC3E}">
        <p14:creationId xmlns:p14="http://schemas.microsoft.com/office/powerpoint/2010/main" val="666646503"/>
      </p:ext>
    </p:extLst>
  </p:cSld>
  <p:clrMapOvr>
    <a:masterClrMapping/>
  </p:clrMapOvr>
  <p:transition spd="med">
    <p:fade/>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829E58-BDC5-2544-82B3-81FB6DD24C49}"/>
              </a:ext>
            </a:extLst>
          </p:cNvPr>
          <p:cNvSpPr/>
          <p:nvPr/>
        </p:nvSpPr>
        <p:spPr>
          <a:xfrm>
            <a:off x="179512" y="116632"/>
            <a:ext cx="8712968" cy="2754600"/>
          </a:xfrm>
          <a:prstGeom prst="rect">
            <a:avLst/>
          </a:prstGeom>
        </p:spPr>
        <p:txBody>
          <a:bodyPr wrap="square">
            <a:spAutoFit/>
          </a:bodyPr>
          <a:lstStyle/>
          <a:p>
            <a:pPr algn="just">
              <a:spcAft>
                <a:spcPts val="300"/>
              </a:spcAft>
            </a:pPr>
            <a:r>
              <a:rPr lang="fr-FR" sz="28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citées par Paul sont originaires de toutes les régions de l'empire romain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Asie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Lystres</a:t>
            </a:r>
            <a:r>
              <a:rPr lang="fr-FR" sz="2800" dirty="0">
                <a:uFill>
                  <a:solidFill>
                    <a:srgbClr val="000000"/>
                  </a:solidFill>
                </a:uFill>
                <a:latin typeface="Times New Roman" panose="02020603050405020304" pitchFamily="18" charset="0"/>
                <a:ea typeface="Times New Roman" panose="02020603050405020304" pitchFamily="18" charset="0"/>
              </a:rPr>
              <a:t> :	Loïs et </a:t>
            </a:r>
            <a:r>
              <a:rPr lang="fr-FR" sz="2800" dirty="0" err="1">
                <a:uFill>
                  <a:solidFill>
                    <a:srgbClr val="000000"/>
                  </a:solidFill>
                </a:uFill>
                <a:latin typeface="Times New Roman" panose="02020603050405020304" pitchFamily="18" charset="0"/>
                <a:ea typeface="Times New Roman" panose="02020603050405020304" pitchFamily="18" charset="0"/>
              </a:rPr>
              <a:t>Eunice</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r>
              <a:rPr lang="fr-FR" sz="2800" dirty="0">
                <a:uFill>
                  <a:solidFill>
                    <a:srgbClr val="000000"/>
                  </a:solidFill>
                </a:uFill>
                <a:latin typeface="Times New Roman" panose="02020603050405020304" pitchFamily="18" charset="0"/>
                <a:ea typeface="Times New Roman" panose="02020603050405020304" pitchFamily="18" charset="0"/>
              </a:rPr>
              <a:t>	Colosses :	</a:t>
            </a:r>
            <a:r>
              <a:rPr lang="fr-FR" sz="2800" dirty="0" err="1">
                <a:uFill>
                  <a:solidFill>
                    <a:srgbClr val="000000"/>
                  </a:solidFill>
                </a:uFill>
                <a:latin typeface="Times New Roman" panose="02020603050405020304" pitchFamily="18" charset="0"/>
                <a:ea typeface="Times New Roman" panose="02020603050405020304" pitchFamily="18" charset="0"/>
              </a:rPr>
              <a:t>Apphia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Laodicée :	</a:t>
            </a:r>
            <a:r>
              <a:rPr lang="fr-FR" sz="2800" dirty="0" err="1">
                <a:uFill>
                  <a:solidFill>
                    <a:srgbClr val="000000"/>
                  </a:solidFill>
                </a:uFill>
                <a:latin typeface="Times New Roman" panose="02020603050405020304" pitchFamily="18" charset="0"/>
                <a:ea typeface="Times New Roman" panose="02020603050405020304" pitchFamily="18" charset="0"/>
              </a:rPr>
              <a:t>Nympha</a:t>
            </a:r>
            <a:r>
              <a:rPr lang="fr-FR" sz="2800" dirty="0">
                <a:uFill>
                  <a:solidFill>
                    <a:srgbClr val="000000"/>
                  </a:solidFill>
                </a:uFill>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80812344"/>
      </p:ext>
    </p:extLst>
  </p:cSld>
  <p:clrMapOvr>
    <a:masterClrMapping/>
  </p:clrMapOvr>
  <p:transition spd="med">
    <p:fade/>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829E58-BDC5-2544-82B3-81FB6DD24C49}"/>
              </a:ext>
            </a:extLst>
          </p:cNvPr>
          <p:cNvSpPr/>
          <p:nvPr/>
        </p:nvSpPr>
        <p:spPr>
          <a:xfrm>
            <a:off x="179512" y="116632"/>
            <a:ext cx="8712968" cy="3693319"/>
          </a:xfrm>
          <a:prstGeom prst="rect">
            <a:avLst/>
          </a:prstGeom>
        </p:spPr>
        <p:txBody>
          <a:bodyPr wrap="square">
            <a:spAutoFit/>
          </a:bodyPr>
          <a:lstStyle/>
          <a:p>
            <a:pPr algn="just">
              <a:spcAft>
                <a:spcPts val="300"/>
              </a:spcAft>
            </a:pPr>
            <a:r>
              <a:rPr lang="fr-FR" sz="28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citées par Paul sont originaires de toutes les régions de l'empire romain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Asie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Lystres</a:t>
            </a:r>
            <a:r>
              <a:rPr lang="fr-FR" sz="2800" dirty="0">
                <a:uFill>
                  <a:solidFill>
                    <a:srgbClr val="000000"/>
                  </a:solidFill>
                </a:uFill>
                <a:latin typeface="Times New Roman" panose="02020603050405020304" pitchFamily="18" charset="0"/>
                <a:ea typeface="Times New Roman" panose="02020603050405020304" pitchFamily="18" charset="0"/>
              </a:rPr>
              <a:t> :	Loïs et </a:t>
            </a:r>
            <a:r>
              <a:rPr lang="fr-FR" sz="2800" dirty="0" err="1">
                <a:uFill>
                  <a:solidFill>
                    <a:srgbClr val="000000"/>
                  </a:solidFill>
                </a:uFill>
                <a:latin typeface="Times New Roman" panose="02020603050405020304" pitchFamily="18" charset="0"/>
                <a:ea typeface="Times New Roman" panose="02020603050405020304" pitchFamily="18" charset="0"/>
              </a:rPr>
              <a:t>Eunice</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r>
              <a:rPr lang="fr-FR" sz="2800" dirty="0">
                <a:uFill>
                  <a:solidFill>
                    <a:srgbClr val="000000"/>
                  </a:solidFill>
                </a:uFill>
                <a:latin typeface="Times New Roman" panose="02020603050405020304" pitchFamily="18" charset="0"/>
                <a:ea typeface="Times New Roman" panose="02020603050405020304" pitchFamily="18" charset="0"/>
              </a:rPr>
              <a:t>	Colosses :	</a:t>
            </a:r>
            <a:r>
              <a:rPr lang="fr-FR" sz="2800" dirty="0" err="1">
                <a:uFill>
                  <a:solidFill>
                    <a:srgbClr val="000000"/>
                  </a:solidFill>
                </a:uFill>
                <a:latin typeface="Times New Roman" panose="02020603050405020304" pitchFamily="18" charset="0"/>
                <a:ea typeface="Times New Roman" panose="02020603050405020304" pitchFamily="18" charset="0"/>
              </a:rPr>
              <a:t>Apphia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Laodicée :	</a:t>
            </a:r>
            <a:r>
              <a:rPr lang="fr-FR" sz="2800" dirty="0" err="1">
                <a:uFill>
                  <a:solidFill>
                    <a:srgbClr val="000000"/>
                  </a:solidFill>
                </a:uFill>
                <a:latin typeface="Times New Roman" panose="02020603050405020304" pitchFamily="18" charset="0"/>
                <a:ea typeface="Times New Roman" panose="02020603050405020304" pitchFamily="18" charset="0"/>
              </a:rPr>
              <a:t>Nympha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Macédoine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Lydie, </a:t>
            </a:r>
            <a:r>
              <a:rPr lang="fr-FR" sz="2800" dirty="0" err="1">
                <a:uFill>
                  <a:solidFill>
                    <a:srgbClr val="000000"/>
                  </a:solidFill>
                </a:uFill>
                <a:latin typeface="Times New Roman" panose="02020603050405020304" pitchFamily="18" charset="0"/>
                <a:ea typeface="Times New Roman" panose="02020603050405020304" pitchFamily="18" charset="0"/>
              </a:rPr>
              <a:t>Évodie</a:t>
            </a:r>
            <a:r>
              <a:rPr lang="fr-FR" sz="2800" dirty="0">
                <a:uFill>
                  <a:solidFill>
                    <a:srgbClr val="000000"/>
                  </a:solidFill>
                </a:uFill>
                <a:latin typeface="Times New Roman" panose="02020603050405020304" pitchFamily="18" charset="0"/>
                <a:ea typeface="Times New Roman" panose="02020603050405020304" pitchFamily="18" charset="0"/>
              </a:rPr>
              <a:t> et </a:t>
            </a:r>
            <a:r>
              <a:rPr lang="fr-FR" sz="2800" dirty="0" err="1">
                <a:uFill>
                  <a:solidFill>
                    <a:srgbClr val="000000"/>
                  </a:solidFill>
                </a:uFill>
                <a:latin typeface="Times New Roman" panose="02020603050405020304" pitchFamily="18" charset="0"/>
                <a:ea typeface="Times New Roman" panose="02020603050405020304" pitchFamily="18" charset="0"/>
              </a:rPr>
              <a:t>Syntiché</a:t>
            </a:r>
            <a:endParaRPr lang="fr-FR" sz="28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4252598"/>
      </p:ext>
    </p:extLst>
  </p:cSld>
  <p:clrMapOvr>
    <a:masterClrMapping/>
  </p:clrMapOvr>
  <p:transition spd="med">
    <p:fade/>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829E58-BDC5-2544-82B3-81FB6DD24C49}"/>
              </a:ext>
            </a:extLst>
          </p:cNvPr>
          <p:cNvSpPr/>
          <p:nvPr/>
        </p:nvSpPr>
        <p:spPr>
          <a:xfrm>
            <a:off x="179512" y="116632"/>
            <a:ext cx="8712968" cy="5101397"/>
          </a:xfrm>
          <a:prstGeom prst="rect">
            <a:avLst/>
          </a:prstGeom>
        </p:spPr>
        <p:txBody>
          <a:bodyPr wrap="square">
            <a:spAutoFit/>
          </a:bodyPr>
          <a:lstStyle/>
          <a:p>
            <a:pPr algn="just">
              <a:spcAft>
                <a:spcPts val="300"/>
              </a:spcAft>
            </a:pPr>
            <a:r>
              <a:rPr lang="fr-FR" sz="28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citées par Paul sont originaires de toutes les régions de l'empire romain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Asie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Lystres</a:t>
            </a:r>
            <a:r>
              <a:rPr lang="fr-FR" sz="2800" dirty="0">
                <a:uFill>
                  <a:solidFill>
                    <a:srgbClr val="000000"/>
                  </a:solidFill>
                </a:uFill>
                <a:latin typeface="Times New Roman" panose="02020603050405020304" pitchFamily="18" charset="0"/>
                <a:ea typeface="Times New Roman" panose="02020603050405020304" pitchFamily="18" charset="0"/>
              </a:rPr>
              <a:t> :	Loïs et </a:t>
            </a:r>
            <a:r>
              <a:rPr lang="fr-FR" sz="2800" dirty="0" err="1">
                <a:uFill>
                  <a:solidFill>
                    <a:srgbClr val="000000"/>
                  </a:solidFill>
                </a:uFill>
                <a:latin typeface="Times New Roman" panose="02020603050405020304" pitchFamily="18" charset="0"/>
                <a:ea typeface="Times New Roman" panose="02020603050405020304" pitchFamily="18" charset="0"/>
              </a:rPr>
              <a:t>Eunice</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r>
              <a:rPr lang="fr-FR" sz="2800" dirty="0">
                <a:uFill>
                  <a:solidFill>
                    <a:srgbClr val="000000"/>
                  </a:solidFill>
                </a:uFill>
                <a:latin typeface="Times New Roman" panose="02020603050405020304" pitchFamily="18" charset="0"/>
                <a:ea typeface="Times New Roman" panose="02020603050405020304" pitchFamily="18" charset="0"/>
              </a:rPr>
              <a:t>	Colosses :	</a:t>
            </a:r>
            <a:r>
              <a:rPr lang="fr-FR" sz="2800" dirty="0" err="1">
                <a:uFill>
                  <a:solidFill>
                    <a:srgbClr val="000000"/>
                  </a:solidFill>
                </a:uFill>
                <a:latin typeface="Times New Roman" panose="02020603050405020304" pitchFamily="18" charset="0"/>
                <a:ea typeface="Times New Roman" panose="02020603050405020304" pitchFamily="18" charset="0"/>
              </a:rPr>
              <a:t>Apphia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Laodicée :	</a:t>
            </a:r>
            <a:r>
              <a:rPr lang="fr-FR" sz="2800" dirty="0" err="1">
                <a:uFill>
                  <a:solidFill>
                    <a:srgbClr val="000000"/>
                  </a:solidFill>
                </a:uFill>
                <a:latin typeface="Times New Roman" panose="02020603050405020304" pitchFamily="18" charset="0"/>
                <a:ea typeface="Times New Roman" panose="02020603050405020304" pitchFamily="18" charset="0"/>
              </a:rPr>
              <a:t>Nympha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Macédoine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Lydie, </a:t>
            </a:r>
            <a:r>
              <a:rPr lang="fr-FR" sz="2800" dirty="0" err="1">
                <a:uFill>
                  <a:solidFill>
                    <a:srgbClr val="000000"/>
                  </a:solidFill>
                </a:uFill>
                <a:latin typeface="Times New Roman" panose="02020603050405020304" pitchFamily="18" charset="0"/>
                <a:ea typeface="Times New Roman" panose="02020603050405020304" pitchFamily="18" charset="0"/>
              </a:rPr>
              <a:t>Évodie</a:t>
            </a:r>
            <a:r>
              <a:rPr lang="fr-FR" sz="2800" dirty="0">
                <a:uFill>
                  <a:solidFill>
                    <a:srgbClr val="000000"/>
                  </a:solidFill>
                </a:uFill>
                <a:latin typeface="Times New Roman" panose="02020603050405020304" pitchFamily="18" charset="0"/>
                <a:ea typeface="Times New Roman" panose="02020603050405020304" pitchFamily="18" charset="0"/>
              </a:rPr>
              <a:t> et </a:t>
            </a:r>
            <a:r>
              <a:rPr lang="fr-FR" sz="2800" dirty="0" err="1">
                <a:uFill>
                  <a:solidFill>
                    <a:srgbClr val="000000"/>
                  </a:solidFill>
                </a:uFill>
                <a:latin typeface="Times New Roman" panose="02020603050405020304" pitchFamily="18" charset="0"/>
                <a:ea typeface="Times New Roman" panose="02020603050405020304" pitchFamily="18" charset="0"/>
              </a:rPr>
              <a:t>Syntiché</a:t>
            </a:r>
            <a:endParaRPr lang="fr-FR" sz="28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2800" b="1" u="sng" dirty="0" err="1">
                <a:solidFill>
                  <a:srgbClr val="9EFF93"/>
                </a:solidFill>
                <a:uFill>
                  <a:solidFill>
                    <a:srgbClr val="000000"/>
                  </a:solidFill>
                </a:uFill>
                <a:latin typeface="Times New Roman" panose="02020603050405020304" pitchFamily="18" charset="0"/>
                <a:ea typeface="Times New Roman" panose="02020603050405020304" pitchFamily="18" charset="0"/>
              </a:rPr>
              <a:t>Athène</a:t>
            </a: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et Achaïe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Damaris</a:t>
            </a:r>
            <a:r>
              <a:rPr lang="fr-FR" sz="2800" dirty="0">
                <a:uFill>
                  <a:solidFill>
                    <a:srgbClr val="000000"/>
                  </a:solidFill>
                </a:uFill>
                <a:latin typeface="Times New Roman" panose="02020603050405020304" pitchFamily="18" charset="0"/>
                <a:ea typeface="Times New Roman" panose="02020603050405020304" pitchFamily="18" charset="0"/>
              </a:rPr>
              <a:t>, Chloé, Prisca, </a:t>
            </a:r>
            <a:r>
              <a:rPr lang="fr-FR" sz="2800" dirty="0" err="1">
                <a:uFill>
                  <a:solidFill>
                    <a:srgbClr val="000000"/>
                  </a:solidFill>
                </a:uFill>
                <a:latin typeface="Times New Roman" panose="02020603050405020304" pitchFamily="18" charset="0"/>
                <a:ea typeface="Times New Roman" panose="02020603050405020304" pitchFamily="18" charset="0"/>
              </a:rPr>
              <a:t>Phoébé</a:t>
            </a:r>
            <a:endParaRPr lang="fr-FR" sz="28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1391279"/>
      </p:ext>
    </p:extLst>
  </p:cSld>
  <p:clrMapOvr>
    <a:masterClrMapping/>
  </p:clrMapOvr>
  <p:transition spd="med">
    <p:fade/>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829E58-BDC5-2544-82B3-81FB6DD24C49}"/>
              </a:ext>
            </a:extLst>
          </p:cNvPr>
          <p:cNvSpPr/>
          <p:nvPr/>
        </p:nvSpPr>
        <p:spPr>
          <a:xfrm>
            <a:off x="179512" y="116632"/>
            <a:ext cx="8712968" cy="6432530"/>
          </a:xfrm>
          <a:prstGeom prst="rect">
            <a:avLst/>
          </a:prstGeom>
        </p:spPr>
        <p:txBody>
          <a:bodyPr wrap="square">
            <a:spAutoFit/>
          </a:bodyPr>
          <a:lstStyle/>
          <a:p>
            <a:pPr algn="just">
              <a:spcAft>
                <a:spcPts val="300"/>
              </a:spcAft>
            </a:pPr>
            <a:r>
              <a:rPr lang="fr-FR" sz="2800" b="1" dirty="0">
                <a:solidFill>
                  <a:srgbClr val="EFFF8C"/>
                </a:solidFill>
                <a:uFill>
                  <a:solidFill>
                    <a:srgbClr val="000000"/>
                  </a:solidFill>
                </a:uFill>
                <a:latin typeface="Times New Roman" panose="02020603050405020304" pitchFamily="18" charset="0"/>
                <a:ea typeface="Times New Roman" panose="02020603050405020304" pitchFamily="18" charset="0"/>
              </a:rPr>
              <a:t>Les femmes citées par Paul sont originaires de toutes les régions de l'empire romain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Asie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Lystres</a:t>
            </a:r>
            <a:r>
              <a:rPr lang="fr-FR" sz="2800" dirty="0">
                <a:uFill>
                  <a:solidFill>
                    <a:srgbClr val="000000"/>
                  </a:solidFill>
                </a:uFill>
                <a:latin typeface="Times New Roman" panose="02020603050405020304" pitchFamily="18" charset="0"/>
                <a:ea typeface="Times New Roman" panose="02020603050405020304" pitchFamily="18" charset="0"/>
              </a:rPr>
              <a:t> :	Loïs et </a:t>
            </a:r>
            <a:r>
              <a:rPr lang="fr-FR" sz="2800" dirty="0" err="1">
                <a:uFill>
                  <a:solidFill>
                    <a:srgbClr val="000000"/>
                  </a:solidFill>
                </a:uFill>
                <a:latin typeface="Times New Roman" panose="02020603050405020304" pitchFamily="18" charset="0"/>
                <a:ea typeface="Times New Roman" panose="02020603050405020304" pitchFamily="18" charset="0"/>
              </a:rPr>
              <a:t>Eunice</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r>
              <a:rPr lang="fr-FR" sz="2800" dirty="0">
                <a:uFill>
                  <a:solidFill>
                    <a:srgbClr val="000000"/>
                  </a:solidFill>
                </a:uFill>
                <a:latin typeface="Times New Roman" panose="02020603050405020304" pitchFamily="18" charset="0"/>
                <a:ea typeface="Times New Roman" panose="02020603050405020304" pitchFamily="18" charset="0"/>
              </a:rPr>
              <a:t>	Colosses :	</a:t>
            </a:r>
            <a:r>
              <a:rPr lang="fr-FR" sz="2800" dirty="0" err="1">
                <a:uFill>
                  <a:solidFill>
                    <a:srgbClr val="000000"/>
                  </a:solidFill>
                </a:uFill>
                <a:latin typeface="Times New Roman" panose="02020603050405020304" pitchFamily="18" charset="0"/>
                <a:ea typeface="Times New Roman" panose="02020603050405020304" pitchFamily="18" charset="0"/>
              </a:rPr>
              <a:t>Apphia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Laodicée :	</a:t>
            </a:r>
            <a:r>
              <a:rPr lang="fr-FR" sz="2800" dirty="0" err="1">
                <a:uFill>
                  <a:solidFill>
                    <a:srgbClr val="000000"/>
                  </a:solidFill>
                </a:uFill>
                <a:latin typeface="Times New Roman" panose="02020603050405020304" pitchFamily="18" charset="0"/>
                <a:ea typeface="Times New Roman" panose="02020603050405020304" pitchFamily="18" charset="0"/>
              </a:rPr>
              <a:t>Nympha</a:t>
            </a:r>
            <a:r>
              <a:rPr lang="fr-FR" sz="28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Macédoine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Lydie, </a:t>
            </a:r>
            <a:r>
              <a:rPr lang="fr-FR" sz="2800" dirty="0" err="1">
                <a:uFill>
                  <a:solidFill>
                    <a:srgbClr val="000000"/>
                  </a:solidFill>
                </a:uFill>
                <a:latin typeface="Times New Roman" panose="02020603050405020304" pitchFamily="18" charset="0"/>
                <a:ea typeface="Times New Roman" panose="02020603050405020304" pitchFamily="18" charset="0"/>
              </a:rPr>
              <a:t>Évodie</a:t>
            </a:r>
            <a:r>
              <a:rPr lang="fr-FR" sz="2800" dirty="0">
                <a:uFill>
                  <a:solidFill>
                    <a:srgbClr val="000000"/>
                  </a:solidFill>
                </a:uFill>
                <a:latin typeface="Times New Roman" panose="02020603050405020304" pitchFamily="18" charset="0"/>
                <a:ea typeface="Times New Roman" panose="02020603050405020304" pitchFamily="18" charset="0"/>
              </a:rPr>
              <a:t> et </a:t>
            </a:r>
            <a:r>
              <a:rPr lang="fr-FR" sz="2800" dirty="0" err="1">
                <a:uFill>
                  <a:solidFill>
                    <a:srgbClr val="000000"/>
                  </a:solidFill>
                </a:uFill>
                <a:latin typeface="Times New Roman" panose="02020603050405020304" pitchFamily="18" charset="0"/>
                <a:ea typeface="Times New Roman" panose="02020603050405020304" pitchFamily="18" charset="0"/>
              </a:rPr>
              <a:t>Syntiché</a:t>
            </a:r>
            <a:endParaRPr lang="fr-FR" sz="28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2800" b="1" u="sng" dirty="0" err="1">
                <a:solidFill>
                  <a:srgbClr val="9EFF93"/>
                </a:solidFill>
                <a:uFill>
                  <a:solidFill>
                    <a:srgbClr val="000000"/>
                  </a:solidFill>
                </a:uFill>
                <a:latin typeface="Times New Roman" panose="02020603050405020304" pitchFamily="18" charset="0"/>
                <a:ea typeface="Times New Roman" panose="02020603050405020304" pitchFamily="18" charset="0"/>
              </a:rPr>
              <a:t>Athène</a:t>
            </a: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et Achaïe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Damaris</a:t>
            </a:r>
            <a:r>
              <a:rPr lang="fr-FR" sz="2800" dirty="0">
                <a:uFill>
                  <a:solidFill>
                    <a:srgbClr val="000000"/>
                  </a:solidFill>
                </a:uFill>
                <a:latin typeface="Times New Roman" panose="02020603050405020304" pitchFamily="18" charset="0"/>
                <a:ea typeface="Times New Roman" panose="02020603050405020304" pitchFamily="18" charset="0"/>
              </a:rPr>
              <a:t>, Chloé, Prisca, </a:t>
            </a:r>
            <a:r>
              <a:rPr lang="fr-FR" sz="2800" dirty="0" err="1">
                <a:uFill>
                  <a:solidFill>
                    <a:srgbClr val="000000"/>
                  </a:solidFill>
                </a:uFill>
                <a:latin typeface="Times New Roman" panose="02020603050405020304" pitchFamily="18" charset="0"/>
                <a:ea typeface="Times New Roman" panose="02020603050405020304" pitchFamily="18" charset="0"/>
              </a:rPr>
              <a:t>Phoébé</a:t>
            </a:r>
            <a:endParaRPr lang="fr-FR" sz="28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 Rome :</a:t>
            </a:r>
            <a:endParaRPr lang="fr-FR" sz="2800" b="1" dirty="0">
              <a:solidFill>
                <a:srgbClr val="9EFF93"/>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2800" dirty="0">
                <a:uFill>
                  <a:solidFill>
                    <a:srgbClr val="000000"/>
                  </a:solidFill>
                </a:uFill>
                <a:latin typeface="Times New Roman" panose="02020603050405020304" pitchFamily="18" charset="0"/>
                <a:ea typeface="Times New Roman" panose="02020603050405020304" pitchFamily="18" charset="0"/>
              </a:rPr>
              <a:t>	La mère de Rufus (et de Paul), </a:t>
            </a:r>
            <a:r>
              <a:rPr lang="fr-FR" sz="2800" dirty="0" err="1">
                <a:uFill>
                  <a:solidFill>
                    <a:srgbClr val="000000"/>
                  </a:solidFill>
                </a:uFill>
                <a:latin typeface="Times New Roman" panose="02020603050405020304" pitchFamily="18" charset="0"/>
                <a:ea typeface="Times New Roman" panose="02020603050405020304" pitchFamily="18" charset="0"/>
              </a:rPr>
              <a:t>Junia</a:t>
            </a:r>
            <a:r>
              <a:rPr lang="fr-FR" sz="2800" dirty="0">
                <a:uFill>
                  <a:solidFill>
                    <a:srgbClr val="000000"/>
                  </a:solidFill>
                </a:uFill>
                <a:latin typeface="Times New Roman" panose="02020603050405020304" pitchFamily="18" charset="0"/>
                <a:ea typeface="Times New Roman" panose="02020603050405020304" pitchFamily="18" charset="0"/>
              </a:rPr>
              <a:t>, Maria, 	</a:t>
            </a:r>
            <a:r>
              <a:rPr lang="fr-FR" sz="2800" dirty="0" err="1">
                <a:uFill>
                  <a:solidFill>
                    <a:srgbClr val="000000"/>
                  </a:solidFill>
                </a:uFill>
                <a:latin typeface="Times New Roman" panose="02020603050405020304" pitchFamily="18" charset="0"/>
                <a:ea typeface="Times New Roman" panose="02020603050405020304" pitchFamily="18" charset="0"/>
              </a:rPr>
              <a:t>Tryphaine</a:t>
            </a:r>
            <a:r>
              <a:rPr lang="fr-FR" sz="2800" dirty="0">
                <a:uFill>
                  <a:solidFill>
                    <a:srgbClr val="000000"/>
                  </a:solidFill>
                </a:uFill>
                <a:latin typeface="Times New Roman" panose="02020603050405020304" pitchFamily="18" charset="0"/>
                <a:ea typeface="Times New Roman" panose="02020603050405020304" pitchFamily="18" charset="0"/>
              </a:rPr>
              <a:t> et </a:t>
            </a:r>
            <a:r>
              <a:rPr lang="fr-FR" sz="2800" dirty="0" err="1">
                <a:uFill>
                  <a:solidFill>
                    <a:srgbClr val="000000"/>
                  </a:solidFill>
                </a:uFill>
                <a:latin typeface="Times New Roman" panose="02020603050405020304" pitchFamily="18" charset="0"/>
                <a:ea typeface="Times New Roman" panose="02020603050405020304" pitchFamily="18" charset="0"/>
              </a:rPr>
              <a:t>Tryphose</a:t>
            </a:r>
            <a:r>
              <a:rPr lang="fr-FR" sz="2800" dirty="0">
                <a:uFill>
                  <a:solidFill>
                    <a:srgbClr val="000000"/>
                  </a:solidFill>
                </a:uFill>
                <a:latin typeface="Times New Roman" panose="02020603050405020304" pitchFamily="18" charset="0"/>
                <a:ea typeface="Times New Roman" panose="02020603050405020304" pitchFamily="18" charset="0"/>
              </a:rPr>
              <a:t>, </a:t>
            </a:r>
            <a:r>
              <a:rPr lang="fr-FR" sz="2800" dirty="0" err="1">
                <a:uFill>
                  <a:solidFill>
                    <a:srgbClr val="000000"/>
                  </a:solidFill>
                </a:uFill>
                <a:latin typeface="Times New Roman" panose="02020603050405020304" pitchFamily="18" charset="0"/>
                <a:ea typeface="Times New Roman" panose="02020603050405020304" pitchFamily="18" charset="0"/>
              </a:rPr>
              <a:t>Persis</a:t>
            </a:r>
            <a:r>
              <a:rPr lang="fr-FR" sz="2800" dirty="0">
                <a:uFill>
                  <a:solidFill>
                    <a:srgbClr val="000000"/>
                  </a:solidFill>
                </a:uFill>
                <a:latin typeface="Times New Roman" panose="02020603050405020304" pitchFamily="18" charset="0"/>
                <a:ea typeface="Times New Roman" panose="02020603050405020304" pitchFamily="18" charset="0"/>
              </a:rPr>
              <a:t>, Julia, la sœur de 	Nérée, Claudia.</a:t>
            </a:r>
            <a:endParaRPr lang="fr-FR" sz="2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90061847"/>
      </p:ext>
    </p:extLst>
  </p:cSld>
  <p:clrMapOvr>
    <a:masterClrMapping/>
  </p:clrMapOvr>
  <p:transition spd="med">
    <p:fade/>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287F6-EA12-1247-915D-F3A065AC995B}"/>
              </a:ext>
            </a:extLst>
          </p:cNvPr>
          <p:cNvSpPr/>
          <p:nvPr/>
        </p:nvSpPr>
        <p:spPr>
          <a:xfrm>
            <a:off x="1043608" y="908720"/>
            <a:ext cx="6984776" cy="4524315"/>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Contrairement aux Évangiles où les femmes sont souvent dites "femme de …" ou "mère de …" mais suivent Jésus sans leur mari, dans les lettres de Paul,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plusieurs femmes sont citées avec leur mari ou alors sont présentées sans référence ni au mari, ni au père.</a:t>
            </a:r>
          </a:p>
        </p:txBody>
      </p:sp>
    </p:spTree>
    <p:extLst>
      <p:ext uri="{BB962C8B-B14F-4D97-AF65-F5344CB8AC3E}">
        <p14:creationId xmlns:p14="http://schemas.microsoft.com/office/powerpoint/2010/main" val="3260817742"/>
      </p:ext>
    </p:extLst>
  </p:cSld>
  <p:clrMapOvr>
    <a:masterClrMapping/>
  </p:clrMapOvr>
  <p:transition spd="med">
    <p:fade/>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287F6-EA12-1247-915D-F3A065AC995B}"/>
              </a:ext>
            </a:extLst>
          </p:cNvPr>
          <p:cNvSpPr/>
          <p:nvPr/>
        </p:nvSpPr>
        <p:spPr>
          <a:xfrm>
            <a:off x="971600" y="836712"/>
            <a:ext cx="6984776" cy="4755148"/>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On peut relever l'importance de trois couples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Prisca et </a:t>
            </a:r>
            <a:r>
              <a:rPr lang="fr-FR" sz="3600" dirty="0" err="1">
                <a:uFill>
                  <a:solidFill>
                    <a:srgbClr val="000000"/>
                  </a:solidFill>
                </a:uFill>
                <a:latin typeface="Times New Roman" panose="02020603050405020304" pitchFamily="18" charset="0"/>
                <a:ea typeface="Times New Roman" panose="02020603050405020304" pitchFamily="18" charset="0"/>
              </a:rPr>
              <a:t>Aquilas</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Junia</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dirty="0" err="1">
                <a:uFill>
                  <a:solidFill>
                    <a:srgbClr val="000000"/>
                  </a:solidFill>
                </a:uFill>
                <a:latin typeface="Times New Roman" panose="02020603050405020304" pitchFamily="18" charset="0"/>
                <a:ea typeface="Times New Roman" panose="02020603050405020304" pitchFamily="18" charset="0"/>
              </a:rPr>
              <a:t>Andronikos</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Julia et Philologue</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et des femmes citées par deux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Tryphaine</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dirty="0" err="1">
                <a:uFill>
                  <a:solidFill>
                    <a:srgbClr val="000000"/>
                  </a:solidFill>
                </a:uFill>
                <a:latin typeface="Times New Roman" panose="02020603050405020304" pitchFamily="18" charset="0"/>
                <a:ea typeface="Times New Roman" panose="02020603050405020304" pitchFamily="18" charset="0"/>
              </a:rPr>
              <a:t>Tryphose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err="1">
                <a:uFill>
                  <a:solidFill>
                    <a:srgbClr val="000000"/>
                  </a:solidFill>
                </a:uFill>
                <a:latin typeface="Times New Roman" panose="02020603050405020304" pitchFamily="18" charset="0"/>
                <a:ea typeface="Times New Roman" panose="02020603050405020304" pitchFamily="18" charset="0"/>
              </a:rPr>
              <a:t>Évodie</a:t>
            </a:r>
            <a:r>
              <a:rPr lang="fr-FR" sz="3600" dirty="0">
                <a:uFill>
                  <a:solidFill>
                    <a:srgbClr val="000000"/>
                  </a:solidFill>
                </a:uFill>
                <a:latin typeface="Times New Roman" panose="02020603050405020304" pitchFamily="18" charset="0"/>
                <a:ea typeface="Times New Roman" panose="02020603050405020304" pitchFamily="18" charset="0"/>
              </a:rPr>
              <a:t> et </a:t>
            </a:r>
            <a:r>
              <a:rPr lang="fr-FR" sz="3600" dirty="0" err="1">
                <a:uFill>
                  <a:solidFill>
                    <a:srgbClr val="000000"/>
                  </a:solidFill>
                </a:uFill>
                <a:latin typeface="Times New Roman" panose="02020603050405020304" pitchFamily="18" charset="0"/>
                <a:ea typeface="Times New Roman" panose="02020603050405020304" pitchFamily="18" charset="0"/>
              </a:rPr>
              <a:t>Syntyché</a:t>
            </a:r>
            <a:r>
              <a:rPr lang="fr-FR" sz="3600" dirty="0">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163622107"/>
      </p:ext>
    </p:extLst>
  </p:cSld>
  <p:clrMapOvr>
    <a:masterClrMapping/>
  </p:clrMapOvr>
  <p:transition spd="med">
    <p:fade/>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287F6-EA12-1247-915D-F3A065AC995B}"/>
              </a:ext>
            </a:extLst>
          </p:cNvPr>
          <p:cNvSpPr/>
          <p:nvPr/>
        </p:nvSpPr>
        <p:spPr>
          <a:xfrm>
            <a:off x="899592" y="476672"/>
            <a:ext cx="7344816" cy="290079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Ensuite Paul ne s'attarde pas sur la distinction entre les femmes venues du paganisme et celles venues du judaïsme.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48282621"/>
      </p:ext>
    </p:extLst>
  </p:cSld>
  <p:clrMapOvr>
    <a:masterClrMapping/>
  </p:clrMapOvr>
  <p:transition spd="med">
    <p:fade/>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287F6-EA12-1247-915D-F3A065AC995B}"/>
              </a:ext>
            </a:extLst>
          </p:cNvPr>
          <p:cNvSpPr/>
          <p:nvPr/>
        </p:nvSpPr>
        <p:spPr>
          <a:xfrm>
            <a:off x="899592" y="476672"/>
            <a:ext cx="7344816" cy="5709255"/>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Ensuite Paul ne s'attarde pas sur la distinction entre les femmes venues du paganisme et celles venues du judaïsme.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plus, elles ne se sont pas nécessairement converties auprès de lui : Prisca comme Julia et </a:t>
            </a:r>
            <a:r>
              <a:rPr lang="fr-FR" sz="3600" dirty="0" err="1">
                <a:uFill>
                  <a:solidFill>
                    <a:srgbClr val="000000"/>
                  </a:solidFill>
                </a:uFill>
                <a:latin typeface="Times New Roman" panose="02020603050405020304" pitchFamily="18" charset="0"/>
                <a:ea typeface="Times New Roman" panose="02020603050405020304" pitchFamily="18" charset="0"/>
              </a:rPr>
              <a:t>Junia</a:t>
            </a:r>
            <a:r>
              <a:rPr lang="fr-FR" sz="3600" dirty="0">
                <a:uFill>
                  <a:solidFill>
                    <a:srgbClr val="000000"/>
                  </a:solidFill>
                </a:uFill>
                <a:latin typeface="Times New Roman" panose="02020603050405020304" pitchFamily="18" charset="0"/>
                <a:ea typeface="Times New Roman" panose="02020603050405020304" pitchFamily="18" charset="0"/>
              </a:rPr>
              <a:t> étaient chrétiennes avant de rencontrer Paul.</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6098473"/>
      </p:ext>
    </p:extLst>
  </p:cSld>
  <p:clrMapOvr>
    <a:masterClrMapping/>
  </p:clrMapOvr>
  <p:transition spd="med">
    <p:fade/>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390F4B-8B4B-0740-83F2-8BC9636A60D5}"/>
              </a:ext>
            </a:extLst>
          </p:cNvPr>
          <p:cNvSpPr/>
          <p:nvPr/>
        </p:nvSpPr>
        <p:spPr>
          <a:xfrm>
            <a:off x="323528" y="0"/>
            <a:ext cx="8496944" cy="197746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qui compte aux yeux de Paul : ni leur origine ni leur classe sociale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mais leur engagement missionnaire et ecclésial</a:t>
            </a:r>
            <a:r>
              <a:rPr lang="fr-FR" sz="36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60393830"/>
      </p:ext>
    </p:extLst>
  </p:cSld>
  <p:clrMapOvr>
    <a:masterClrMapping/>
  </p:clrMapOvr>
  <p:transition spd="med">
    <p:fade/>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390F4B-8B4B-0740-83F2-8BC9636A60D5}"/>
              </a:ext>
            </a:extLst>
          </p:cNvPr>
          <p:cNvSpPr/>
          <p:nvPr/>
        </p:nvSpPr>
        <p:spPr>
          <a:xfrm>
            <a:off x="323528" y="0"/>
            <a:ext cx="8496944" cy="478592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qui compte aux yeux de Paul : ni leur origine ni leur classe sociale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mais leur engagement missionnaire et ecclésial</a:t>
            </a:r>
            <a:r>
              <a:rPr lang="fr-FR" sz="36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ne néglige pas le lien affectif et personnel, comme dans le cas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la </a:t>
            </a:r>
            <a:r>
              <a:rPr lang="fr-FR" sz="3600" b="1" i="1" dirty="0">
                <a:solidFill>
                  <a:srgbClr val="EFFF8C"/>
                </a:solidFill>
                <a:uFill>
                  <a:solidFill>
                    <a:srgbClr val="000000"/>
                  </a:solidFill>
                </a:uFill>
                <a:latin typeface="Times New Roman" panose="02020603050405020304" pitchFamily="18" charset="0"/>
                <a:ea typeface="Times New Roman" panose="02020603050405020304" pitchFamily="18" charset="0"/>
              </a:rPr>
              <a:t>chère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Persis</a:t>
            </a:r>
            <a:r>
              <a:rPr lang="fr-FR" sz="3600" dirty="0">
                <a:uFill>
                  <a:solidFill>
                    <a:srgbClr val="000000"/>
                  </a:solidFill>
                </a:uFill>
                <a:latin typeface="Times New Roman" panose="02020603050405020304" pitchFamily="18" charset="0"/>
                <a:ea typeface="Times New Roman" panose="02020603050405020304" pitchFamily="18" charset="0"/>
              </a:rPr>
              <a:t> et de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la </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mère de Rufus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qu'il considère comme sa seconde mère </a:t>
            </a:r>
            <a:r>
              <a:rPr lang="fr-FR" sz="3600" dirty="0">
                <a:uFill>
                  <a:solidFill>
                    <a:srgbClr val="000000"/>
                  </a:solidFill>
                </a:uFill>
                <a:latin typeface="Times New Roman" panose="02020603050405020304" pitchFamily="18" charset="0"/>
                <a:ea typeface="Times New Roman" panose="02020603050405020304" pitchFamily="18" charset="0"/>
              </a:rPr>
              <a:t>(ou qui est sa propre mère ?).</a:t>
            </a:r>
          </a:p>
        </p:txBody>
      </p:sp>
    </p:spTree>
    <p:extLst>
      <p:ext uri="{BB962C8B-B14F-4D97-AF65-F5344CB8AC3E}">
        <p14:creationId xmlns:p14="http://schemas.microsoft.com/office/powerpoint/2010/main" val="1647636331"/>
      </p:ext>
    </p:extLst>
  </p:cSld>
  <p:clrMapOvr>
    <a:masterClrMapping/>
  </p:clrMapOvr>
  <p:transition spd="med">
    <p:fade/>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390F4B-8B4B-0740-83F2-8BC9636A60D5}"/>
              </a:ext>
            </a:extLst>
          </p:cNvPr>
          <p:cNvSpPr/>
          <p:nvPr/>
        </p:nvSpPr>
        <p:spPr>
          <a:xfrm>
            <a:off x="323528" y="0"/>
            <a:ext cx="8496944" cy="6709529"/>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qui compte aux yeux de Paul : ni leur origine ni leur classe sociale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mais leur engagement missionnaire et ecclésial</a:t>
            </a:r>
            <a:r>
              <a:rPr lang="fr-FR" sz="36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Paul ne néglige pas le lien affectif et personnel, comme dans le cas de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la </a:t>
            </a:r>
            <a:r>
              <a:rPr lang="fr-FR" sz="3600" b="1" i="1" dirty="0">
                <a:solidFill>
                  <a:srgbClr val="EFFF8C"/>
                </a:solidFill>
                <a:uFill>
                  <a:solidFill>
                    <a:srgbClr val="000000"/>
                  </a:solidFill>
                </a:uFill>
                <a:latin typeface="Times New Roman" panose="02020603050405020304" pitchFamily="18" charset="0"/>
                <a:ea typeface="Times New Roman" panose="02020603050405020304" pitchFamily="18" charset="0"/>
              </a:rPr>
              <a:t>chère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Persis</a:t>
            </a:r>
            <a:r>
              <a:rPr lang="fr-FR" sz="3600" dirty="0">
                <a:uFill>
                  <a:solidFill>
                    <a:srgbClr val="000000"/>
                  </a:solidFill>
                </a:uFill>
                <a:latin typeface="Times New Roman" panose="02020603050405020304" pitchFamily="18" charset="0"/>
                <a:ea typeface="Times New Roman" panose="02020603050405020304" pitchFamily="18" charset="0"/>
              </a:rPr>
              <a:t> et de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la </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mère de Rufus</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qu'il considère comme sa seconde mère </a:t>
            </a:r>
            <a:r>
              <a:rPr lang="fr-FR" sz="3600" dirty="0">
                <a:uFill>
                  <a:solidFill>
                    <a:srgbClr val="000000"/>
                  </a:solidFill>
                </a:uFill>
                <a:latin typeface="Times New Roman" panose="02020603050405020304" pitchFamily="18" charset="0"/>
                <a:ea typeface="Times New Roman" panose="02020603050405020304" pitchFamily="18" charset="0"/>
              </a:rPr>
              <a:t>(ou qui est sa propre mère ?).</a:t>
            </a:r>
          </a:p>
          <a:p>
            <a:pPr algn="just">
              <a:spcAft>
                <a:spcPts val="300"/>
              </a:spcAft>
            </a:pPr>
            <a:endParaRPr lang="fr-FR" sz="1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Il reconnaît la valeur et le mérite missionnaire de ces femmes au même titre que ses autres collaborateurs masculins.</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25672000"/>
      </p:ext>
    </p:extLst>
  </p:cSld>
  <p:clrMapOvr>
    <a:masterClrMapping/>
  </p:clrMapOvr>
  <p:transition spd="med">
    <p:fade/>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E3CCB7-8C3B-FF4E-8FAB-5A89C94A72DD}"/>
              </a:ext>
            </a:extLst>
          </p:cNvPr>
          <p:cNvSpPr/>
          <p:nvPr/>
        </p:nvSpPr>
        <p:spPr>
          <a:xfrm>
            <a:off x="251520" y="0"/>
            <a:ext cx="8712968" cy="286232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Alors, pourquoi certains traducteurs et commentateurs ont-ils eu de la peine à accueillir ces femmes collaboratrices de Paul ?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À une vision patriarcale dont il est difficile de se défaire ?</a:t>
            </a:r>
          </a:p>
        </p:txBody>
      </p:sp>
    </p:spTree>
    <p:extLst>
      <p:ext uri="{BB962C8B-B14F-4D97-AF65-F5344CB8AC3E}">
        <p14:creationId xmlns:p14="http://schemas.microsoft.com/office/powerpoint/2010/main" val="195422249"/>
      </p:ext>
    </p:extLst>
  </p:cSld>
  <p:clrMapOvr>
    <a:masterClrMapping/>
  </p:clrMapOvr>
  <p:transition spd="med">
    <p:fade/>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E3CCB7-8C3B-FF4E-8FAB-5A89C94A72DD}"/>
              </a:ext>
            </a:extLst>
          </p:cNvPr>
          <p:cNvSpPr/>
          <p:nvPr/>
        </p:nvSpPr>
        <p:spPr>
          <a:xfrm>
            <a:off x="251520" y="0"/>
            <a:ext cx="8712968" cy="5116785"/>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Alors, pourquoi certains traducteurs et commentateurs ont-ils eu de la peine à accueillir ces femmes collaboratrices de Paul ?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À une vision patriarcale dont il est difficile de se défaire ?</a:t>
            </a:r>
          </a:p>
          <a:p>
            <a:pPr algn="just">
              <a:spcAft>
                <a:spcPts val="300"/>
              </a:spcAft>
            </a:pP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en est l’exemple, puisque pendant des siècles, des traducteurs ont traduit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Junius</a:t>
            </a:r>
            <a:r>
              <a:rPr lang="fr-FR" sz="3600" dirty="0">
                <a:uFill>
                  <a:solidFill>
                    <a:srgbClr val="000000"/>
                  </a:solidFill>
                </a:uFill>
                <a:latin typeface="Times New Roman" panose="02020603050405020304" pitchFamily="18" charset="0"/>
                <a:ea typeface="Times New Roman" panose="02020603050405020304" pitchFamily="18" charset="0"/>
              </a:rPr>
              <a:t>, parce qu’il semblait impensable qu’une femme puisse être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une apôtre remarquable</a:t>
            </a:r>
            <a:r>
              <a:rPr lang="fr-FR" sz="3600" dirty="0">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491304517"/>
      </p:ext>
    </p:extLst>
  </p:cSld>
  <p:clrMapOvr>
    <a:masterClrMapping/>
  </p:clrMapOvr>
  <p:transition spd="med">
    <p:fade/>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E3CCB7-8C3B-FF4E-8FAB-5A89C94A72DD}"/>
              </a:ext>
            </a:extLst>
          </p:cNvPr>
          <p:cNvSpPr/>
          <p:nvPr/>
        </p:nvSpPr>
        <p:spPr>
          <a:xfrm>
            <a:off x="251520" y="0"/>
            <a:ext cx="8712968" cy="6817251"/>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Alors, pourquoi certains traducteurs et commentateurs ont-ils eu de la peine à accueillir ces femmes collaboratrices de Paul ? </a:t>
            </a:r>
            <a:r>
              <a:rPr lang="fr-FR" sz="3600" dirty="0">
                <a:solidFill>
                  <a:srgbClr val="FFECAC"/>
                </a:solidFill>
                <a:uFill>
                  <a:solidFill>
                    <a:srgbClr val="000000"/>
                  </a:solidFill>
                </a:uFill>
                <a:latin typeface="Times New Roman" panose="02020603050405020304" pitchFamily="18" charset="0"/>
                <a:ea typeface="Times New Roman" panose="02020603050405020304" pitchFamily="18" charset="0"/>
              </a:rPr>
              <a:t>À une vision patriarcale dont il est difficile de se défaire ?</a:t>
            </a:r>
          </a:p>
          <a:p>
            <a:pPr algn="just">
              <a:spcAft>
                <a:spcPts val="300"/>
              </a:spcAft>
            </a:pPr>
            <a:r>
              <a:rPr lang="fr-FR" sz="3600" b="1" dirty="0" err="1">
                <a:solidFill>
                  <a:srgbClr val="EFFF8C"/>
                </a:solidFill>
                <a:uFill>
                  <a:solidFill>
                    <a:srgbClr val="000000"/>
                  </a:solidFill>
                </a:uFill>
                <a:latin typeface="Times New Roman" panose="02020603050405020304" pitchFamily="18" charset="0"/>
                <a:ea typeface="Times New Roman" panose="02020603050405020304" pitchFamily="18" charset="0"/>
              </a:rPr>
              <a:t>Junia</a:t>
            </a:r>
            <a:r>
              <a:rPr lang="fr-FR" sz="3600" b="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en est l’exemple, puisque pendant des siècles, des traducteurs ont traduit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Junius</a:t>
            </a:r>
            <a:r>
              <a:rPr lang="fr-FR" sz="3600" dirty="0">
                <a:uFill>
                  <a:solidFill>
                    <a:srgbClr val="000000"/>
                  </a:solidFill>
                </a:uFill>
                <a:latin typeface="Times New Roman" panose="02020603050405020304" pitchFamily="18" charset="0"/>
                <a:ea typeface="Times New Roman" panose="02020603050405020304" pitchFamily="18" charset="0"/>
              </a:rPr>
              <a:t>, parce qu’il semblait impensable qu’une femme puisse être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une apôtre remarquable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 même les traductions ont induit une vision réduite du rôle de la femme dans la traduction du mot </a:t>
            </a:r>
            <a:r>
              <a:rPr lang="fr-FR" sz="3600" b="1" dirty="0" err="1">
                <a:solidFill>
                  <a:srgbClr val="9EFF93"/>
                </a:solidFill>
                <a:uFill>
                  <a:solidFill>
                    <a:srgbClr val="000000"/>
                  </a:solidFill>
                </a:uFill>
                <a:latin typeface="Times New Roman" panose="02020603050405020304" pitchFamily="18" charset="0"/>
                <a:ea typeface="Times New Roman" panose="02020603050405020304" pitchFamily="18" charset="0"/>
              </a:rPr>
              <a:t>diakonos</a:t>
            </a:r>
            <a:r>
              <a:rPr lang="fr-FR" sz="3600" b="1" dirty="0">
                <a:uFill>
                  <a:solidFill>
                    <a:srgbClr val="000000"/>
                  </a:solidFill>
                </a:uFill>
                <a:latin typeface="Times New Roman" panose="02020603050405020304" pitchFamily="18" charset="0"/>
                <a:ea typeface="Times New Roman" panose="02020603050405020304" pitchFamily="18" charset="0"/>
              </a:rPr>
              <a:t>.</a:t>
            </a:r>
            <a:r>
              <a:rPr lang="fr-FR" sz="3600" dirty="0">
                <a:uFill>
                  <a:solidFill>
                    <a:srgbClr val="000000"/>
                  </a:solidFill>
                </a:uFill>
                <a:latin typeface="Times New Roman" panose="02020603050405020304" pitchFamily="18" charset="0"/>
                <a:ea typeface="Times New Roman" panose="02020603050405020304" pitchFamily="18" charset="0"/>
              </a:rPr>
              <a:t>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5376490"/>
      </p:ext>
    </p:extLst>
  </p:cSld>
  <p:clrMapOvr>
    <a:masterClrMapping/>
  </p:clrMapOvr>
  <p:transition spd="med">
    <p:fade/>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a:extLst>
              <a:ext uri="{FF2B5EF4-FFF2-40B4-BE49-F238E27FC236}">
                <a16:creationId xmlns:a16="http://schemas.microsoft.com/office/drawing/2014/main" id="{70025368-602D-A949-88E6-75EAC415DEED}"/>
              </a:ext>
            </a:extLst>
          </p:cNvPr>
          <p:cNvSpPr>
            <a:spLocks noGrp="1"/>
          </p:cNvSpPr>
          <p:nvPr>
            <p:ph type="ctrTitle"/>
          </p:nvPr>
        </p:nvSpPr>
        <p:spPr>
          <a:xfrm>
            <a:off x="4824724" y="0"/>
            <a:ext cx="4319276" cy="5805488"/>
          </a:xfrm>
        </p:spPr>
        <p:txBody>
          <a:bodyPr/>
          <a:lstStyle/>
          <a:p>
            <a:pPr>
              <a:defRPr/>
            </a:pPr>
            <a:r>
              <a:rPr lang="fr-FR" sz="5400" b="1" cap="all" dirty="0">
                <a:solidFill>
                  <a:srgbClr val="FFFF00"/>
                </a:solidFill>
                <a:latin typeface="Times New Roman" panose="02020603050405020304" pitchFamily="18" charset="0"/>
                <a:cs typeface="Times New Roman" panose="02020603050405020304" pitchFamily="18" charset="0"/>
              </a:rPr>
              <a:t>3</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UN</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TEXTE</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RÉVOLU-TIONNAIRE</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G</a:t>
            </a:r>
            <a:r>
              <a:rPr lang="fr-FR" sz="5400" b="1" dirty="0">
                <a:solidFill>
                  <a:srgbClr val="FFFF00"/>
                </a:solidFill>
                <a:latin typeface="Times New Roman" panose="02020603050405020304" pitchFamily="18" charset="0"/>
                <a:cs typeface="Times New Roman" panose="02020603050405020304" pitchFamily="18" charset="0"/>
              </a:rPr>
              <a:t>a</a:t>
            </a:r>
            <a:r>
              <a:rPr lang="fr-FR" sz="5400" b="1" cap="all" dirty="0">
                <a:solidFill>
                  <a:srgbClr val="FFFF00"/>
                </a:solidFill>
                <a:latin typeface="Times New Roman" panose="02020603050405020304" pitchFamily="18" charset="0"/>
                <a:cs typeface="Times New Roman" panose="02020603050405020304" pitchFamily="18" charset="0"/>
              </a:rPr>
              <a:t> 3,26-29</a:t>
            </a:r>
          </a:p>
        </p:txBody>
      </p:sp>
      <p:pic>
        <p:nvPicPr>
          <p:cNvPr id="3" name="Image 2">
            <a:extLst>
              <a:ext uri="{FF2B5EF4-FFF2-40B4-BE49-F238E27FC236}">
                <a16:creationId xmlns:a16="http://schemas.microsoft.com/office/drawing/2014/main" id="{E552F7D6-89A6-AFB8-3562-494FA43BA9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91"/>
            <a:ext cx="4824724" cy="6858000"/>
          </a:xfrm>
          <a:prstGeom prst="rect">
            <a:avLst/>
          </a:prstGeom>
        </p:spPr>
      </p:pic>
    </p:spTree>
    <p:extLst>
      <p:ext uri="{BB962C8B-B14F-4D97-AF65-F5344CB8AC3E}">
        <p14:creationId xmlns:p14="http://schemas.microsoft.com/office/powerpoint/2010/main" val="3433348917"/>
      </p:ext>
    </p:extLst>
  </p:cSld>
  <p:clrMapOvr>
    <a:masterClrMapping/>
  </p:clrMapOvr>
  <p:transition spd="med">
    <p:fade/>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0282D-A621-3E4E-BDA4-AF6F8F1285D9}"/>
              </a:ext>
            </a:extLst>
          </p:cNvPr>
          <p:cNvSpPr/>
          <p:nvPr/>
        </p:nvSpPr>
        <p:spPr>
          <a:xfrm>
            <a:off x="683568" y="476672"/>
            <a:ext cx="7920880" cy="2308324"/>
          </a:xfrm>
          <a:prstGeom prst="rect">
            <a:avLst/>
          </a:prstGeom>
        </p:spPr>
        <p:txBody>
          <a:bodyPr wrap="square">
            <a:spAutoFit/>
          </a:bodyPr>
          <a:lstStyle/>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Pour la plupart des biblistes, la lettre aux Galates a été écrite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lors du second séjour de Paul à Corinthe</a:t>
            </a:r>
            <a:r>
              <a:rPr lang="fr-FR" sz="3600" dirty="0">
                <a:uFill>
                  <a:solidFill>
                    <a:srgbClr val="000000"/>
                  </a:solidFill>
                </a:uFill>
                <a:latin typeface="Times New Roman" panose="02020603050405020304" pitchFamily="18" charset="0"/>
                <a:ea typeface="Times New Roman" panose="02020603050405020304" pitchFamily="18" charset="0"/>
              </a:rPr>
              <a:t>, peu avant celle aux Romains,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autour de l'année 57</a:t>
            </a:r>
            <a:r>
              <a:rPr lang="fr-FR" sz="3600" dirty="0">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824098913"/>
      </p:ext>
    </p:extLst>
  </p:cSld>
  <p:clrMapOvr>
    <a:masterClrMapping/>
  </p:clrMapOvr>
  <p:transition spd="med">
    <p:fade/>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0282D-A621-3E4E-BDA4-AF6F8F1285D9}"/>
              </a:ext>
            </a:extLst>
          </p:cNvPr>
          <p:cNvSpPr/>
          <p:nvPr/>
        </p:nvSpPr>
        <p:spPr>
          <a:xfrm>
            <a:off x="683568" y="476672"/>
            <a:ext cx="7920880" cy="3493264"/>
          </a:xfrm>
          <a:prstGeom prst="rect">
            <a:avLst/>
          </a:prstGeom>
        </p:spPr>
        <p:txBody>
          <a:bodyPr wrap="square">
            <a:spAutoFit/>
          </a:bodyPr>
          <a:lstStyle/>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Pour la plupart des biblistes, la lettre aux Galates a été écrite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lors du second séjour de Paul à Corinthe</a:t>
            </a:r>
            <a:r>
              <a:rPr lang="fr-FR" sz="3600" dirty="0">
                <a:uFill>
                  <a:solidFill>
                    <a:srgbClr val="000000"/>
                  </a:solidFill>
                </a:uFill>
                <a:latin typeface="Times New Roman" panose="02020603050405020304" pitchFamily="18" charset="0"/>
                <a:ea typeface="Times New Roman" panose="02020603050405020304" pitchFamily="18" charset="0"/>
              </a:rPr>
              <a:t>, peu avant celle aux Romains,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autour de l'année 57</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Pour d'autres, elle aurait été écrite plus tôt,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en 53/54</a:t>
            </a:r>
            <a:r>
              <a:rPr lang="fr-FR" sz="3600" dirty="0">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724716236"/>
      </p:ext>
    </p:extLst>
  </p:cSld>
  <p:clrMapOvr>
    <a:masterClrMapping/>
  </p:clrMapOvr>
  <p:transition spd="med">
    <p:fade/>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0282D-A621-3E4E-BDA4-AF6F8F1285D9}"/>
              </a:ext>
            </a:extLst>
          </p:cNvPr>
          <p:cNvSpPr/>
          <p:nvPr/>
        </p:nvSpPr>
        <p:spPr>
          <a:xfrm>
            <a:off x="683568" y="476672"/>
            <a:ext cx="7920880" cy="5232202"/>
          </a:xfrm>
          <a:prstGeom prst="rect">
            <a:avLst/>
          </a:prstGeom>
        </p:spPr>
        <p:txBody>
          <a:bodyPr wrap="square">
            <a:spAutoFit/>
          </a:bodyPr>
          <a:lstStyle/>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Pour la plupart des biblistes, la lettre aux Galates a été écrite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lors du second séjour de Paul à Corinthe</a:t>
            </a:r>
            <a:r>
              <a:rPr lang="fr-FR" sz="3600" dirty="0">
                <a:uFill>
                  <a:solidFill>
                    <a:srgbClr val="000000"/>
                  </a:solidFill>
                </a:uFill>
                <a:latin typeface="Times New Roman" panose="02020603050405020304" pitchFamily="18" charset="0"/>
                <a:ea typeface="Times New Roman" panose="02020603050405020304" pitchFamily="18" charset="0"/>
              </a:rPr>
              <a:t>, peu avant celle aux Romains,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autour de l'année 57</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Pour d'autres, elle aurait été écrite plus tôt,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en 53/54</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600"/>
              </a:spcAft>
            </a:pPr>
            <a:r>
              <a:rPr lang="fr-FR" sz="3600" dirty="0">
                <a:uFill>
                  <a:solidFill>
                    <a:srgbClr val="000000"/>
                  </a:solidFill>
                </a:uFill>
                <a:latin typeface="Times New Roman" panose="02020603050405020304" pitchFamily="18" charset="0"/>
                <a:ea typeface="Times New Roman" panose="02020603050405020304" pitchFamily="18" charset="0"/>
              </a:rPr>
              <a:t>Dans les deux cas, une chose est certaine, </a:t>
            </a:r>
            <a:r>
              <a:rPr lang="fr-FR" sz="3600" i="1" dirty="0">
                <a:uFill>
                  <a:solidFill>
                    <a:srgbClr val="000000"/>
                  </a:solidFill>
                </a:uFill>
                <a:latin typeface="Times New Roman" panose="02020603050405020304" pitchFamily="18" charset="0"/>
                <a:ea typeface="Times New Roman" panose="02020603050405020304" pitchFamily="18" charset="0"/>
              </a:rPr>
              <a:t>cette lettre aux Galates est antérieure à la lettre aux Romains.</a:t>
            </a:r>
            <a:endParaRPr lang="fr-FR" sz="3600" i="1"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09596060"/>
      </p:ext>
    </p:extLst>
  </p:cSld>
  <p:clrMapOvr>
    <a:masterClrMapping/>
  </p:clrMapOvr>
  <p:transition spd="med">
    <p:fade/>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86F00-60AE-8F46-867B-348A171E05E8}"/>
              </a:ext>
            </a:extLst>
          </p:cNvPr>
          <p:cNvSpPr/>
          <p:nvPr/>
        </p:nvSpPr>
        <p:spPr>
          <a:xfrm>
            <a:off x="791580" y="0"/>
            <a:ext cx="8100900" cy="4401205"/>
          </a:xfrm>
          <a:prstGeom prst="rect">
            <a:avLst/>
          </a:prstGeom>
        </p:spPr>
        <p:txBody>
          <a:bodyPr wrap="square">
            <a:spAutoFit/>
          </a:bodyPr>
          <a:lstStyle/>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Bénis-sois-tu Seigneur</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de m'avoir fait</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Juif et non païen,</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homme libre et non esclave,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homme et non femme.</a:t>
            </a:r>
          </a:p>
          <a:p>
            <a:pPr algn="just">
              <a:spcAft>
                <a:spcPts val="0"/>
              </a:spcAft>
            </a:pPr>
            <a:endParaRPr lang="fr-FR" sz="40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endParaRPr lang="fr-FR" sz="40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1434058"/>
      </p:ext>
    </p:extLst>
  </p:cSld>
  <p:clrMapOvr>
    <a:masterClrMapping/>
  </p:clrMapOvr>
  <p:transition spd="med">
    <p:fade/>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86F00-60AE-8F46-867B-348A171E05E8}"/>
              </a:ext>
            </a:extLst>
          </p:cNvPr>
          <p:cNvSpPr/>
          <p:nvPr/>
        </p:nvSpPr>
        <p:spPr>
          <a:xfrm>
            <a:off x="791580" y="0"/>
            <a:ext cx="8100900" cy="6863417"/>
          </a:xfrm>
          <a:prstGeom prst="rect">
            <a:avLst/>
          </a:prstGeom>
        </p:spPr>
        <p:txBody>
          <a:bodyPr wrap="square">
            <a:spAutoFit/>
          </a:bodyPr>
          <a:lstStyle/>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Bénis-sois-tu Seigneur</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de m'avoir fait</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Juif et non païen,</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homme libre et non esclave,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homme et non femme.</a:t>
            </a:r>
          </a:p>
          <a:p>
            <a:pPr algn="just">
              <a:spcAft>
                <a:spcPts val="0"/>
              </a:spcAft>
            </a:pPr>
            <a:endParaRPr lang="fr-FR" sz="4000" dirty="0">
              <a:uFill>
                <a:solidFill>
                  <a:srgbClr val="000000"/>
                </a:solidFill>
              </a:uFill>
              <a:latin typeface="Times New Roman" panose="02020603050405020304" pitchFamily="18" charset="0"/>
              <a:ea typeface="Times New Roman" panose="02020603050405020304" pitchFamily="18" charset="0"/>
            </a:endParaRPr>
          </a:p>
          <a:p>
            <a:pPr marL="450215" algn="just">
              <a:spcAft>
                <a:spcPts val="0"/>
              </a:spcAft>
            </a:pPr>
            <a:r>
              <a:rPr lang="fr-FR" sz="4000" baseline="30000" dirty="0">
                <a:solidFill>
                  <a:srgbClr val="FFECAC"/>
                </a:solidFill>
                <a:uFill>
                  <a:solidFill>
                    <a:srgbClr val="000000"/>
                  </a:solidFill>
                </a:uFill>
                <a:latin typeface="Times New Roman" panose="02020603050405020304" pitchFamily="18" charset="0"/>
                <a:ea typeface="Times New Roman" panose="02020603050405020304" pitchFamily="18" charset="0"/>
              </a:rPr>
              <a:t>28</a:t>
            </a: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Juif, ni Grec ;</a:t>
            </a:r>
          </a:p>
          <a:p>
            <a:pPr marL="450215" algn="just">
              <a:spcAft>
                <a:spcPts val="0"/>
              </a:spcAft>
            </a:pP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esclave,</a:t>
            </a:r>
          </a:p>
          <a:p>
            <a:pPr marL="450215" algn="just">
              <a:spcAft>
                <a:spcPts val="0"/>
              </a:spcAft>
            </a:pP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		ni (homme) libre ; </a:t>
            </a:r>
          </a:p>
          <a:p>
            <a:pPr marL="450215" algn="just">
              <a:spcAft>
                <a:spcPts val="0"/>
              </a:spcAft>
            </a:pP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homme ni femme.</a:t>
            </a:r>
          </a:p>
          <a:p>
            <a:pPr algn="just">
              <a:spcAft>
                <a:spcPts val="0"/>
              </a:spcAft>
            </a:pPr>
            <a:endParaRPr lang="fr-FR" sz="40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60962251"/>
      </p:ext>
    </p:extLst>
  </p:cSld>
  <p:clrMapOvr>
    <a:masterClrMapping/>
  </p:clrMapOvr>
  <p:transition spd="med">
    <p:fade/>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86F00-60AE-8F46-867B-348A171E05E8}"/>
              </a:ext>
            </a:extLst>
          </p:cNvPr>
          <p:cNvSpPr/>
          <p:nvPr/>
        </p:nvSpPr>
        <p:spPr>
          <a:xfrm>
            <a:off x="827584" y="404664"/>
            <a:ext cx="7560840" cy="3170099"/>
          </a:xfrm>
          <a:prstGeom prst="rect">
            <a:avLst/>
          </a:prstGeom>
        </p:spPr>
        <p:txBody>
          <a:bodyPr wrap="square">
            <a:spAutoFit/>
          </a:bodyPr>
          <a:lstStyle/>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Béni soit le Seigneur</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qui librement m'a voulue et créée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telle que je suis.</a:t>
            </a:r>
          </a:p>
          <a:p>
            <a:pPr algn="just">
              <a:spcAft>
                <a:spcPts val="0"/>
              </a:spcAft>
            </a:pPr>
            <a:endParaRPr lang="fr-FR" sz="4000" dirty="0">
              <a:effectLst/>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02025732"/>
      </p:ext>
    </p:extLst>
  </p:cSld>
  <p:clrMapOvr>
    <a:masterClrMapping/>
  </p:clrMapOvr>
  <p:transition spd="med">
    <p:fade/>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886F00-60AE-8F46-867B-348A171E05E8}"/>
              </a:ext>
            </a:extLst>
          </p:cNvPr>
          <p:cNvSpPr/>
          <p:nvPr/>
        </p:nvSpPr>
        <p:spPr>
          <a:xfrm>
            <a:off x="827584" y="404664"/>
            <a:ext cx="7560840" cy="5632311"/>
          </a:xfrm>
          <a:prstGeom prst="rect">
            <a:avLst/>
          </a:prstGeom>
        </p:spPr>
        <p:txBody>
          <a:bodyPr wrap="square">
            <a:spAutoFit/>
          </a:bodyPr>
          <a:lstStyle/>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Béni soit le Seigneur</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qui librement m'a voulue et créée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telle que je suis.</a:t>
            </a:r>
          </a:p>
          <a:p>
            <a:pPr algn="just">
              <a:spcAft>
                <a:spcPts val="0"/>
              </a:spcAft>
            </a:pPr>
            <a:endParaRPr lang="fr-FR" sz="4000" dirty="0">
              <a:effectLst/>
              <a:uFill>
                <a:solidFill>
                  <a:srgbClr val="000000"/>
                </a:solidFill>
              </a:uFill>
              <a:latin typeface="Times New Roman" panose="02020603050405020304" pitchFamily="18" charset="0"/>
              <a:ea typeface="Times New Roman" panose="02020603050405020304" pitchFamily="18" charset="0"/>
            </a:endParaRPr>
          </a:p>
          <a:p>
            <a:pPr marL="450215" algn="just">
              <a:spcAft>
                <a:spcPts val="0"/>
              </a:spcAft>
            </a:pPr>
            <a:r>
              <a:rPr lang="fr-FR" sz="4000" baseline="30000" dirty="0">
                <a:solidFill>
                  <a:srgbClr val="FFECAC"/>
                </a:solidFill>
                <a:uFill>
                  <a:solidFill>
                    <a:srgbClr val="000000"/>
                  </a:solidFill>
                </a:uFill>
                <a:latin typeface="Times New Roman" panose="02020603050405020304" pitchFamily="18" charset="0"/>
                <a:ea typeface="Times New Roman" panose="02020603050405020304" pitchFamily="18" charset="0"/>
              </a:rPr>
              <a:t>28</a:t>
            </a: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Juif, ni Grec ;</a:t>
            </a:r>
          </a:p>
          <a:p>
            <a:pPr marL="450215" algn="just">
              <a:spcAft>
                <a:spcPts val="0"/>
              </a:spcAft>
            </a:pP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esclave,</a:t>
            </a:r>
          </a:p>
          <a:p>
            <a:pPr marL="450215" algn="just">
              <a:spcAft>
                <a:spcPts val="0"/>
              </a:spcAft>
            </a:pP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		ni (homme) libre ; </a:t>
            </a:r>
          </a:p>
          <a:p>
            <a:pPr marL="450215" algn="just">
              <a:spcAft>
                <a:spcPts val="0"/>
              </a:spcAft>
            </a:pPr>
            <a:r>
              <a:rPr lang="fr-FR" sz="40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homme ni femme.</a:t>
            </a:r>
          </a:p>
          <a:p>
            <a:pPr algn="just">
              <a:spcAft>
                <a:spcPts val="0"/>
              </a:spcAft>
            </a:pP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9420542"/>
      </p:ext>
    </p:extLst>
  </p:cSld>
  <p:clrMapOvr>
    <a:masterClrMapping/>
  </p:clrMapOvr>
  <p:transition spd="med">
    <p:fade/>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E8FBF7-15C8-4743-9D54-601105AB2DAC}"/>
              </a:ext>
            </a:extLst>
          </p:cNvPr>
          <p:cNvSpPr/>
          <p:nvPr/>
        </p:nvSpPr>
        <p:spPr>
          <a:xfrm>
            <a:off x="0" y="116632"/>
            <a:ext cx="8964488" cy="6494085"/>
          </a:xfrm>
          <a:prstGeom prst="rect">
            <a:avLst/>
          </a:prstGeom>
        </p:spPr>
        <p:txBody>
          <a:bodyPr wrap="square">
            <a:spAutoFit/>
          </a:bodyPr>
          <a:lstStyle/>
          <a:p>
            <a:pPr marL="450215" algn="just">
              <a:spcAft>
                <a:spcPts val="0"/>
              </a:spcAft>
            </a:pPr>
            <a:r>
              <a:rPr lang="fr-FR" sz="3200" baseline="30000" dirty="0">
                <a:solidFill>
                  <a:srgbClr val="00B0F0"/>
                </a:solidFill>
                <a:uFill>
                  <a:solidFill>
                    <a:srgbClr val="000000"/>
                  </a:solidFill>
                </a:uFill>
                <a:latin typeface="Times New Roman" panose="02020603050405020304" pitchFamily="18" charset="0"/>
                <a:ea typeface="Times New Roman" panose="02020603050405020304" pitchFamily="18" charset="0"/>
              </a:rPr>
              <a:t>26</a:t>
            </a:r>
            <a:r>
              <a:rPr lang="fr-FR" sz="3200" b="1" dirty="0">
                <a:solidFill>
                  <a:srgbClr val="00B0F0"/>
                </a:solidFill>
                <a:uFill>
                  <a:solidFill>
                    <a:srgbClr val="000000"/>
                  </a:solidFill>
                </a:uFill>
                <a:latin typeface="Times New Roman" panose="02020603050405020304" pitchFamily="18" charset="0"/>
                <a:ea typeface="Times New Roman" panose="02020603050405020304" pitchFamily="18" charset="0"/>
              </a:rPr>
              <a:t>Tous</a:t>
            </a:r>
            <a:r>
              <a:rPr lang="fr-FR" sz="3200" dirty="0">
                <a:solidFill>
                  <a:srgbClr val="00B0F0"/>
                </a:solidFill>
                <a:uFill>
                  <a:solidFill>
                    <a:srgbClr val="000000"/>
                  </a:solidFill>
                </a:uFill>
                <a:latin typeface="Times New Roman" panose="02020603050405020304" pitchFamily="18" charset="0"/>
                <a:ea typeface="Times New Roman" panose="02020603050405020304" pitchFamily="18" charset="0"/>
              </a:rPr>
              <a:t> (pantes), </a:t>
            </a:r>
            <a:r>
              <a:rPr lang="fr-FR" sz="3200" dirty="0">
                <a:uFill>
                  <a:solidFill>
                    <a:srgbClr val="000000"/>
                  </a:solidFill>
                </a:uFill>
                <a:latin typeface="Times New Roman" panose="02020603050405020304" pitchFamily="18" charset="0"/>
                <a:ea typeface="Times New Roman" panose="02020603050405020304" pitchFamily="18" charset="0"/>
              </a:rPr>
              <a:t>en effet, fils de Dieu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par le moyen de la foi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en Christ Jésus</a:t>
            </a:r>
            <a:r>
              <a:rPr lang="fr-FR" sz="3200" dirty="0">
                <a:uFill>
                  <a:solidFill>
                    <a:srgbClr val="000000"/>
                  </a:solidFill>
                </a:uFill>
                <a:latin typeface="Times New Roman" panose="02020603050405020304" pitchFamily="18" charset="0"/>
                <a:ea typeface="Times New Roman" panose="02020603050405020304" pitchFamily="18" charset="0"/>
              </a:rPr>
              <a:t>. </a:t>
            </a:r>
          </a:p>
          <a:p>
            <a:pPr marL="450215" algn="just">
              <a:spcAft>
                <a:spcPts val="0"/>
              </a:spcAft>
            </a:pPr>
            <a:r>
              <a:rPr lang="fr-FR" sz="3200" baseline="30000" dirty="0">
                <a:solidFill>
                  <a:srgbClr val="00B0F0"/>
                </a:solidFill>
                <a:uFill>
                  <a:solidFill>
                    <a:srgbClr val="000000"/>
                  </a:solidFill>
                </a:uFill>
                <a:latin typeface="Times New Roman" panose="02020603050405020304" pitchFamily="18" charset="0"/>
                <a:ea typeface="Times New Roman" panose="02020603050405020304" pitchFamily="18" charset="0"/>
              </a:rPr>
              <a:t>27</a:t>
            </a:r>
            <a:r>
              <a:rPr lang="fr-FR" sz="3200" b="1" dirty="0">
                <a:solidFill>
                  <a:srgbClr val="00B0F0"/>
                </a:solidFill>
                <a:uFill>
                  <a:solidFill>
                    <a:srgbClr val="000000"/>
                  </a:solidFill>
                </a:uFill>
                <a:latin typeface="Times New Roman" panose="02020603050405020304" pitchFamily="18" charset="0"/>
                <a:ea typeface="Times New Roman" panose="02020603050405020304" pitchFamily="18" charset="0"/>
              </a:rPr>
              <a:t>Vous tous </a:t>
            </a:r>
            <a:r>
              <a:rPr lang="fr-FR" sz="3200" dirty="0">
                <a:solidFill>
                  <a:srgbClr val="00B0F0"/>
                </a:solidFill>
                <a:uFill>
                  <a:solidFill>
                    <a:srgbClr val="000000"/>
                  </a:solidFill>
                </a:uFill>
                <a:latin typeface="Times New Roman" panose="02020603050405020304" pitchFamily="18" charset="0"/>
                <a:ea typeface="Times New Roman" panose="02020603050405020304" pitchFamily="18" charset="0"/>
              </a:rPr>
              <a:t>(</a:t>
            </a:r>
            <a:r>
              <a:rPr lang="fr-FR" sz="3200" dirty="0" err="1">
                <a:solidFill>
                  <a:srgbClr val="00B0F0"/>
                </a:solidFill>
                <a:uFill>
                  <a:solidFill>
                    <a:srgbClr val="000000"/>
                  </a:solidFill>
                </a:uFill>
                <a:latin typeface="Times New Roman" panose="02020603050405020304" pitchFamily="18" charset="0"/>
                <a:ea typeface="Times New Roman" panose="02020603050405020304" pitchFamily="18" charset="0"/>
              </a:rPr>
              <a:t>hosoí</a:t>
            </a:r>
            <a:r>
              <a:rPr lang="fr-FR" sz="3200" dirty="0">
                <a:solidFill>
                  <a:srgbClr val="00B0F0"/>
                </a:solidFill>
                <a:uFill>
                  <a:solidFill>
                    <a:srgbClr val="000000"/>
                  </a:solidFill>
                </a:uFill>
                <a:latin typeface="Times New Roman" panose="02020603050405020304" pitchFamily="18" charset="0"/>
                <a:ea typeface="Times New Roman" panose="02020603050405020304" pitchFamily="18" charset="0"/>
              </a:rPr>
              <a:t>), </a:t>
            </a:r>
            <a:r>
              <a:rPr lang="fr-FR" sz="3200" dirty="0">
                <a:uFill>
                  <a:solidFill>
                    <a:srgbClr val="000000"/>
                  </a:solidFill>
                </a:uFill>
                <a:latin typeface="Times New Roman" panose="02020603050405020304" pitchFamily="18" charset="0"/>
                <a:ea typeface="Times New Roman" panose="02020603050405020304" pitchFamily="18" charset="0"/>
              </a:rPr>
              <a:t>en effet,</a:t>
            </a:r>
          </a:p>
          <a:p>
            <a:pPr marL="450215" algn="just">
              <a:spcAft>
                <a:spcPts val="0"/>
              </a:spcAft>
            </a:pP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en Christ</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200" dirty="0">
                <a:uFill>
                  <a:solidFill>
                    <a:srgbClr val="000000"/>
                  </a:solidFill>
                </a:uFill>
                <a:latin typeface="Times New Roman" panose="02020603050405020304" pitchFamily="18" charset="0"/>
                <a:ea typeface="Times New Roman" panose="02020603050405020304" pitchFamily="18" charset="0"/>
              </a:rPr>
              <a:t>vous avez été baptisés,</a:t>
            </a:r>
          </a:p>
          <a:p>
            <a:pPr marL="450215" algn="just">
              <a:spcAft>
                <a:spcPts val="0"/>
              </a:spcAft>
            </a:pP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Christ</a:t>
            </a:r>
            <a:r>
              <a:rPr lang="fr-FR" sz="3200" dirty="0">
                <a:solidFill>
                  <a:srgbClr val="FF0000"/>
                </a:solidFill>
                <a:uFill>
                  <a:solidFill>
                    <a:srgbClr val="000000"/>
                  </a:solidFill>
                </a:uFill>
                <a:latin typeface="Times New Roman" panose="02020603050405020304" pitchFamily="18" charset="0"/>
                <a:ea typeface="Times New Roman" panose="02020603050405020304" pitchFamily="18" charset="0"/>
              </a:rPr>
              <a:t> </a:t>
            </a:r>
            <a:r>
              <a:rPr lang="fr-FR" sz="3200" dirty="0">
                <a:uFill>
                  <a:solidFill>
                    <a:srgbClr val="000000"/>
                  </a:solidFill>
                </a:uFill>
                <a:latin typeface="Times New Roman" panose="02020603050405020304" pitchFamily="18" charset="0"/>
                <a:ea typeface="Times New Roman" panose="02020603050405020304" pitchFamily="18" charset="0"/>
              </a:rPr>
              <a:t>vous avez revêtu.</a:t>
            </a:r>
          </a:p>
          <a:p>
            <a:pPr marL="450215" algn="just">
              <a:spcAft>
                <a:spcPts val="0"/>
              </a:spcAft>
            </a:pPr>
            <a:r>
              <a:rPr lang="fr-FR" sz="3200" baseline="30000" dirty="0">
                <a:solidFill>
                  <a:srgbClr val="FFECAC"/>
                </a:solidFill>
                <a:uFill>
                  <a:solidFill>
                    <a:srgbClr val="000000"/>
                  </a:solidFill>
                </a:uFill>
                <a:latin typeface="Times New Roman" panose="02020603050405020304" pitchFamily="18" charset="0"/>
                <a:ea typeface="Times New Roman" panose="02020603050405020304" pitchFamily="18" charset="0"/>
              </a:rPr>
              <a:t>		28</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Il n’y a ni Juif, ni Grec ;</a:t>
            </a:r>
          </a:p>
          <a:p>
            <a:pPr marL="450215" algn="just">
              <a:spcAft>
                <a:spcPts val="0"/>
              </a:spcAft>
            </a:pP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		il n’y a ni esclave, ni (homme) libre ; </a:t>
            </a:r>
          </a:p>
          <a:p>
            <a:pPr marL="450215" algn="just">
              <a:spcAft>
                <a:spcPts val="0"/>
              </a:spcAft>
            </a:pP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		il n’y a ni homme ni femme.</a:t>
            </a:r>
          </a:p>
          <a:p>
            <a:pPr marL="450215" algn="just">
              <a:spcAft>
                <a:spcPts val="0"/>
              </a:spcAft>
            </a:pPr>
            <a:r>
              <a:rPr lang="fr-FR" sz="3200" b="1" dirty="0">
                <a:solidFill>
                  <a:srgbClr val="00B0F0"/>
                </a:solidFill>
                <a:uFill>
                  <a:solidFill>
                    <a:srgbClr val="000000"/>
                  </a:solidFill>
                </a:uFill>
                <a:latin typeface="Times New Roman" panose="02020603050405020304" pitchFamily="18" charset="0"/>
                <a:ea typeface="Times New Roman" panose="02020603050405020304" pitchFamily="18" charset="0"/>
              </a:rPr>
              <a:t>Tous</a:t>
            </a:r>
            <a:r>
              <a:rPr lang="fr-FR" sz="3200" dirty="0">
                <a:solidFill>
                  <a:srgbClr val="00B0F0"/>
                </a:solidFill>
                <a:uFill>
                  <a:solidFill>
                    <a:srgbClr val="000000"/>
                  </a:solidFill>
                </a:uFill>
                <a:latin typeface="Times New Roman" panose="02020603050405020304" pitchFamily="18" charset="0"/>
                <a:ea typeface="Times New Roman" panose="02020603050405020304" pitchFamily="18" charset="0"/>
              </a:rPr>
              <a:t> (pantes), </a:t>
            </a:r>
            <a:r>
              <a:rPr lang="fr-FR" sz="3200" dirty="0">
                <a:uFill>
                  <a:solidFill>
                    <a:srgbClr val="000000"/>
                  </a:solidFill>
                </a:uFill>
                <a:latin typeface="Times New Roman" panose="02020603050405020304" pitchFamily="18" charset="0"/>
                <a:ea typeface="Times New Roman" panose="02020603050405020304" pitchFamily="18" charset="0"/>
              </a:rPr>
              <a:t>en effet,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vous êtes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en Christ Jésus</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29</a:t>
            </a:r>
            <a:r>
              <a:rPr lang="fr-FR" sz="3200" dirty="0">
                <a:uFill>
                  <a:solidFill>
                    <a:srgbClr val="000000"/>
                  </a:solidFill>
                </a:uFill>
                <a:latin typeface="Times New Roman" panose="02020603050405020304" pitchFamily="18" charset="0"/>
                <a:ea typeface="Times New Roman" panose="02020603050405020304" pitchFamily="18" charset="0"/>
              </a:rPr>
              <a:t>Et si vous (appartenez)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de Christ</a:t>
            </a:r>
            <a:r>
              <a:rPr lang="fr-FR" sz="3200" u="sng"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alors d’Abraham descendance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selon la promesse, héritiers. (Ga 3,26-29)</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06165476"/>
      </p:ext>
    </p:extLst>
  </p:cSld>
  <p:clrMapOvr>
    <a:masterClrMapping/>
  </p:clrMapOvr>
  <p:transition spd="med">
    <p:fade/>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E8FBF7-15C8-4743-9D54-601105AB2DAC}"/>
              </a:ext>
            </a:extLst>
          </p:cNvPr>
          <p:cNvSpPr/>
          <p:nvPr/>
        </p:nvSpPr>
        <p:spPr>
          <a:xfrm>
            <a:off x="0" y="116632"/>
            <a:ext cx="8964488" cy="6494085"/>
          </a:xfrm>
          <a:prstGeom prst="rect">
            <a:avLst/>
          </a:prstGeom>
        </p:spPr>
        <p:txBody>
          <a:bodyPr wrap="square">
            <a:spAutoFit/>
          </a:bodyPr>
          <a:lstStyle/>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26</a:t>
            </a:r>
            <a:r>
              <a:rPr lang="fr-FR" sz="3200" b="1" dirty="0">
                <a:uFill>
                  <a:solidFill>
                    <a:srgbClr val="000000"/>
                  </a:solidFill>
                </a:uFill>
                <a:latin typeface="Times New Roman" panose="02020603050405020304" pitchFamily="18" charset="0"/>
                <a:ea typeface="Times New Roman" panose="02020603050405020304" pitchFamily="18" charset="0"/>
              </a:rPr>
              <a:t>Tous</a:t>
            </a:r>
            <a:r>
              <a:rPr lang="fr-FR" sz="3200" dirty="0">
                <a:uFill>
                  <a:solidFill>
                    <a:srgbClr val="000000"/>
                  </a:solidFill>
                </a:uFill>
                <a:latin typeface="Times New Roman" panose="02020603050405020304" pitchFamily="18" charset="0"/>
                <a:ea typeface="Times New Roman" panose="02020603050405020304" pitchFamily="18" charset="0"/>
              </a:rPr>
              <a:t> (pantes), en effet, fils de Dieu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par le moyen de la foi </a:t>
            </a:r>
            <a:r>
              <a:rPr lang="fr-FR" sz="3200" b="1" u="sng" dirty="0">
                <a:uFill>
                  <a:solidFill>
                    <a:srgbClr val="000000"/>
                  </a:solidFill>
                </a:uFill>
                <a:latin typeface="Times New Roman" panose="02020603050405020304" pitchFamily="18" charset="0"/>
                <a:ea typeface="Times New Roman" panose="02020603050405020304" pitchFamily="18" charset="0"/>
              </a:rPr>
              <a:t>en Christ Jésus</a:t>
            </a:r>
            <a:r>
              <a:rPr lang="fr-FR" sz="3200" dirty="0">
                <a:uFill>
                  <a:solidFill>
                    <a:srgbClr val="000000"/>
                  </a:solidFill>
                </a:uFill>
                <a:latin typeface="Times New Roman" panose="02020603050405020304" pitchFamily="18" charset="0"/>
                <a:ea typeface="Times New Roman" panose="02020603050405020304" pitchFamily="18" charset="0"/>
              </a:rPr>
              <a:t>. </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27</a:t>
            </a:r>
            <a:r>
              <a:rPr lang="fr-FR" sz="3200" b="1" dirty="0">
                <a:uFill>
                  <a:solidFill>
                    <a:srgbClr val="000000"/>
                  </a:solidFill>
                </a:uFill>
                <a:latin typeface="Times New Roman" panose="02020603050405020304" pitchFamily="18" charset="0"/>
                <a:ea typeface="Times New Roman" panose="02020603050405020304" pitchFamily="18" charset="0"/>
              </a:rPr>
              <a:t>Vous tous </a:t>
            </a:r>
            <a:r>
              <a:rPr lang="fr-FR" sz="3200" dirty="0">
                <a:uFill>
                  <a:solidFill>
                    <a:srgbClr val="000000"/>
                  </a:solidFill>
                </a:uFill>
                <a:latin typeface="Times New Roman" panose="02020603050405020304" pitchFamily="18" charset="0"/>
                <a:ea typeface="Times New Roman" panose="02020603050405020304" pitchFamily="18" charset="0"/>
              </a:rPr>
              <a:t>(</a:t>
            </a:r>
            <a:r>
              <a:rPr lang="fr-FR" sz="3200" dirty="0" err="1">
                <a:uFill>
                  <a:solidFill>
                    <a:srgbClr val="000000"/>
                  </a:solidFill>
                </a:uFill>
                <a:latin typeface="Times New Roman" panose="02020603050405020304" pitchFamily="18" charset="0"/>
                <a:ea typeface="Times New Roman" panose="02020603050405020304" pitchFamily="18" charset="0"/>
              </a:rPr>
              <a:t>hosoí</a:t>
            </a:r>
            <a:r>
              <a:rPr lang="fr-FR" sz="3200" dirty="0">
                <a:uFill>
                  <a:solidFill>
                    <a:srgbClr val="000000"/>
                  </a:solidFill>
                </a:uFill>
                <a:latin typeface="Times New Roman" panose="02020603050405020304" pitchFamily="18" charset="0"/>
                <a:ea typeface="Times New Roman" panose="02020603050405020304" pitchFamily="18" charset="0"/>
              </a:rPr>
              <a:t>), en effet,</a:t>
            </a:r>
          </a:p>
          <a:p>
            <a:pPr marL="450215" algn="just">
              <a:spcAft>
                <a:spcPts val="0"/>
              </a:spcAft>
            </a:pPr>
            <a:r>
              <a:rPr lang="fr-FR" sz="3200" b="1" u="sng" dirty="0">
                <a:uFill>
                  <a:solidFill>
                    <a:srgbClr val="000000"/>
                  </a:solidFill>
                </a:uFill>
                <a:latin typeface="Times New Roman" panose="02020603050405020304" pitchFamily="18" charset="0"/>
                <a:ea typeface="Times New Roman" panose="02020603050405020304" pitchFamily="18" charset="0"/>
              </a:rPr>
              <a:t>en Christ</a:t>
            </a:r>
            <a:r>
              <a:rPr lang="fr-FR" sz="3200" dirty="0">
                <a:uFill>
                  <a:solidFill>
                    <a:srgbClr val="000000"/>
                  </a:solidFill>
                </a:uFill>
                <a:latin typeface="Times New Roman" panose="02020603050405020304" pitchFamily="18" charset="0"/>
                <a:ea typeface="Times New Roman" panose="02020603050405020304" pitchFamily="18" charset="0"/>
              </a:rPr>
              <a:t> vous avez été baptisés,</a:t>
            </a:r>
          </a:p>
          <a:p>
            <a:pPr marL="450215" algn="just">
              <a:spcAft>
                <a:spcPts val="0"/>
              </a:spcAft>
            </a:pPr>
            <a:r>
              <a:rPr lang="fr-FR" sz="3200" b="1" u="sng" dirty="0">
                <a:uFill>
                  <a:solidFill>
                    <a:srgbClr val="000000"/>
                  </a:solidFill>
                </a:uFill>
                <a:latin typeface="Times New Roman" panose="02020603050405020304" pitchFamily="18" charset="0"/>
                <a:ea typeface="Times New Roman" panose="02020603050405020304" pitchFamily="18" charset="0"/>
              </a:rPr>
              <a:t>Christ</a:t>
            </a:r>
            <a:r>
              <a:rPr lang="fr-FR" sz="3200" dirty="0">
                <a:uFill>
                  <a:solidFill>
                    <a:srgbClr val="000000"/>
                  </a:solidFill>
                </a:uFill>
                <a:latin typeface="Times New Roman" panose="02020603050405020304" pitchFamily="18" charset="0"/>
                <a:ea typeface="Times New Roman" panose="02020603050405020304" pitchFamily="18" charset="0"/>
              </a:rPr>
              <a:t> vous avez revêtu.</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		</a:t>
            </a:r>
            <a:r>
              <a:rPr lang="fr-FR" sz="3200" b="1"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28</a:t>
            </a:r>
            <a:r>
              <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rPr>
              <a:t>Il n’y a ni Juif, ni Grec ;</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il n’y a ni esclave, ni (homme) libre ; </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il n’y a ni homme ni femme.</a:t>
            </a:r>
          </a:p>
          <a:p>
            <a:pPr marL="450215" algn="just">
              <a:spcAft>
                <a:spcPts val="0"/>
              </a:spcAft>
            </a:pPr>
            <a:r>
              <a:rPr lang="fr-FR" sz="3200" b="1" dirty="0">
                <a:uFill>
                  <a:solidFill>
                    <a:srgbClr val="000000"/>
                  </a:solidFill>
                </a:uFill>
                <a:latin typeface="Times New Roman" panose="02020603050405020304" pitchFamily="18" charset="0"/>
                <a:ea typeface="Times New Roman" panose="02020603050405020304" pitchFamily="18" charset="0"/>
              </a:rPr>
              <a:t>Tous</a:t>
            </a:r>
            <a:r>
              <a:rPr lang="fr-FR" sz="3200" dirty="0">
                <a:uFill>
                  <a:solidFill>
                    <a:srgbClr val="000000"/>
                  </a:solidFill>
                </a:uFill>
                <a:latin typeface="Times New Roman" panose="02020603050405020304" pitchFamily="18" charset="0"/>
                <a:ea typeface="Times New Roman" panose="02020603050405020304" pitchFamily="18" charset="0"/>
              </a:rPr>
              <a:t> (pantes), en effet,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vous êtes </a:t>
            </a:r>
            <a:r>
              <a:rPr lang="fr-FR" sz="3200" b="1" u="sng" dirty="0">
                <a:uFill>
                  <a:solidFill>
                    <a:srgbClr val="000000"/>
                  </a:solidFill>
                </a:uFill>
                <a:latin typeface="Times New Roman" panose="02020603050405020304" pitchFamily="18" charset="0"/>
                <a:ea typeface="Times New Roman" panose="02020603050405020304" pitchFamily="18" charset="0"/>
              </a:rPr>
              <a:t>un en Christ Jésus</a:t>
            </a:r>
            <a:r>
              <a:rPr lang="fr-FR" sz="3200"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29</a:t>
            </a:r>
            <a:r>
              <a:rPr lang="fr-FR" sz="3200" dirty="0">
                <a:uFill>
                  <a:solidFill>
                    <a:srgbClr val="000000"/>
                  </a:solidFill>
                </a:uFill>
                <a:latin typeface="Times New Roman" panose="02020603050405020304" pitchFamily="18" charset="0"/>
                <a:ea typeface="Times New Roman" panose="02020603050405020304" pitchFamily="18" charset="0"/>
              </a:rPr>
              <a:t>Et si vous (appartenez) </a:t>
            </a:r>
            <a:r>
              <a:rPr lang="fr-FR" sz="3200" b="1" u="sng" dirty="0">
                <a:uFill>
                  <a:solidFill>
                    <a:srgbClr val="000000"/>
                  </a:solidFill>
                </a:uFill>
                <a:latin typeface="Times New Roman" panose="02020603050405020304" pitchFamily="18" charset="0"/>
                <a:ea typeface="Times New Roman" panose="02020603050405020304" pitchFamily="18" charset="0"/>
              </a:rPr>
              <a:t>de Christ</a:t>
            </a:r>
            <a:r>
              <a:rPr lang="fr-FR" sz="3200" u="sng"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alors d’Abraham descendance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selon la promesse, héritiers. (Ga 3,26-29)</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61068134"/>
      </p:ext>
    </p:extLst>
  </p:cSld>
  <p:clrMapOvr>
    <a:masterClrMapping/>
  </p:clrMapOvr>
  <p:transition spd="med">
    <p:fade/>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E8FBF7-15C8-4743-9D54-601105AB2DAC}"/>
              </a:ext>
            </a:extLst>
          </p:cNvPr>
          <p:cNvSpPr/>
          <p:nvPr/>
        </p:nvSpPr>
        <p:spPr>
          <a:xfrm>
            <a:off x="0" y="116632"/>
            <a:ext cx="8964488" cy="6494085"/>
          </a:xfrm>
          <a:prstGeom prst="rect">
            <a:avLst/>
          </a:prstGeom>
        </p:spPr>
        <p:txBody>
          <a:bodyPr wrap="square">
            <a:spAutoFit/>
          </a:bodyPr>
          <a:lstStyle/>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26</a:t>
            </a:r>
            <a:r>
              <a:rPr lang="fr-FR" sz="3200" b="1" dirty="0">
                <a:uFill>
                  <a:solidFill>
                    <a:srgbClr val="000000"/>
                  </a:solidFill>
                </a:uFill>
                <a:latin typeface="Times New Roman" panose="02020603050405020304" pitchFamily="18" charset="0"/>
                <a:ea typeface="Times New Roman" panose="02020603050405020304" pitchFamily="18" charset="0"/>
              </a:rPr>
              <a:t>Tous</a:t>
            </a:r>
            <a:r>
              <a:rPr lang="fr-FR" sz="3200" dirty="0">
                <a:uFill>
                  <a:solidFill>
                    <a:srgbClr val="000000"/>
                  </a:solidFill>
                </a:uFill>
                <a:latin typeface="Times New Roman" panose="02020603050405020304" pitchFamily="18" charset="0"/>
                <a:ea typeface="Times New Roman" panose="02020603050405020304" pitchFamily="18" charset="0"/>
              </a:rPr>
              <a:t> (pantes), en effet, fils de Dieu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par le moyen de la foi </a:t>
            </a:r>
            <a:r>
              <a:rPr lang="fr-FR" sz="3200" b="1" u="sng" dirty="0">
                <a:uFill>
                  <a:solidFill>
                    <a:srgbClr val="000000"/>
                  </a:solidFill>
                </a:uFill>
                <a:latin typeface="Times New Roman" panose="02020603050405020304" pitchFamily="18" charset="0"/>
                <a:ea typeface="Times New Roman" panose="02020603050405020304" pitchFamily="18" charset="0"/>
              </a:rPr>
              <a:t>en Christ Jésus</a:t>
            </a:r>
            <a:r>
              <a:rPr lang="fr-FR" sz="3200" dirty="0">
                <a:uFill>
                  <a:solidFill>
                    <a:srgbClr val="000000"/>
                  </a:solidFill>
                </a:uFill>
                <a:latin typeface="Times New Roman" panose="02020603050405020304" pitchFamily="18" charset="0"/>
                <a:ea typeface="Times New Roman" panose="02020603050405020304" pitchFamily="18" charset="0"/>
              </a:rPr>
              <a:t>. </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27</a:t>
            </a:r>
            <a:r>
              <a:rPr lang="fr-FR" sz="3200" b="1" dirty="0">
                <a:uFill>
                  <a:solidFill>
                    <a:srgbClr val="000000"/>
                  </a:solidFill>
                </a:uFill>
                <a:latin typeface="Times New Roman" panose="02020603050405020304" pitchFamily="18" charset="0"/>
                <a:ea typeface="Times New Roman" panose="02020603050405020304" pitchFamily="18" charset="0"/>
              </a:rPr>
              <a:t>Vous tous </a:t>
            </a:r>
            <a:r>
              <a:rPr lang="fr-FR" sz="3200" dirty="0">
                <a:uFill>
                  <a:solidFill>
                    <a:srgbClr val="000000"/>
                  </a:solidFill>
                </a:uFill>
                <a:latin typeface="Times New Roman" panose="02020603050405020304" pitchFamily="18" charset="0"/>
                <a:ea typeface="Times New Roman" panose="02020603050405020304" pitchFamily="18" charset="0"/>
              </a:rPr>
              <a:t>(</a:t>
            </a:r>
            <a:r>
              <a:rPr lang="fr-FR" sz="3200" dirty="0" err="1">
                <a:uFill>
                  <a:solidFill>
                    <a:srgbClr val="000000"/>
                  </a:solidFill>
                </a:uFill>
                <a:latin typeface="Times New Roman" panose="02020603050405020304" pitchFamily="18" charset="0"/>
                <a:ea typeface="Times New Roman" panose="02020603050405020304" pitchFamily="18" charset="0"/>
              </a:rPr>
              <a:t>hosoí</a:t>
            </a:r>
            <a:r>
              <a:rPr lang="fr-FR" sz="3200" dirty="0">
                <a:uFill>
                  <a:solidFill>
                    <a:srgbClr val="000000"/>
                  </a:solidFill>
                </a:uFill>
                <a:latin typeface="Times New Roman" panose="02020603050405020304" pitchFamily="18" charset="0"/>
                <a:ea typeface="Times New Roman" panose="02020603050405020304" pitchFamily="18" charset="0"/>
              </a:rPr>
              <a:t>), en effet,</a:t>
            </a:r>
          </a:p>
          <a:p>
            <a:pPr marL="450215" algn="just">
              <a:spcAft>
                <a:spcPts val="0"/>
              </a:spcAft>
            </a:pPr>
            <a:r>
              <a:rPr lang="fr-FR" sz="3200" b="1" u="sng" dirty="0">
                <a:uFill>
                  <a:solidFill>
                    <a:srgbClr val="000000"/>
                  </a:solidFill>
                </a:uFill>
                <a:latin typeface="Times New Roman" panose="02020603050405020304" pitchFamily="18" charset="0"/>
                <a:ea typeface="Times New Roman" panose="02020603050405020304" pitchFamily="18" charset="0"/>
              </a:rPr>
              <a:t>en Christ</a:t>
            </a:r>
            <a:r>
              <a:rPr lang="fr-FR" sz="3200" dirty="0">
                <a:uFill>
                  <a:solidFill>
                    <a:srgbClr val="000000"/>
                  </a:solidFill>
                </a:uFill>
                <a:latin typeface="Times New Roman" panose="02020603050405020304" pitchFamily="18" charset="0"/>
                <a:ea typeface="Times New Roman" panose="02020603050405020304" pitchFamily="18" charset="0"/>
              </a:rPr>
              <a:t> vous avez été baptisés,</a:t>
            </a:r>
          </a:p>
          <a:p>
            <a:pPr marL="450215" algn="just">
              <a:spcAft>
                <a:spcPts val="0"/>
              </a:spcAft>
            </a:pPr>
            <a:r>
              <a:rPr lang="fr-FR" sz="3200" b="1" u="sng" dirty="0">
                <a:uFill>
                  <a:solidFill>
                    <a:srgbClr val="000000"/>
                  </a:solidFill>
                </a:uFill>
                <a:latin typeface="Times New Roman" panose="02020603050405020304" pitchFamily="18" charset="0"/>
                <a:ea typeface="Times New Roman" panose="02020603050405020304" pitchFamily="18" charset="0"/>
              </a:rPr>
              <a:t>Christ</a:t>
            </a:r>
            <a:r>
              <a:rPr lang="fr-FR" sz="3200" dirty="0">
                <a:uFill>
                  <a:solidFill>
                    <a:srgbClr val="000000"/>
                  </a:solidFill>
                </a:uFill>
                <a:latin typeface="Times New Roman" panose="02020603050405020304" pitchFamily="18" charset="0"/>
                <a:ea typeface="Times New Roman" panose="02020603050405020304" pitchFamily="18" charset="0"/>
              </a:rPr>
              <a:t> vous avez revêtu.</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		28</a:t>
            </a:r>
            <a:r>
              <a:rPr lang="fr-FR" sz="3200" dirty="0">
                <a:uFill>
                  <a:solidFill>
                    <a:srgbClr val="000000"/>
                  </a:solidFill>
                </a:uFill>
                <a:latin typeface="Times New Roman" panose="02020603050405020304" pitchFamily="18" charset="0"/>
                <a:ea typeface="Times New Roman" panose="02020603050405020304" pitchFamily="18" charset="0"/>
              </a:rPr>
              <a:t>Il n’y a ni Juif, ni Grec ;</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rPr>
              <a:t>il n’y a ni esclave, ni (homme) libre ; </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il n’y a ni homme ni femme.</a:t>
            </a:r>
          </a:p>
          <a:p>
            <a:pPr marL="450215" algn="just">
              <a:spcAft>
                <a:spcPts val="0"/>
              </a:spcAft>
            </a:pPr>
            <a:r>
              <a:rPr lang="fr-FR" sz="3200" b="1" dirty="0">
                <a:uFill>
                  <a:solidFill>
                    <a:srgbClr val="000000"/>
                  </a:solidFill>
                </a:uFill>
                <a:latin typeface="Times New Roman" panose="02020603050405020304" pitchFamily="18" charset="0"/>
                <a:ea typeface="Times New Roman" panose="02020603050405020304" pitchFamily="18" charset="0"/>
              </a:rPr>
              <a:t>Tous</a:t>
            </a:r>
            <a:r>
              <a:rPr lang="fr-FR" sz="3200" dirty="0">
                <a:uFill>
                  <a:solidFill>
                    <a:srgbClr val="000000"/>
                  </a:solidFill>
                </a:uFill>
                <a:latin typeface="Times New Roman" panose="02020603050405020304" pitchFamily="18" charset="0"/>
                <a:ea typeface="Times New Roman" panose="02020603050405020304" pitchFamily="18" charset="0"/>
              </a:rPr>
              <a:t> (pantes), en effet,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vous êtes </a:t>
            </a:r>
            <a:r>
              <a:rPr lang="fr-FR" sz="3200" b="1" u="sng" dirty="0">
                <a:uFill>
                  <a:solidFill>
                    <a:srgbClr val="000000"/>
                  </a:solidFill>
                </a:uFill>
                <a:latin typeface="Times New Roman" panose="02020603050405020304" pitchFamily="18" charset="0"/>
                <a:ea typeface="Times New Roman" panose="02020603050405020304" pitchFamily="18" charset="0"/>
              </a:rPr>
              <a:t>un en Christ Jésus</a:t>
            </a:r>
            <a:r>
              <a:rPr lang="fr-FR" sz="3200"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29</a:t>
            </a:r>
            <a:r>
              <a:rPr lang="fr-FR" sz="3200" dirty="0">
                <a:uFill>
                  <a:solidFill>
                    <a:srgbClr val="000000"/>
                  </a:solidFill>
                </a:uFill>
                <a:latin typeface="Times New Roman" panose="02020603050405020304" pitchFamily="18" charset="0"/>
                <a:ea typeface="Times New Roman" panose="02020603050405020304" pitchFamily="18" charset="0"/>
              </a:rPr>
              <a:t>Et si vous (appartenez) </a:t>
            </a:r>
            <a:r>
              <a:rPr lang="fr-FR" sz="3200" b="1" u="sng" dirty="0">
                <a:uFill>
                  <a:solidFill>
                    <a:srgbClr val="000000"/>
                  </a:solidFill>
                </a:uFill>
                <a:latin typeface="Times New Roman" panose="02020603050405020304" pitchFamily="18" charset="0"/>
                <a:ea typeface="Times New Roman" panose="02020603050405020304" pitchFamily="18" charset="0"/>
              </a:rPr>
              <a:t>de Christ</a:t>
            </a:r>
            <a:r>
              <a:rPr lang="fr-FR" sz="3200" u="sng"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alors d’Abraham descendance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selon la promesse, héritiers. (Ga 3,26-29)</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6992557"/>
      </p:ext>
    </p:extLst>
  </p:cSld>
  <p:clrMapOvr>
    <a:masterClrMapping/>
  </p:clrMapOvr>
  <p:transition spd="med">
    <p:fade/>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E8FBF7-15C8-4743-9D54-601105AB2DAC}"/>
              </a:ext>
            </a:extLst>
          </p:cNvPr>
          <p:cNvSpPr/>
          <p:nvPr/>
        </p:nvSpPr>
        <p:spPr>
          <a:xfrm>
            <a:off x="0" y="116632"/>
            <a:ext cx="8964488" cy="6494085"/>
          </a:xfrm>
          <a:prstGeom prst="rect">
            <a:avLst/>
          </a:prstGeom>
        </p:spPr>
        <p:txBody>
          <a:bodyPr wrap="square">
            <a:spAutoFit/>
          </a:bodyPr>
          <a:lstStyle/>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26</a:t>
            </a:r>
            <a:r>
              <a:rPr lang="fr-FR" sz="3200" b="1" dirty="0">
                <a:uFill>
                  <a:solidFill>
                    <a:srgbClr val="000000"/>
                  </a:solidFill>
                </a:uFill>
                <a:latin typeface="Times New Roman" panose="02020603050405020304" pitchFamily="18" charset="0"/>
                <a:ea typeface="Times New Roman" panose="02020603050405020304" pitchFamily="18" charset="0"/>
              </a:rPr>
              <a:t>Tous</a:t>
            </a:r>
            <a:r>
              <a:rPr lang="fr-FR" sz="3200" dirty="0">
                <a:uFill>
                  <a:solidFill>
                    <a:srgbClr val="000000"/>
                  </a:solidFill>
                </a:uFill>
                <a:latin typeface="Times New Roman" panose="02020603050405020304" pitchFamily="18" charset="0"/>
                <a:ea typeface="Times New Roman" panose="02020603050405020304" pitchFamily="18" charset="0"/>
              </a:rPr>
              <a:t> (pantes), en effet, fils de Dieu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par le moyen de la foi </a:t>
            </a:r>
            <a:r>
              <a:rPr lang="fr-FR" sz="3200" b="1" u="sng" dirty="0">
                <a:uFill>
                  <a:solidFill>
                    <a:srgbClr val="000000"/>
                  </a:solidFill>
                </a:uFill>
                <a:latin typeface="Times New Roman" panose="02020603050405020304" pitchFamily="18" charset="0"/>
                <a:ea typeface="Times New Roman" panose="02020603050405020304" pitchFamily="18" charset="0"/>
              </a:rPr>
              <a:t>en Christ Jésus</a:t>
            </a:r>
            <a:r>
              <a:rPr lang="fr-FR" sz="3200" dirty="0">
                <a:uFill>
                  <a:solidFill>
                    <a:srgbClr val="000000"/>
                  </a:solidFill>
                </a:uFill>
                <a:latin typeface="Times New Roman" panose="02020603050405020304" pitchFamily="18" charset="0"/>
                <a:ea typeface="Times New Roman" panose="02020603050405020304" pitchFamily="18" charset="0"/>
              </a:rPr>
              <a:t>. </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27</a:t>
            </a:r>
            <a:r>
              <a:rPr lang="fr-FR" sz="3200" b="1" dirty="0">
                <a:uFill>
                  <a:solidFill>
                    <a:srgbClr val="000000"/>
                  </a:solidFill>
                </a:uFill>
                <a:latin typeface="Times New Roman" panose="02020603050405020304" pitchFamily="18" charset="0"/>
                <a:ea typeface="Times New Roman" panose="02020603050405020304" pitchFamily="18" charset="0"/>
              </a:rPr>
              <a:t>Vous tous </a:t>
            </a:r>
            <a:r>
              <a:rPr lang="fr-FR" sz="3200" dirty="0">
                <a:uFill>
                  <a:solidFill>
                    <a:srgbClr val="000000"/>
                  </a:solidFill>
                </a:uFill>
                <a:latin typeface="Times New Roman" panose="02020603050405020304" pitchFamily="18" charset="0"/>
                <a:ea typeface="Times New Roman" panose="02020603050405020304" pitchFamily="18" charset="0"/>
              </a:rPr>
              <a:t>(</a:t>
            </a:r>
            <a:r>
              <a:rPr lang="fr-FR" sz="3200" dirty="0" err="1">
                <a:uFill>
                  <a:solidFill>
                    <a:srgbClr val="000000"/>
                  </a:solidFill>
                </a:uFill>
                <a:latin typeface="Times New Roman" panose="02020603050405020304" pitchFamily="18" charset="0"/>
                <a:ea typeface="Times New Roman" panose="02020603050405020304" pitchFamily="18" charset="0"/>
              </a:rPr>
              <a:t>hosoí</a:t>
            </a:r>
            <a:r>
              <a:rPr lang="fr-FR" sz="3200" dirty="0">
                <a:uFill>
                  <a:solidFill>
                    <a:srgbClr val="000000"/>
                  </a:solidFill>
                </a:uFill>
                <a:latin typeface="Times New Roman" panose="02020603050405020304" pitchFamily="18" charset="0"/>
                <a:ea typeface="Times New Roman" panose="02020603050405020304" pitchFamily="18" charset="0"/>
              </a:rPr>
              <a:t>), en effet,</a:t>
            </a:r>
          </a:p>
          <a:p>
            <a:pPr marL="450215" algn="just">
              <a:spcAft>
                <a:spcPts val="0"/>
              </a:spcAft>
            </a:pPr>
            <a:r>
              <a:rPr lang="fr-FR" sz="3200" b="1" u="sng" dirty="0">
                <a:uFill>
                  <a:solidFill>
                    <a:srgbClr val="000000"/>
                  </a:solidFill>
                </a:uFill>
                <a:latin typeface="Times New Roman" panose="02020603050405020304" pitchFamily="18" charset="0"/>
                <a:ea typeface="Times New Roman" panose="02020603050405020304" pitchFamily="18" charset="0"/>
              </a:rPr>
              <a:t>en Christ</a:t>
            </a:r>
            <a:r>
              <a:rPr lang="fr-FR" sz="3200" dirty="0">
                <a:uFill>
                  <a:solidFill>
                    <a:srgbClr val="000000"/>
                  </a:solidFill>
                </a:uFill>
                <a:latin typeface="Times New Roman" panose="02020603050405020304" pitchFamily="18" charset="0"/>
                <a:ea typeface="Times New Roman" panose="02020603050405020304" pitchFamily="18" charset="0"/>
              </a:rPr>
              <a:t> vous avez été baptisés,</a:t>
            </a:r>
          </a:p>
          <a:p>
            <a:pPr marL="450215" algn="just">
              <a:spcAft>
                <a:spcPts val="0"/>
              </a:spcAft>
            </a:pPr>
            <a:r>
              <a:rPr lang="fr-FR" sz="3200" b="1" u="sng" dirty="0">
                <a:uFill>
                  <a:solidFill>
                    <a:srgbClr val="000000"/>
                  </a:solidFill>
                </a:uFill>
                <a:latin typeface="Times New Roman" panose="02020603050405020304" pitchFamily="18" charset="0"/>
                <a:ea typeface="Times New Roman" panose="02020603050405020304" pitchFamily="18" charset="0"/>
              </a:rPr>
              <a:t>Christ</a:t>
            </a:r>
            <a:r>
              <a:rPr lang="fr-FR" sz="3200" dirty="0">
                <a:uFill>
                  <a:solidFill>
                    <a:srgbClr val="000000"/>
                  </a:solidFill>
                </a:uFill>
                <a:latin typeface="Times New Roman" panose="02020603050405020304" pitchFamily="18" charset="0"/>
                <a:ea typeface="Times New Roman" panose="02020603050405020304" pitchFamily="18" charset="0"/>
              </a:rPr>
              <a:t> vous avez revêtu.</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		28</a:t>
            </a:r>
            <a:r>
              <a:rPr lang="fr-FR" sz="3200" dirty="0">
                <a:uFill>
                  <a:solidFill>
                    <a:srgbClr val="000000"/>
                  </a:solidFill>
                </a:uFill>
                <a:latin typeface="Times New Roman" panose="02020603050405020304" pitchFamily="18" charset="0"/>
                <a:ea typeface="Times New Roman" panose="02020603050405020304" pitchFamily="18" charset="0"/>
              </a:rPr>
              <a:t>Il n’y a ni Juif, ni Grec ;</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il n’y a ni esclave, ni (homme) libre ; </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FFFF00"/>
                </a:solidFill>
                <a:uFill>
                  <a:solidFill>
                    <a:srgbClr val="000000"/>
                  </a:solidFill>
                </a:uFill>
                <a:latin typeface="Times New Roman" panose="02020603050405020304" pitchFamily="18" charset="0"/>
                <a:ea typeface="Times New Roman" panose="02020603050405020304" pitchFamily="18" charset="0"/>
              </a:rPr>
              <a:t>il n’y a ni homme ni femme.</a:t>
            </a:r>
          </a:p>
          <a:p>
            <a:pPr marL="450215" algn="just">
              <a:spcAft>
                <a:spcPts val="0"/>
              </a:spcAft>
            </a:pPr>
            <a:r>
              <a:rPr lang="fr-FR" sz="3200" b="1" dirty="0">
                <a:uFill>
                  <a:solidFill>
                    <a:srgbClr val="000000"/>
                  </a:solidFill>
                </a:uFill>
                <a:latin typeface="Times New Roman" panose="02020603050405020304" pitchFamily="18" charset="0"/>
                <a:ea typeface="Times New Roman" panose="02020603050405020304" pitchFamily="18" charset="0"/>
              </a:rPr>
              <a:t>Tous</a:t>
            </a:r>
            <a:r>
              <a:rPr lang="fr-FR" sz="3200" dirty="0">
                <a:uFill>
                  <a:solidFill>
                    <a:srgbClr val="000000"/>
                  </a:solidFill>
                </a:uFill>
                <a:latin typeface="Times New Roman" panose="02020603050405020304" pitchFamily="18" charset="0"/>
                <a:ea typeface="Times New Roman" panose="02020603050405020304" pitchFamily="18" charset="0"/>
              </a:rPr>
              <a:t> (pantes), en effet,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vous êtes </a:t>
            </a:r>
            <a:r>
              <a:rPr lang="fr-FR" sz="3200" b="1" u="sng" dirty="0">
                <a:uFill>
                  <a:solidFill>
                    <a:srgbClr val="000000"/>
                  </a:solidFill>
                </a:uFill>
                <a:latin typeface="Times New Roman" panose="02020603050405020304" pitchFamily="18" charset="0"/>
                <a:ea typeface="Times New Roman" panose="02020603050405020304" pitchFamily="18" charset="0"/>
              </a:rPr>
              <a:t>un en Christ Jésus</a:t>
            </a:r>
            <a:r>
              <a:rPr lang="fr-FR" sz="3200"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29</a:t>
            </a:r>
            <a:r>
              <a:rPr lang="fr-FR" sz="3200" dirty="0">
                <a:uFill>
                  <a:solidFill>
                    <a:srgbClr val="000000"/>
                  </a:solidFill>
                </a:uFill>
                <a:latin typeface="Times New Roman" panose="02020603050405020304" pitchFamily="18" charset="0"/>
                <a:ea typeface="Times New Roman" panose="02020603050405020304" pitchFamily="18" charset="0"/>
              </a:rPr>
              <a:t>Et si vous (appartenez) </a:t>
            </a:r>
            <a:r>
              <a:rPr lang="fr-FR" sz="3200" b="1" u="sng" dirty="0">
                <a:uFill>
                  <a:solidFill>
                    <a:srgbClr val="000000"/>
                  </a:solidFill>
                </a:uFill>
                <a:latin typeface="Times New Roman" panose="02020603050405020304" pitchFamily="18" charset="0"/>
                <a:ea typeface="Times New Roman" panose="02020603050405020304" pitchFamily="18" charset="0"/>
              </a:rPr>
              <a:t>de Christ</a:t>
            </a:r>
            <a:r>
              <a:rPr lang="fr-FR" sz="3200" u="sng" dirty="0">
                <a:uFill>
                  <a:solidFill>
                    <a:srgbClr val="000000"/>
                  </a:solidFill>
                </a:uFill>
                <a:latin typeface="Times New Roman" panose="02020603050405020304" pitchFamily="18" charset="0"/>
                <a:ea typeface="Times New Roman" panose="02020603050405020304" pitchFamily="18" charset="0"/>
              </a:rPr>
              <a:t>,</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alors d’Abraham descendance vous êtes,</a:t>
            </a:r>
          </a:p>
          <a:p>
            <a:pPr marL="450215"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selon la promesse, héritiers. (Ga 3,26-29)</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5105514"/>
      </p:ext>
    </p:extLst>
  </p:cSld>
  <p:clrMapOvr>
    <a:masterClrMapping/>
  </p:clrMapOvr>
  <p:transition spd="med">
    <p:fade/>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DE1B5D-D9C7-B649-A8E1-4001181AE0D4}"/>
              </a:ext>
            </a:extLst>
          </p:cNvPr>
          <p:cNvSpPr/>
          <p:nvPr/>
        </p:nvSpPr>
        <p:spPr>
          <a:xfrm>
            <a:off x="395536" y="332656"/>
            <a:ext cx="8424936" cy="4401205"/>
          </a:xfrm>
          <a:prstGeom prst="rect">
            <a:avLst/>
          </a:prstGeom>
        </p:spPr>
        <p:txBody>
          <a:bodyPr wrap="square">
            <a:spAutoFit/>
          </a:bodyPr>
          <a:lstStyle/>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Pour Paul, le partage de la même identité spirituelle et de la même relation fondamentale au Christ l’emporte sur toutes les différences qui peuvent exister par ailleurs entre les croyants :</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9393930"/>
      </p:ext>
    </p:extLst>
  </p:cSld>
  <p:clrMapOvr>
    <a:masterClrMapping/>
  </p:clrMapOvr>
  <p:transition spd="med">
    <p:fade/>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DE1B5D-D9C7-B649-A8E1-4001181AE0D4}"/>
              </a:ext>
            </a:extLst>
          </p:cNvPr>
          <p:cNvSpPr/>
          <p:nvPr/>
        </p:nvSpPr>
        <p:spPr>
          <a:xfrm>
            <a:off x="395536" y="332656"/>
            <a:ext cx="8424936" cy="6247864"/>
          </a:xfrm>
          <a:prstGeom prst="rect">
            <a:avLst/>
          </a:prstGeom>
        </p:spPr>
        <p:txBody>
          <a:bodyPr wrap="square">
            <a:spAutoFit/>
          </a:bodyPr>
          <a:lstStyle/>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Pour Paul, le partage de la même identité spirituelle et de la même relation fondamentale au Christ l’emporte sur toutes les différences qui peuvent exister par ailleurs entre les croyants :</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ceux venus du paganisme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ou du judaïsme,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les esclaves et les hommes libres,</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	les femmes et les hommes !</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12108041"/>
      </p:ext>
    </p:extLst>
  </p:cSld>
  <p:clrMapOvr>
    <a:masterClrMapping/>
  </p:clrMapOvr>
  <p:transition spd="med">
    <p:fade/>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a:extLst>
              <a:ext uri="{FF2B5EF4-FFF2-40B4-BE49-F238E27FC236}">
                <a16:creationId xmlns:a16="http://schemas.microsoft.com/office/drawing/2014/main" id="{70025368-602D-A949-88E6-75EAC415DEED}"/>
              </a:ext>
            </a:extLst>
          </p:cNvPr>
          <p:cNvSpPr>
            <a:spLocks noGrp="1"/>
          </p:cNvSpPr>
          <p:nvPr>
            <p:ph type="ctrTitle"/>
          </p:nvPr>
        </p:nvSpPr>
        <p:spPr>
          <a:xfrm>
            <a:off x="4860032" y="0"/>
            <a:ext cx="4283968" cy="5805488"/>
          </a:xfrm>
        </p:spPr>
        <p:txBody>
          <a:bodyPr/>
          <a:lstStyle/>
          <a:p>
            <a:pPr>
              <a:defRPr/>
            </a:pPr>
            <a:r>
              <a:rPr lang="fr-FR" sz="5400" b="1" cap="all" dirty="0">
                <a:solidFill>
                  <a:srgbClr val="FFFF00"/>
                </a:solidFill>
                <a:latin typeface="Times New Roman" panose="02020603050405020304" pitchFamily="18" charset="0"/>
                <a:cs typeface="Times New Roman" panose="02020603050405020304" pitchFamily="18" charset="0"/>
              </a:rPr>
              <a:t>4</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DES</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TEXTES</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CONTRA-DICTOIRES</a:t>
            </a:r>
            <a:br>
              <a:rPr lang="fr-FR" sz="5400" b="1" cap="all" dirty="0">
                <a:solidFill>
                  <a:srgbClr val="FFFF00"/>
                </a:solidFill>
                <a:latin typeface="Times New Roman" panose="02020603050405020304" pitchFamily="18" charset="0"/>
                <a:cs typeface="Times New Roman" panose="02020603050405020304" pitchFamily="18" charset="0"/>
              </a:rPr>
            </a:br>
            <a:r>
              <a:rPr lang="fr-FR" sz="5400" b="1" cap="all" dirty="0">
                <a:solidFill>
                  <a:srgbClr val="FFFF00"/>
                </a:solidFill>
                <a:latin typeface="Times New Roman" panose="02020603050405020304" pitchFamily="18" charset="0"/>
                <a:cs typeface="Times New Roman" panose="02020603050405020304" pitchFamily="18" charset="0"/>
              </a:rPr>
              <a:t>EN 1 C</a:t>
            </a:r>
            <a:r>
              <a:rPr lang="fr-FR" sz="5400" b="1" dirty="0">
                <a:solidFill>
                  <a:srgbClr val="FFFF00"/>
                </a:solidFill>
                <a:latin typeface="Times New Roman" panose="02020603050405020304" pitchFamily="18" charset="0"/>
                <a:cs typeface="Times New Roman" panose="02020603050405020304" pitchFamily="18" charset="0"/>
              </a:rPr>
              <a:t>o</a:t>
            </a:r>
            <a:r>
              <a:rPr lang="fr-FR" sz="5400" b="1" cap="all" dirty="0">
                <a:solidFill>
                  <a:srgbClr val="FFFF00"/>
                </a:solidFill>
                <a:latin typeface="Times New Roman" panose="02020603050405020304" pitchFamily="18" charset="0"/>
                <a:cs typeface="Times New Roman" panose="02020603050405020304" pitchFamily="18" charset="0"/>
              </a:rPr>
              <a:t> ?</a:t>
            </a:r>
          </a:p>
        </p:txBody>
      </p:sp>
      <p:pic>
        <p:nvPicPr>
          <p:cNvPr id="3" name="Image 2">
            <a:extLst>
              <a:ext uri="{FF2B5EF4-FFF2-40B4-BE49-F238E27FC236}">
                <a16:creationId xmlns:a16="http://schemas.microsoft.com/office/drawing/2014/main" id="{41A2DAA2-8A37-A5A4-A372-1DB8E61B6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01"/>
            <a:ext cx="4975647" cy="6858000"/>
          </a:xfrm>
          <a:prstGeom prst="rect">
            <a:avLst/>
          </a:prstGeom>
        </p:spPr>
      </p:pic>
    </p:spTree>
    <p:extLst>
      <p:ext uri="{BB962C8B-B14F-4D97-AF65-F5344CB8AC3E}">
        <p14:creationId xmlns:p14="http://schemas.microsoft.com/office/powerpoint/2010/main" val="2076239818"/>
      </p:ext>
    </p:extLst>
  </p:cSld>
  <p:clrMapOvr>
    <a:masterClrMapping/>
  </p:clrMapOvr>
  <p:transition spd="med">
    <p:fade/>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A41EDF-46E7-2443-841F-B1C5417CE998}"/>
              </a:ext>
            </a:extLst>
          </p:cNvPr>
          <p:cNvSpPr/>
          <p:nvPr/>
        </p:nvSpPr>
        <p:spPr>
          <a:xfrm>
            <a:off x="1187624" y="1052736"/>
            <a:ext cx="6336704" cy="1323439"/>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41 Un premier texte contradictoire : 1 Co 11,2-16 </a:t>
            </a:r>
          </a:p>
        </p:txBody>
      </p:sp>
    </p:spTree>
    <p:extLst>
      <p:ext uri="{BB962C8B-B14F-4D97-AF65-F5344CB8AC3E}">
        <p14:creationId xmlns:p14="http://schemas.microsoft.com/office/powerpoint/2010/main" val="1150388797"/>
      </p:ext>
    </p:extLst>
  </p:cSld>
  <p:clrMapOvr>
    <a:masterClrMapping/>
  </p:clrMapOvr>
  <p:transition spd="med">
    <p:fade/>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A41EDF-46E7-2443-841F-B1C5417CE998}"/>
              </a:ext>
            </a:extLst>
          </p:cNvPr>
          <p:cNvSpPr/>
          <p:nvPr/>
        </p:nvSpPr>
        <p:spPr>
          <a:xfrm>
            <a:off x="1187624" y="1052736"/>
            <a:ext cx="6336704" cy="2092881"/>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41 Un premier texte contradictoire : 1 Co 11,2-16 </a:t>
            </a:r>
          </a:p>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411 Un écrit de circonstance</a:t>
            </a:r>
            <a:endParaRPr lang="fr-FR" sz="40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9544168"/>
      </p:ext>
    </p:extLst>
  </p:cSld>
  <p:clrMapOvr>
    <a:masterClrMapping/>
  </p:clrMapOvr>
  <p:transition spd="med">
    <p:fade/>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6BEA0CF-E242-2AB3-3AD8-7E710C278475}"/>
              </a:ext>
            </a:extLst>
          </p:cNvPr>
          <p:cNvSpPr txBox="1"/>
          <p:nvPr/>
        </p:nvSpPr>
        <p:spPr>
          <a:xfrm>
            <a:off x="755576" y="692696"/>
            <a:ext cx="7632848" cy="2308324"/>
          </a:xfrm>
          <a:prstGeom prst="rect">
            <a:avLst/>
          </a:prstGeom>
          <a:noFill/>
        </p:spPr>
        <p:txBody>
          <a:bodyPr wrap="square">
            <a:spAutoFit/>
          </a:bodyPr>
          <a:lstStyle/>
          <a:p>
            <a:pPr algn="just"/>
            <a:r>
              <a:rPr lang="fr-FR" sz="3600" dirty="0">
                <a:effectLst/>
                <a:latin typeface="Times New Roman" panose="02020603050405020304" pitchFamily="18" charset="0"/>
                <a:ea typeface="Times New Roman" panose="02020603050405020304" pitchFamily="18" charset="0"/>
              </a:rPr>
              <a:t>Les Chrétiens de Corinthe ont bien reçu et intégré la libération et les promesses de vie accordées par l’Évangile de Jésus-Christ.</a:t>
            </a:r>
          </a:p>
        </p:txBody>
      </p:sp>
    </p:spTree>
    <p:extLst>
      <p:ext uri="{BB962C8B-B14F-4D97-AF65-F5344CB8AC3E}">
        <p14:creationId xmlns:p14="http://schemas.microsoft.com/office/powerpoint/2010/main" val="2987483431"/>
      </p:ext>
    </p:extLst>
  </p:cSld>
  <p:clrMapOvr>
    <a:masterClrMapping/>
  </p:clrMapOvr>
  <p:transition spd="med">
    <p:fade/>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6BEA0CF-E242-2AB3-3AD8-7E710C278475}"/>
              </a:ext>
            </a:extLst>
          </p:cNvPr>
          <p:cNvSpPr txBox="1"/>
          <p:nvPr/>
        </p:nvSpPr>
        <p:spPr>
          <a:xfrm>
            <a:off x="755576" y="692696"/>
            <a:ext cx="7632848" cy="4524315"/>
          </a:xfrm>
          <a:prstGeom prst="rect">
            <a:avLst/>
          </a:prstGeom>
          <a:noFill/>
        </p:spPr>
        <p:txBody>
          <a:bodyPr wrap="square">
            <a:spAutoFit/>
          </a:bodyPr>
          <a:lstStyle/>
          <a:p>
            <a:pPr algn="just"/>
            <a:r>
              <a:rPr lang="fr-FR" sz="3600" dirty="0">
                <a:effectLst/>
                <a:latin typeface="Times New Roman" panose="02020603050405020304" pitchFamily="18" charset="0"/>
                <a:ea typeface="Times New Roman" panose="02020603050405020304" pitchFamily="18" charset="0"/>
              </a:rPr>
              <a:t>Les Chrétiens de Corinthe ont bien reçu et intégré la libération et les promesses de vie accordées par l’Évangile de Jésus-Christ.</a:t>
            </a:r>
          </a:p>
          <a:p>
            <a:pPr algn="just"/>
            <a:r>
              <a:rPr lang="fr-FR" sz="3600" dirty="0">
                <a:effectLst/>
                <a:latin typeface="Times New Roman" panose="02020603050405020304" pitchFamily="18" charset="0"/>
                <a:ea typeface="Times New Roman" panose="02020603050405020304" pitchFamily="18" charset="0"/>
              </a:rPr>
              <a:t>Mais, confrontée au quotidien, aux coutumes sociales, la mise en pratique de cette foi pose question.</a:t>
            </a:r>
          </a:p>
          <a:p>
            <a:pPr algn="just"/>
            <a:r>
              <a:rPr lang="fr-FR" sz="3600" dirty="0">
                <a:effectLst/>
                <a:latin typeface="Times New Roman" panose="02020603050405020304" pitchFamily="18" charset="0"/>
                <a:ea typeface="Times New Roman" panose="02020603050405020304" pitchFamily="18" charset="0"/>
              </a:rPr>
              <a:t>Paul tente d’y répondre. </a:t>
            </a:r>
            <a:endParaRPr lang="fr-FR" sz="3600" dirty="0"/>
          </a:p>
        </p:txBody>
      </p:sp>
    </p:spTree>
    <p:extLst>
      <p:ext uri="{BB962C8B-B14F-4D97-AF65-F5344CB8AC3E}">
        <p14:creationId xmlns:p14="http://schemas.microsoft.com/office/powerpoint/2010/main" val="530520437"/>
      </p:ext>
    </p:extLst>
  </p:cSld>
  <p:clrMapOvr>
    <a:masterClrMapping/>
  </p:clrMapOvr>
  <p:transition spd="med">
    <p:fade/>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FB56119-C2C2-3CB1-AF59-1CFC91F9320D}"/>
              </a:ext>
            </a:extLst>
          </p:cNvPr>
          <p:cNvSpPr txBox="1"/>
          <p:nvPr/>
        </p:nvSpPr>
        <p:spPr>
          <a:xfrm>
            <a:off x="395536" y="260648"/>
            <a:ext cx="8496944" cy="2862322"/>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Comment proclamer la vie nouvelle en Christ, appeler l’homme et la femme à la liberté des enfants de Dieu, tout en tenant compte de la situation de la femme à la fois dans la cité grecque et dans la société juive ?</a:t>
            </a:r>
          </a:p>
        </p:txBody>
      </p:sp>
    </p:spTree>
    <p:extLst>
      <p:ext uri="{BB962C8B-B14F-4D97-AF65-F5344CB8AC3E}">
        <p14:creationId xmlns:p14="http://schemas.microsoft.com/office/powerpoint/2010/main" val="3381391741"/>
      </p:ext>
    </p:extLst>
  </p:cSld>
  <p:clrMapOvr>
    <a:masterClrMapping/>
  </p:clrMapOvr>
  <p:transition spd="med">
    <p:fade/>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FB56119-C2C2-3CB1-AF59-1CFC91F9320D}"/>
              </a:ext>
            </a:extLst>
          </p:cNvPr>
          <p:cNvSpPr txBox="1"/>
          <p:nvPr/>
        </p:nvSpPr>
        <p:spPr>
          <a:xfrm>
            <a:off x="395536" y="260648"/>
            <a:ext cx="8496944" cy="5709255"/>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Comment proclamer la vie nouvelle en Christ, appeler l’homme et la femme à la liberté des enfants de Dieu, tout en tenant compte de la situation de la femme à la fois dans la cité grecque et dans la société juive ?</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Avec la question du voile, il s’agit de rappeler les principes de déroulement du culte et la manière de se comporter des hommes et des femmes dans l’assemblée.</a:t>
            </a:r>
          </a:p>
        </p:txBody>
      </p:sp>
    </p:spTree>
    <p:extLst>
      <p:ext uri="{BB962C8B-B14F-4D97-AF65-F5344CB8AC3E}">
        <p14:creationId xmlns:p14="http://schemas.microsoft.com/office/powerpoint/2010/main" val="1059268891"/>
      </p:ext>
    </p:extLst>
  </p:cSld>
  <p:clrMapOvr>
    <a:masterClrMapping/>
  </p:clrMapOvr>
  <p:transition spd="med">
    <p:fade/>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92BE8F-F9F7-8842-ABDC-E11AAB62DDCB}"/>
              </a:ext>
            </a:extLst>
          </p:cNvPr>
          <p:cNvSpPr/>
          <p:nvPr/>
        </p:nvSpPr>
        <p:spPr>
          <a:xfrm>
            <a:off x="899592" y="836712"/>
            <a:ext cx="7416824" cy="1361911"/>
          </a:xfrm>
          <a:prstGeom prst="rect">
            <a:avLst/>
          </a:prstGeom>
        </p:spPr>
        <p:txBody>
          <a:bodyPr wrap="square">
            <a:spAutoFit/>
          </a:bodyPr>
          <a:lstStyle/>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C’est donc</a:t>
            </a:r>
          </a:p>
          <a:p>
            <a:pPr algn="just">
              <a:spcAft>
                <a:spcPts val="300"/>
              </a:spcAft>
            </a:pPr>
            <a:r>
              <a:rPr lang="fr-FR" sz="40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écrit de circonstance</a:t>
            </a: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303119550"/>
      </p:ext>
    </p:extLst>
  </p:cSld>
  <p:clrMapOvr>
    <a:masterClrMapping/>
  </p:clrMapOvr>
  <p:transition spd="med">
    <p:fade/>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92BE8F-F9F7-8842-ABDC-E11AAB62DDCB}"/>
              </a:ext>
            </a:extLst>
          </p:cNvPr>
          <p:cNvSpPr/>
          <p:nvPr/>
        </p:nvSpPr>
        <p:spPr>
          <a:xfrm>
            <a:off x="899592" y="836712"/>
            <a:ext cx="7416824" cy="2669962"/>
          </a:xfrm>
          <a:prstGeom prst="rect">
            <a:avLst/>
          </a:prstGeom>
        </p:spPr>
        <p:txBody>
          <a:bodyPr wrap="square">
            <a:spAutoFit/>
          </a:bodyPr>
          <a:lstStyle/>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C’est donc</a:t>
            </a:r>
          </a:p>
          <a:p>
            <a:pPr algn="just">
              <a:spcAft>
                <a:spcPts val="300"/>
              </a:spcAft>
            </a:pPr>
            <a:r>
              <a:rPr lang="fr-FR" sz="40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écrit de circonstance</a:t>
            </a: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Il nous appartient de discerner</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dans ce passage :</a:t>
            </a:r>
          </a:p>
        </p:txBody>
      </p:sp>
    </p:spTree>
    <p:extLst>
      <p:ext uri="{BB962C8B-B14F-4D97-AF65-F5344CB8AC3E}">
        <p14:creationId xmlns:p14="http://schemas.microsoft.com/office/powerpoint/2010/main" val="1640409499"/>
      </p:ext>
    </p:extLst>
  </p:cSld>
  <p:clrMapOvr>
    <a:masterClrMapping/>
  </p:clrMapOvr>
  <p:transition spd="med">
    <p:fade/>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92BE8F-F9F7-8842-ABDC-E11AAB62DDCB}"/>
              </a:ext>
            </a:extLst>
          </p:cNvPr>
          <p:cNvSpPr/>
          <p:nvPr/>
        </p:nvSpPr>
        <p:spPr>
          <a:xfrm>
            <a:off x="899592" y="836712"/>
            <a:ext cx="7416824" cy="4593565"/>
          </a:xfrm>
          <a:prstGeom prst="rect">
            <a:avLst/>
          </a:prstGeom>
        </p:spPr>
        <p:txBody>
          <a:bodyPr wrap="square">
            <a:spAutoFit/>
          </a:bodyPr>
          <a:lstStyle/>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C’est donc</a:t>
            </a:r>
          </a:p>
          <a:p>
            <a:pPr algn="just">
              <a:spcAft>
                <a:spcPts val="300"/>
              </a:spcAft>
            </a:pPr>
            <a:r>
              <a:rPr lang="fr-FR" sz="40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écrit de circonstance</a:t>
            </a: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Il nous appartient de discerner</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dans ce passage :</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 ce qui est </a:t>
            </a:r>
            <a:r>
              <a:rPr lang="fr-FR" sz="4000" b="1" dirty="0">
                <a:solidFill>
                  <a:srgbClr val="9EFF93"/>
                </a:solidFill>
                <a:uFill>
                  <a:solidFill>
                    <a:srgbClr val="000000"/>
                  </a:solidFill>
                </a:uFill>
                <a:latin typeface="Times New Roman" panose="02020603050405020304" pitchFamily="18" charset="0"/>
                <a:ea typeface="Times New Roman" panose="02020603050405020304" pitchFamily="18" charset="0"/>
              </a:rPr>
              <a:t>"vérité contingente" </a:t>
            </a:r>
            <a:r>
              <a:rPr lang="fr-FR" sz="4000" dirty="0">
                <a:uFill>
                  <a:solidFill>
                    <a:srgbClr val="000000"/>
                  </a:solidFill>
                </a:uFill>
                <a:latin typeface="Times New Roman" panose="02020603050405020304" pitchFamily="18" charset="0"/>
                <a:ea typeface="Times New Roman" panose="02020603050405020304" pitchFamily="18" charset="0"/>
              </a:rPr>
              <a:t>due aux circonstances</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et au contexte corinthien,</a:t>
            </a:r>
          </a:p>
        </p:txBody>
      </p:sp>
    </p:spTree>
    <p:extLst>
      <p:ext uri="{BB962C8B-B14F-4D97-AF65-F5344CB8AC3E}">
        <p14:creationId xmlns:p14="http://schemas.microsoft.com/office/powerpoint/2010/main" val="3161168639"/>
      </p:ext>
    </p:extLst>
  </p:cSld>
  <p:clrMapOvr>
    <a:masterClrMapping/>
  </p:clrMapOvr>
  <p:transition spd="med">
    <p:fade/>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92BE8F-F9F7-8842-ABDC-E11AAB62DDCB}"/>
              </a:ext>
            </a:extLst>
          </p:cNvPr>
          <p:cNvSpPr/>
          <p:nvPr/>
        </p:nvSpPr>
        <p:spPr>
          <a:xfrm>
            <a:off x="899592" y="836712"/>
            <a:ext cx="7416824" cy="5247590"/>
          </a:xfrm>
          <a:prstGeom prst="rect">
            <a:avLst/>
          </a:prstGeom>
        </p:spPr>
        <p:txBody>
          <a:bodyPr wrap="square">
            <a:spAutoFit/>
          </a:bodyPr>
          <a:lstStyle/>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C’est donc</a:t>
            </a:r>
          </a:p>
          <a:p>
            <a:pPr algn="just">
              <a:spcAft>
                <a:spcPts val="300"/>
              </a:spcAft>
            </a:pPr>
            <a:r>
              <a:rPr lang="fr-FR" sz="40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écrit de circonstance</a:t>
            </a: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Il nous appartient de discerner</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dans ce passage :</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 ce qui est </a:t>
            </a:r>
            <a:r>
              <a:rPr lang="fr-FR" sz="4000" b="1" dirty="0">
                <a:solidFill>
                  <a:srgbClr val="9EFF93"/>
                </a:solidFill>
                <a:uFill>
                  <a:solidFill>
                    <a:srgbClr val="000000"/>
                  </a:solidFill>
                </a:uFill>
                <a:latin typeface="Times New Roman" panose="02020603050405020304" pitchFamily="18" charset="0"/>
                <a:ea typeface="Times New Roman" panose="02020603050405020304" pitchFamily="18" charset="0"/>
              </a:rPr>
              <a:t>"vérité contingente" </a:t>
            </a:r>
            <a:r>
              <a:rPr lang="fr-FR" sz="4000" dirty="0">
                <a:uFill>
                  <a:solidFill>
                    <a:srgbClr val="000000"/>
                  </a:solidFill>
                </a:uFill>
                <a:latin typeface="Times New Roman" panose="02020603050405020304" pitchFamily="18" charset="0"/>
                <a:ea typeface="Times New Roman" panose="02020603050405020304" pitchFamily="18" charset="0"/>
              </a:rPr>
              <a:t>due aux circonstances</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et au contexte corinthien,</a:t>
            </a: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 ce qui est </a:t>
            </a:r>
            <a:r>
              <a:rPr lang="fr-FR" sz="4000" b="1" dirty="0">
                <a:solidFill>
                  <a:srgbClr val="9EFF93"/>
                </a:solidFill>
                <a:uFill>
                  <a:solidFill>
                    <a:srgbClr val="000000"/>
                  </a:solidFill>
                </a:uFill>
                <a:latin typeface="Times New Roman" panose="02020603050405020304" pitchFamily="18" charset="0"/>
                <a:ea typeface="Times New Roman" panose="02020603050405020304" pitchFamily="18" charset="0"/>
              </a:rPr>
              <a:t>"vérité permanente".</a:t>
            </a:r>
            <a:endParaRPr lang="fr-FR" sz="4000" b="1" dirty="0">
              <a:solidFill>
                <a:srgbClr val="9EFF93"/>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40649841"/>
      </p:ext>
    </p:extLst>
  </p:cSld>
  <p:clrMapOvr>
    <a:masterClrMapping/>
  </p:clrMapOvr>
  <p:transition spd="med">
    <p:fade/>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7C01EC-FA4F-F445-9BEA-B6BCF0BE843E}"/>
              </a:ext>
            </a:extLst>
          </p:cNvPr>
          <p:cNvSpPr/>
          <p:nvPr/>
        </p:nvSpPr>
        <p:spPr>
          <a:xfrm>
            <a:off x="1403648" y="1052736"/>
            <a:ext cx="6336704" cy="1323439"/>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412 Question de traduction et construction du texte</a:t>
            </a:r>
            <a:endParaRPr lang="fr-FR" sz="40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66288527"/>
      </p:ext>
    </p:extLst>
  </p:cSld>
  <p:clrMapOvr>
    <a:masterClrMapping/>
  </p:clrMapOvr>
  <p:transition spd="med">
    <p:fade/>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487FBE-C1E2-9C4B-B2E2-106DD26E0CFD}"/>
              </a:ext>
            </a:extLst>
          </p:cNvPr>
          <p:cNvSpPr/>
          <p:nvPr/>
        </p:nvSpPr>
        <p:spPr>
          <a:xfrm>
            <a:off x="0" y="260648"/>
            <a:ext cx="8892480" cy="4524315"/>
          </a:xfrm>
          <a:prstGeom prst="rect">
            <a:avLst/>
          </a:prstGeom>
        </p:spPr>
        <p:txBody>
          <a:bodyPr wrap="square">
            <a:spAutoFit/>
          </a:bodyPr>
          <a:lstStyle/>
          <a:p>
            <a:pPr marL="540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2</a:t>
            </a:r>
            <a:r>
              <a:rPr lang="fr-FR" sz="3600" dirty="0">
                <a:uFill>
                  <a:solidFill>
                    <a:srgbClr val="000000"/>
                  </a:solidFill>
                </a:uFill>
                <a:latin typeface="Times New Roman" panose="02020603050405020304" pitchFamily="18" charset="0"/>
                <a:ea typeface="Times New Roman" panose="02020603050405020304" pitchFamily="18" charset="0"/>
              </a:rPr>
              <a:t>Je vous félicite de vous souvenir</a:t>
            </a:r>
          </a:p>
          <a:p>
            <a:pPr marL="54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si bien de moi,</a:t>
            </a:r>
          </a:p>
          <a:p>
            <a:pPr marL="54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de garder les traditions</a:t>
            </a:r>
          </a:p>
          <a:p>
            <a:pPr marL="54038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que je vous ai transmises.</a:t>
            </a:r>
          </a:p>
          <a:p>
            <a:pPr marL="54038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3</a:t>
            </a:r>
            <a:r>
              <a:rPr lang="fr-FR" sz="3600" dirty="0">
                <a:uFill>
                  <a:solidFill>
                    <a:srgbClr val="000000"/>
                  </a:solidFill>
                </a:uFill>
                <a:latin typeface="Times New Roman" panose="02020603050405020304" pitchFamily="18" charset="0"/>
                <a:ea typeface="Times New Roman" panose="02020603050405020304" pitchFamily="18" charset="0"/>
              </a:rPr>
              <a:t>Mais je veux que vous le sachiez :</a:t>
            </a:r>
          </a:p>
          <a:p>
            <a:pPr marL="540385" algn="just">
              <a:spcAft>
                <a:spcPts val="0"/>
              </a:spcAft>
            </a:pPr>
            <a:r>
              <a:rPr lang="fr-FR" sz="3600" b="1" u="sng" dirty="0">
                <a:uFill>
                  <a:solidFill>
                    <a:srgbClr val="000000"/>
                  </a:solidFill>
                </a:uFill>
                <a:latin typeface="Times New Roman" panose="02020603050405020304" pitchFamily="18" charset="0"/>
                <a:ea typeface="Times New Roman" panose="02020603050405020304" pitchFamily="18" charset="0"/>
              </a:rPr>
              <a:t>la tête</a:t>
            </a:r>
            <a:r>
              <a:rPr lang="fr-FR" sz="3600" dirty="0">
                <a:uFill>
                  <a:solidFill>
                    <a:srgbClr val="000000"/>
                  </a:solidFill>
                </a:uFill>
                <a:latin typeface="Times New Roman" panose="02020603050405020304" pitchFamily="18" charset="0"/>
                <a:ea typeface="Times New Roman" panose="02020603050405020304" pitchFamily="18" charset="0"/>
              </a:rPr>
              <a:t> de tout homme, c’est le Christ ;</a:t>
            </a:r>
          </a:p>
          <a:p>
            <a:pPr marL="540385" algn="just">
              <a:spcAft>
                <a:spcPts val="0"/>
              </a:spcAft>
            </a:pPr>
            <a:r>
              <a:rPr lang="fr-FR" sz="3600" b="1" u="sng" dirty="0">
                <a:uFill>
                  <a:solidFill>
                    <a:srgbClr val="000000"/>
                  </a:solidFill>
                </a:uFill>
                <a:latin typeface="Times New Roman" panose="02020603050405020304" pitchFamily="18" charset="0"/>
                <a:ea typeface="Times New Roman" panose="02020603050405020304" pitchFamily="18" charset="0"/>
              </a:rPr>
              <a:t>la tête</a:t>
            </a:r>
            <a:r>
              <a:rPr lang="fr-FR" sz="3600" dirty="0">
                <a:uFill>
                  <a:solidFill>
                    <a:srgbClr val="000000"/>
                  </a:solidFill>
                </a:uFill>
                <a:latin typeface="Times New Roman" panose="02020603050405020304" pitchFamily="18" charset="0"/>
                <a:ea typeface="Times New Roman" panose="02020603050405020304" pitchFamily="18" charset="0"/>
              </a:rPr>
              <a:t> de la femme, c’est l’homme ;</a:t>
            </a:r>
          </a:p>
          <a:p>
            <a:pPr marL="540385" algn="just">
              <a:spcAft>
                <a:spcPts val="0"/>
              </a:spcAft>
            </a:pPr>
            <a:r>
              <a:rPr lang="fr-FR" sz="3600" b="1" u="sng" dirty="0">
                <a:uFill>
                  <a:solidFill>
                    <a:srgbClr val="000000"/>
                  </a:solidFill>
                </a:uFill>
                <a:latin typeface="Times New Roman" panose="02020603050405020304" pitchFamily="18" charset="0"/>
                <a:ea typeface="Times New Roman" panose="02020603050405020304" pitchFamily="18" charset="0"/>
              </a:rPr>
              <a:t>la tête</a:t>
            </a:r>
            <a:r>
              <a:rPr lang="fr-FR" sz="3600" dirty="0">
                <a:uFill>
                  <a:solidFill>
                    <a:srgbClr val="000000"/>
                  </a:solidFill>
                </a:uFill>
                <a:latin typeface="Times New Roman" panose="02020603050405020304" pitchFamily="18" charset="0"/>
                <a:ea typeface="Times New Roman" panose="02020603050405020304" pitchFamily="18" charset="0"/>
              </a:rPr>
              <a:t> du Christ, c’est Dieu.</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78255083"/>
      </p:ext>
    </p:extLst>
  </p:cSld>
  <p:clrMapOvr>
    <a:masterClrMapping/>
  </p:clrMapOvr>
  <p:transition spd="med">
    <p:fade/>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921070-A012-5C4E-820F-E6A03148E283}"/>
              </a:ext>
            </a:extLst>
          </p:cNvPr>
          <p:cNvSpPr/>
          <p:nvPr/>
        </p:nvSpPr>
        <p:spPr>
          <a:xfrm>
            <a:off x="0" y="188640"/>
            <a:ext cx="8892480" cy="6001643"/>
          </a:xfrm>
          <a:prstGeom prst="rect">
            <a:avLst/>
          </a:prstGeom>
        </p:spPr>
        <p:txBody>
          <a:bodyPr wrap="square">
            <a:spAutoFit/>
          </a:bodyPr>
          <a:lstStyle/>
          <a:p>
            <a:pPr marL="540385" algn="just"/>
            <a:r>
              <a:rPr lang="fr-FR" sz="3200" baseline="30000" dirty="0">
                <a:solidFill>
                  <a:srgbClr val="EFFF8C"/>
                </a:solidFill>
                <a:uFill>
                  <a:solidFill>
                    <a:srgbClr val="000000"/>
                  </a:solidFill>
                </a:uFill>
                <a:latin typeface="Times New Roman" panose="02020603050405020304" pitchFamily="18" charset="0"/>
                <a:ea typeface="Times New Roman" panose="02020603050405020304" pitchFamily="18" charset="0"/>
              </a:rPr>
              <a:t>4</a:t>
            </a:r>
            <a:r>
              <a:rPr lang="fr-FR" sz="3200" b="1" u="wavy" dirty="0">
                <a:solidFill>
                  <a:srgbClr val="EFFF8C"/>
                </a:solidFill>
                <a:uFill>
                  <a:solidFill>
                    <a:srgbClr val="000000"/>
                  </a:solidFill>
                </a:uFill>
                <a:latin typeface="Times New Roman" panose="02020603050405020304" pitchFamily="18" charset="0"/>
                <a:ea typeface="Times New Roman" panose="02020603050405020304" pitchFamily="18" charset="0"/>
              </a:rPr>
              <a:t>Tout</a:t>
            </a:r>
            <a:r>
              <a:rPr lang="fr-FR" sz="3200" u="wavy"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200" b="1" u="wavy" dirty="0">
                <a:solidFill>
                  <a:srgbClr val="EFFF8C"/>
                </a:solidFill>
                <a:uFill>
                  <a:solidFill>
                    <a:srgbClr val="000000"/>
                  </a:solidFill>
                </a:uFill>
                <a:latin typeface="Times New Roman" panose="02020603050405020304" pitchFamily="18" charset="0"/>
                <a:ea typeface="Times New Roman" panose="02020603050405020304" pitchFamily="18" charset="0"/>
              </a:rPr>
              <a:t>homme</a:t>
            </a:r>
            <a:r>
              <a:rPr lang="fr-FR" sz="3200" u="wavy"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200" b="1" u="wavy" dirty="0">
                <a:solidFill>
                  <a:srgbClr val="EFFF8C"/>
                </a:solidFill>
                <a:uFill>
                  <a:solidFill>
                    <a:srgbClr val="000000"/>
                  </a:solidFill>
                </a:uFill>
                <a:latin typeface="Times New Roman" panose="02020603050405020304" pitchFamily="18" charset="0"/>
                <a:ea typeface="Times New Roman" panose="02020603050405020304" pitchFamily="18" charset="0"/>
              </a:rPr>
              <a:t>qui prie ou prophétise</a:t>
            </a:r>
            <a:r>
              <a:rPr lang="fr-FR" sz="3200" u="sng"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ayant quelque chose sur la tête</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fait honte à sa tête</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a:t>
            </a:r>
          </a:p>
          <a:p>
            <a:pPr marL="540385" algn="just"/>
            <a:r>
              <a:rPr lang="fr-FR" sz="3200" baseline="30000" dirty="0">
                <a:solidFill>
                  <a:srgbClr val="EFFF8C"/>
                </a:solidFill>
                <a:uFill>
                  <a:solidFill>
                    <a:srgbClr val="000000"/>
                  </a:solidFill>
                </a:uFill>
                <a:latin typeface="Times New Roman" panose="02020603050405020304" pitchFamily="18" charset="0"/>
                <a:ea typeface="Times New Roman" panose="02020603050405020304" pitchFamily="18" charset="0"/>
              </a:rPr>
              <a:t>5</a:t>
            </a:r>
            <a:r>
              <a:rPr lang="fr-FR" sz="3200" b="1" u="wavy" dirty="0">
                <a:solidFill>
                  <a:srgbClr val="EFFF8C"/>
                </a:solidFill>
                <a:uFill>
                  <a:solidFill>
                    <a:srgbClr val="000000"/>
                  </a:solidFill>
                </a:uFill>
                <a:latin typeface="Times New Roman" panose="02020603050405020304" pitchFamily="18" charset="0"/>
                <a:ea typeface="Times New Roman" panose="02020603050405020304" pitchFamily="18" charset="0"/>
              </a:rPr>
              <a:t>Toute femme qui prie ou prophétise</a:t>
            </a:r>
          </a:p>
          <a:p>
            <a:pPr marL="540385" algn="just"/>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sans avoir la tête couverte</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fait honte à sa tête</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 :</a:t>
            </a:r>
          </a:p>
          <a:p>
            <a:pPr marL="540385" algn="just"/>
            <a:r>
              <a:rPr lang="fr-FR" sz="3200" dirty="0">
                <a:uFill>
                  <a:solidFill>
                    <a:srgbClr val="000000"/>
                  </a:solidFill>
                </a:uFill>
                <a:latin typeface="Times New Roman" panose="02020603050405020304" pitchFamily="18" charset="0"/>
                <a:ea typeface="Times New Roman" panose="02020603050405020304" pitchFamily="18" charset="0"/>
              </a:rPr>
              <a:t>c’est exactement comme si elle était rasée.</a:t>
            </a:r>
          </a:p>
          <a:p>
            <a:pPr marL="540385" algn="just"/>
            <a:r>
              <a:rPr lang="fr-FR" sz="3200" baseline="30000" dirty="0">
                <a:uFill>
                  <a:solidFill>
                    <a:srgbClr val="000000"/>
                  </a:solidFill>
                </a:uFill>
                <a:latin typeface="Times New Roman" panose="02020603050405020304" pitchFamily="18" charset="0"/>
                <a:ea typeface="Times New Roman" panose="02020603050405020304" pitchFamily="18" charset="0"/>
              </a:rPr>
              <a:t>6</a:t>
            </a:r>
            <a:r>
              <a:rPr lang="fr-FR" sz="3200" dirty="0">
                <a:uFill>
                  <a:solidFill>
                    <a:srgbClr val="000000"/>
                  </a:solidFill>
                </a:uFill>
                <a:latin typeface="Times New Roman" panose="02020603050405020304" pitchFamily="18" charset="0"/>
                <a:ea typeface="Times New Roman" panose="02020603050405020304" pitchFamily="18" charset="0"/>
              </a:rPr>
              <a:t>En effet, si elle ne se couvre pas,</a:t>
            </a:r>
          </a:p>
          <a:p>
            <a:pPr marL="540385" algn="just"/>
            <a:r>
              <a:rPr lang="fr-FR" sz="3200" dirty="0">
                <a:uFill>
                  <a:solidFill>
                    <a:srgbClr val="000000"/>
                  </a:solidFill>
                </a:uFill>
                <a:latin typeface="Times New Roman" panose="02020603050405020304" pitchFamily="18" charset="0"/>
                <a:ea typeface="Times New Roman" panose="02020603050405020304" pitchFamily="18" charset="0"/>
              </a:rPr>
              <a:t>qu’elle aille jusqu’à se faire tondre ;</a:t>
            </a:r>
          </a:p>
          <a:p>
            <a:pPr marL="540385" algn="just"/>
            <a:r>
              <a:rPr lang="fr-FR" sz="3200" dirty="0">
                <a:uFill>
                  <a:solidFill>
                    <a:srgbClr val="000000"/>
                  </a:solidFill>
                </a:uFill>
                <a:latin typeface="Times New Roman" panose="02020603050405020304" pitchFamily="18" charset="0"/>
                <a:ea typeface="Times New Roman" panose="02020603050405020304" pitchFamily="18" charset="0"/>
              </a:rPr>
              <a:t>et si c’est une honte pour la femme d’être tondue ou rasée, qu’elle se couvre.</a:t>
            </a:r>
          </a:p>
          <a:p>
            <a:pPr marL="540385" algn="just"/>
            <a:r>
              <a:rPr lang="fr-FR" sz="3200" i="1" baseline="30000" dirty="0">
                <a:uFill>
                  <a:solidFill>
                    <a:srgbClr val="000000"/>
                  </a:solidFill>
                </a:uFill>
                <a:latin typeface="Times New Roman" panose="02020603050405020304" pitchFamily="18" charset="0"/>
                <a:ea typeface="Times New Roman" panose="02020603050405020304" pitchFamily="18" charset="0"/>
              </a:rPr>
              <a:t>7</a:t>
            </a:r>
            <a:r>
              <a:rPr lang="fr-FR" sz="3200" i="1" dirty="0">
                <a:uFill>
                  <a:solidFill>
                    <a:srgbClr val="000000"/>
                  </a:solidFill>
                </a:uFill>
                <a:latin typeface="Times New Roman" panose="02020603050405020304" pitchFamily="18" charset="0"/>
                <a:ea typeface="Times New Roman" panose="02020603050405020304" pitchFamily="18" charset="0"/>
              </a:rPr>
              <a:t>L’homme, lui, ne doit pas se couvrir la tête,</a:t>
            </a:r>
          </a:p>
          <a:p>
            <a:pPr marL="540385" algn="just"/>
            <a:r>
              <a:rPr lang="fr-FR" sz="3200" i="1" dirty="0">
                <a:uFill>
                  <a:solidFill>
                    <a:srgbClr val="000000"/>
                  </a:solidFill>
                </a:uFill>
                <a:latin typeface="Times New Roman" panose="02020603050405020304" pitchFamily="18" charset="0"/>
                <a:ea typeface="Times New Roman" panose="02020603050405020304" pitchFamily="18" charset="0"/>
              </a:rPr>
              <a:t>puisqu’il est image et gloire de Dieu,</a:t>
            </a:r>
          </a:p>
          <a:p>
            <a:pPr marL="540385" algn="just"/>
            <a:r>
              <a:rPr lang="fr-FR" sz="3200" i="1" dirty="0">
                <a:uFill>
                  <a:solidFill>
                    <a:srgbClr val="000000"/>
                  </a:solidFill>
                </a:uFill>
                <a:latin typeface="Times New Roman" panose="02020603050405020304" pitchFamily="18" charset="0"/>
                <a:ea typeface="Times New Roman" panose="02020603050405020304" pitchFamily="18" charset="0"/>
              </a:rPr>
              <a:t>et la femme est la gloire de l’homme.</a:t>
            </a:r>
            <a:endParaRPr lang="fr-FR" sz="3200" i="1"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46831142"/>
      </p:ext>
    </p:extLst>
  </p:cSld>
  <p:clrMapOvr>
    <a:masterClrMapping/>
  </p:clrMapOvr>
  <p:transition spd="med">
    <p:fade/>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34B70D-3E5B-A849-A6A5-46D127090466}"/>
              </a:ext>
            </a:extLst>
          </p:cNvPr>
          <p:cNvSpPr/>
          <p:nvPr/>
        </p:nvSpPr>
        <p:spPr>
          <a:xfrm>
            <a:off x="539552" y="404664"/>
            <a:ext cx="8280920" cy="5078313"/>
          </a:xfrm>
          <a:prstGeom prst="rect">
            <a:avLst/>
          </a:prstGeom>
        </p:spPr>
        <p:txBody>
          <a:bodyPr wrap="square">
            <a:spAutoFit/>
          </a:bodyPr>
          <a:lstStyle/>
          <a:p>
            <a:pPr algn="just"/>
            <a:r>
              <a:rPr lang="fr-FR" sz="3600" baseline="30000" dirty="0">
                <a:uFill>
                  <a:solidFill>
                    <a:srgbClr val="000000"/>
                  </a:solidFill>
                </a:uFill>
                <a:latin typeface="Times New Roman" panose="02020603050405020304" pitchFamily="18" charset="0"/>
                <a:ea typeface="Times New Roman" panose="02020603050405020304" pitchFamily="18" charset="0"/>
              </a:rPr>
              <a:t>8</a:t>
            </a:r>
            <a:r>
              <a:rPr lang="fr-FR" sz="3600" dirty="0">
                <a:uFill>
                  <a:solidFill>
                    <a:srgbClr val="000000"/>
                  </a:solidFill>
                </a:uFill>
                <a:latin typeface="Times New Roman" panose="02020603050405020304" pitchFamily="18" charset="0"/>
                <a:ea typeface="Times New Roman" panose="02020603050405020304" pitchFamily="18" charset="0"/>
              </a:rPr>
              <a:t>Ce n’est pas l’homme, en effet,</a:t>
            </a:r>
          </a:p>
          <a:p>
            <a:pPr algn="just"/>
            <a:r>
              <a:rPr lang="fr-FR" sz="3600" dirty="0">
                <a:uFill>
                  <a:solidFill>
                    <a:srgbClr val="000000"/>
                  </a:solidFill>
                </a:uFill>
                <a:latin typeface="Times New Roman" panose="02020603050405020304" pitchFamily="18" charset="0"/>
                <a:ea typeface="Times New Roman" panose="02020603050405020304" pitchFamily="18" charset="0"/>
              </a:rPr>
              <a:t>qui a été tiré de la femme,</a:t>
            </a:r>
          </a:p>
          <a:p>
            <a:pPr algn="just"/>
            <a:r>
              <a:rPr lang="fr-FR" sz="3600" dirty="0">
                <a:uFill>
                  <a:solidFill>
                    <a:srgbClr val="000000"/>
                  </a:solidFill>
                </a:uFill>
                <a:latin typeface="Times New Roman" panose="02020603050405020304" pitchFamily="18" charset="0"/>
                <a:ea typeface="Times New Roman" panose="02020603050405020304" pitchFamily="18" charset="0"/>
              </a:rPr>
              <a:t>mais la femme qui a été tirée de l’homme,</a:t>
            </a:r>
          </a:p>
          <a:p>
            <a:pPr algn="just"/>
            <a:r>
              <a:rPr lang="fr-FR" sz="3600" baseline="30000" dirty="0">
                <a:uFill>
                  <a:solidFill>
                    <a:srgbClr val="000000"/>
                  </a:solidFill>
                </a:uFill>
                <a:latin typeface="Times New Roman" panose="02020603050405020304" pitchFamily="18" charset="0"/>
                <a:ea typeface="Times New Roman" panose="02020603050405020304" pitchFamily="18" charset="0"/>
              </a:rPr>
              <a:t>9</a:t>
            </a:r>
            <a:r>
              <a:rPr lang="fr-FR" sz="3600" dirty="0">
                <a:uFill>
                  <a:solidFill>
                    <a:srgbClr val="000000"/>
                  </a:solidFill>
                </a:uFill>
                <a:latin typeface="Times New Roman" panose="02020603050405020304" pitchFamily="18" charset="0"/>
                <a:ea typeface="Times New Roman" panose="02020603050405020304" pitchFamily="18" charset="0"/>
              </a:rPr>
              <a:t>et ce n’est pas l’homme</a:t>
            </a:r>
          </a:p>
          <a:p>
            <a:pPr algn="just"/>
            <a:r>
              <a:rPr lang="fr-FR" sz="3600" dirty="0">
                <a:uFill>
                  <a:solidFill>
                    <a:srgbClr val="000000"/>
                  </a:solidFill>
                </a:uFill>
                <a:latin typeface="Times New Roman" panose="02020603050405020304" pitchFamily="18" charset="0"/>
                <a:ea typeface="Times New Roman" panose="02020603050405020304" pitchFamily="18" charset="0"/>
              </a:rPr>
              <a:t>qui a été créé à cause (pour) de la femme,</a:t>
            </a:r>
          </a:p>
          <a:p>
            <a:pPr algn="just"/>
            <a:r>
              <a:rPr lang="fr-FR" sz="3600" dirty="0">
                <a:uFill>
                  <a:solidFill>
                    <a:srgbClr val="000000"/>
                  </a:solidFill>
                </a:uFill>
                <a:latin typeface="Times New Roman" panose="02020603050405020304" pitchFamily="18" charset="0"/>
                <a:ea typeface="Times New Roman" panose="02020603050405020304" pitchFamily="18" charset="0"/>
              </a:rPr>
              <a:t>mais la femme à cause (pour) de l’homme.</a:t>
            </a:r>
          </a:p>
          <a:p>
            <a:r>
              <a:rPr lang="fr-FR" sz="3600" baseline="30000" dirty="0">
                <a:solidFill>
                  <a:srgbClr val="EFFF8C"/>
                </a:solidFill>
                <a:latin typeface="Times New Roman" panose="02020603050405020304" pitchFamily="18" charset="0"/>
                <a:ea typeface="Times New Roman" panose="02020603050405020304" pitchFamily="18" charset="0"/>
              </a:rPr>
              <a:t>10</a:t>
            </a:r>
            <a:r>
              <a:rPr lang="fr-FR" sz="3600" b="1" dirty="0">
                <a:solidFill>
                  <a:srgbClr val="EFFF8C"/>
                </a:solidFill>
                <a:latin typeface="Times New Roman" panose="02020603050405020304" pitchFamily="18" charset="0"/>
                <a:ea typeface="Times New Roman" panose="02020603050405020304" pitchFamily="18" charset="0"/>
              </a:rPr>
              <a:t>À cause de ceci,</a:t>
            </a:r>
          </a:p>
          <a:p>
            <a:r>
              <a:rPr lang="fr-FR" sz="3600" b="1" dirty="0">
                <a:solidFill>
                  <a:srgbClr val="EFFF8C"/>
                </a:solidFill>
                <a:latin typeface="Times New Roman" panose="02020603050405020304" pitchFamily="18" charset="0"/>
                <a:ea typeface="Times New Roman" panose="02020603050405020304" pitchFamily="18" charset="0"/>
              </a:rPr>
              <a:t>la femme doit avoir </a:t>
            </a:r>
            <a:r>
              <a:rPr lang="fr-FR" sz="3600" b="1" u="wavy" dirty="0">
                <a:solidFill>
                  <a:srgbClr val="EFFF8C"/>
                </a:solidFill>
                <a:latin typeface="Times New Roman" panose="02020603050405020304" pitchFamily="18" charset="0"/>
                <a:ea typeface="Times New Roman" panose="02020603050405020304" pitchFamily="18" charset="0"/>
              </a:rPr>
              <a:t>autorité</a:t>
            </a:r>
            <a:r>
              <a:rPr lang="fr-FR" sz="3600" b="1" dirty="0">
                <a:solidFill>
                  <a:srgbClr val="EFFF8C"/>
                </a:solidFill>
                <a:latin typeface="Times New Roman" panose="02020603050405020304" pitchFamily="18" charset="0"/>
                <a:ea typeface="Times New Roman" panose="02020603050405020304" pitchFamily="18" charset="0"/>
              </a:rPr>
              <a:t> (</a:t>
            </a:r>
            <a:r>
              <a:rPr lang="fr-FR" sz="3600" b="1" dirty="0" err="1">
                <a:solidFill>
                  <a:srgbClr val="EFFF8C"/>
                </a:solidFill>
                <a:latin typeface="Times New Roman" panose="02020603050405020304" pitchFamily="18" charset="0"/>
                <a:ea typeface="Times New Roman" panose="02020603050405020304" pitchFamily="18" charset="0"/>
              </a:rPr>
              <a:t>exousia</a:t>
            </a:r>
            <a:r>
              <a:rPr lang="fr-FR" sz="3600" b="1" dirty="0">
                <a:solidFill>
                  <a:srgbClr val="EFFF8C"/>
                </a:solidFill>
                <a:latin typeface="Times New Roman" panose="02020603050405020304" pitchFamily="18" charset="0"/>
                <a:ea typeface="Times New Roman" panose="02020603050405020304" pitchFamily="18" charset="0"/>
              </a:rPr>
              <a:t>)</a:t>
            </a:r>
          </a:p>
          <a:p>
            <a:r>
              <a:rPr lang="fr-FR" sz="3600" b="1" dirty="0">
                <a:solidFill>
                  <a:srgbClr val="EFFF8C"/>
                </a:solidFill>
                <a:latin typeface="Times New Roman" panose="02020603050405020304" pitchFamily="18" charset="0"/>
                <a:ea typeface="Times New Roman" panose="02020603050405020304" pitchFamily="18" charset="0"/>
              </a:rPr>
              <a:t>sur la tête, à cause des anges. </a:t>
            </a:r>
            <a:endParaRPr lang="fr-FR" sz="3600" dirty="0">
              <a:solidFill>
                <a:srgbClr val="EFFF8C"/>
              </a:solidFill>
            </a:endParaRPr>
          </a:p>
        </p:txBody>
      </p:sp>
    </p:spTree>
    <p:extLst>
      <p:ext uri="{BB962C8B-B14F-4D97-AF65-F5344CB8AC3E}">
        <p14:creationId xmlns:p14="http://schemas.microsoft.com/office/powerpoint/2010/main" val="3860193226"/>
      </p:ext>
    </p:extLst>
  </p:cSld>
  <p:clrMapOvr>
    <a:masterClrMapping/>
  </p:clrMapOvr>
  <p:transition spd="med">
    <p:fade/>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6909-C29A-384E-AE66-BC2720EEC09C}"/>
              </a:ext>
            </a:extLst>
          </p:cNvPr>
          <p:cNvSpPr/>
          <p:nvPr/>
        </p:nvSpPr>
        <p:spPr>
          <a:xfrm>
            <a:off x="0" y="0"/>
            <a:ext cx="8964488" cy="1077218"/>
          </a:xfrm>
          <a:prstGeom prst="rect">
            <a:avLst/>
          </a:prstGeom>
        </p:spPr>
        <p:txBody>
          <a:bodyPr wrap="square">
            <a:spAutoFit/>
          </a:bodyPr>
          <a:lstStyle/>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de sujétion</a:t>
            </a:r>
            <a:r>
              <a:rPr lang="fr-FR" sz="3200" dirty="0">
                <a:uFill>
                  <a:solidFill>
                    <a:srgbClr val="000000"/>
                  </a:solidFill>
                </a:uFill>
                <a:latin typeface="Times New Roman" panose="02020603050405020304" pitchFamily="18" charset="0"/>
                <a:ea typeface="Times New Roman" panose="02020603050405020304" pitchFamily="18" charset="0"/>
              </a:rPr>
              <a:t>… (BJ 1955 et 1973)</a:t>
            </a:r>
          </a:p>
        </p:txBody>
      </p:sp>
    </p:spTree>
    <p:extLst>
      <p:ext uri="{BB962C8B-B14F-4D97-AF65-F5344CB8AC3E}">
        <p14:creationId xmlns:p14="http://schemas.microsoft.com/office/powerpoint/2010/main" val="2882286693"/>
      </p:ext>
    </p:extLst>
  </p:cSld>
  <p:clrMapOvr>
    <a:masterClrMapping/>
  </p:clrMapOvr>
  <p:transition spd="med">
    <p:fade/>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6909-C29A-384E-AE66-BC2720EEC09C}"/>
              </a:ext>
            </a:extLst>
          </p:cNvPr>
          <p:cNvSpPr/>
          <p:nvPr/>
        </p:nvSpPr>
        <p:spPr>
          <a:xfrm>
            <a:off x="0" y="0"/>
            <a:ext cx="8964488" cy="2087751"/>
          </a:xfrm>
          <a:prstGeom prst="rect">
            <a:avLst/>
          </a:prstGeom>
        </p:spPr>
        <p:txBody>
          <a:bodyPr wrap="square">
            <a:spAutoFit/>
          </a:bodyPr>
          <a:lstStyle/>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de sujétion</a:t>
            </a:r>
            <a:r>
              <a:rPr lang="fr-FR" sz="3200" dirty="0">
                <a:uFill>
                  <a:solidFill>
                    <a:srgbClr val="000000"/>
                  </a:solidFill>
                </a:uFill>
                <a:latin typeface="Times New Roman" panose="02020603050405020304" pitchFamily="18" charset="0"/>
                <a:ea typeface="Times New Roman" panose="02020603050405020304" pitchFamily="18" charset="0"/>
              </a:rPr>
              <a:t>… (BJ 1955 et 1973)</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se coiffer convenablement</a:t>
            </a:r>
            <a:r>
              <a:rPr lang="fr-FR" sz="3200" dirty="0">
                <a:uFill>
                  <a:solidFill>
                    <a:srgbClr val="000000"/>
                  </a:solidFill>
                </a:uFill>
                <a:latin typeface="Times New Roman" panose="02020603050405020304" pitchFamily="18" charset="0"/>
                <a:ea typeface="Times New Roman" panose="02020603050405020304" pitchFamily="18" charset="0"/>
              </a:rPr>
              <a:t>... (BJ 1998)</a:t>
            </a:r>
          </a:p>
        </p:txBody>
      </p:sp>
    </p:spTree>
    <p:extLst>
      <p:ext uri="{BB962C8B-B14F-4D97-AF65-F5344CB8AC3E}">
        <p14:creationId xmlns:p14="http://schemas.microsoft.com/office/powerpoint/2010/main" val="1108003012"/>
      </p:ext>
    </p:extLst>
  </p:cSld>
  <p:clrMapOvr>
    <a:masterClrMapping/>
  </p:clrMapOvr>
  <p:transition spd="med">
    <p:fade/>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6909-C29A-384E-AE66-BC2720EEC09C}"/>
              </a:ext>
            </a:extLst>
          </p:cNvPr>
          <p:cNvSpPr/>
          <p:nvPr/>
        </p:nvSpPr>
        <p:spPr>
          <a:xfrm>
            <a:off x="0" y="0"/>
            <a:ext cx="8964488" cy="3098284"/>
          </a:xfrm>
          <a:prstGeom prst="rect">
            <a:avLst/>
          </a:prstGeom>
        </p:spPr>
        <p:txBody>
          <a:bodyPr wrap="square">
            <a:spAutoFit/>
          </a:bodyPr>
          <a:lstStyle/>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de sujétion</a:t>
            </a:r>
            <a:r>
              <a:rPr lang="fr-FR" sz="3200" dirty="0">
                <a:uFill>
                  <a:solidFill>
                    <a:srgbClr val="000000"/>
                  </a:solidFill>
                </a:uFill>
                <a:latin typeface="Times New Roman" panose="02020603050405020304" pitchFamily="18" charset="0"/>
                <a:ea typeface="Times New Roman" panose="02020603050405020304" pitchFamily="18" charset="0"/>
              </a:rPr>
              <a:t>… (BJ 1955 et 1973)</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se coiffer convenablement</a:t>
            </a:r>
            <a:r>
              <a:rPr lang="fr-FR" sz="3200" dirty="0">
                <a:uFill>
                  <a:solidFill>
                    <a:srgbClr val="000000"/>
                  </a:solidFill>
                </a:uFill>
                <a:latin typeface="Times New Roman" panose="02020603050405020304" pitchFamily="18" charset="0"/>
                <a:ea typeface="Times New Roman" panose="02020603050405020304" pitchFamily="18" charset="0"/>
              </a:rPr>
              <a:t>... (BJ 1998)</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C’est pourquoi la femme doit porter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la marque de sa dépendance</a:t>
            </a:r>
            <a:r>
              <a:rPr lang="fr-FR" sz="3200" dirty="0">
                <a:uFill>
                  <a:solidFill>
                    <a:srgbClr val="000000"/>
                  </a:solidFill>
                </a:uFill>
                <a:latin typeface="Times New Roman" panose="02020603050405020304" pitchFamily="18" charset="0"/>
                <a:ea typeface="Times New Roman" panose="02020603050405020304" pitchFamily="18" charset="0"/>
              </a:rPr>
              <a:t>,.. (TOB)</a:t>
            </a:r>
          </a:p>
        </p:txBody>
      </p:sp>
    </p:spTree>
    <p:extLst>
      <p:ext uri="{BB962C8B-B14F-4D97-AF65-F5344CB8AC3E}">
        <p14:creationId xmlns:p14="http://schemas.microsoft.com/office/powerpoint/2010/main" val="2207725945"/>
      </p:ext>
    </p:extLst>
  </p:cSld>
  <p:clrMapOvr>
    <a:masterClrMapping/>
  </p:clrMapOvr>
  <p:transition spd="med">
    <p:fade/>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6909-C29A-384E-AE66-BC2720EEC09C}"/>
              </a:ext>
            </a:extLst>
          </p:cNvPr>
          <p:cNvSpPr/>
          <p:nvPr/>
        </p:nvSpPr>
        <p:spPr>
          <a:xfrm>
            <a:off x="0" y="0"/>
            <a:ext cx="8964488" cy="4626908"/>
          </a:xfrm>
          <a:prstGeom prst="rect">
            <a:avLst/>
          </a:prstGeom>
        </p:spPr>
        <p:txBody>
          <a:bodyPr wrap="square">
            <a:spAutoFit/>
          </a:bodyPr>
          <a:lstStyle/>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de sujétion</a:t>
            </a:r>
            <a:r>
              <a:rPr lang="fr-FR" sz="3200" dirty="0">
                <a:uFill>
                  <a:solidFill>
                    <a:srgbClr val="000000"/>
                  </a:solidFill>
                </a:uFill>
                <a:latin typeface="Times New Roman" panose="02020603050405020304" pitchFamily="18" charset="0"/>
                <a:ea typeface="Times New Roman" panose="02020603050405020304" pitchFamily="18" charset="0"/>
              </a:rPr>
              <a:t>… (BJ 1955 et 1973)</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se coiffer convenablement</a:t>
            </a:r>
            <a:r>
              <a:rPr lang="fr-FR" sz="3200" dirty="0">
                <a:uFill>
                  <a:solidFill>
                    <a:srgbClr val="000000"/>
                  </a:solidFill>
                </a:uFill>
                <a:latin typeface="Times New Roman" panose="02020603050405020304" pitchFamily="18" charset="0"/>
                <a:ea typeface="Times New Roman" panose="02020603050405020304" pitchFamily="18" charset="0"/>
              </a:rPr>
              <a:t>... (BJ 1998)</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C’est pourquoi la femme doit porter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la marque de sa dépendance</a:t>
            </a:r>
            <a:r>
              <a:rPr lang="fr-FR" sz="3200" dirty="0">
                <a:uFill>
                  <a:solidFill>
                    <a:srgbClr val="000000"/>
                  </a:solidFill>
                </a:uFill>
                <a:latin typeface="Times New Roman" panose="02020603050405020304" pitchFamily="18" charset="0"/>
                <a:ea typeface="Times New Roman" panose="02020603050405020304" pitchFamily="18" charset="0"/>
              </a:rPr>
              <a:t>,.. (TOB)</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La femme, à cause des anges, doit avoir sur la tête, </a:t>
            </a:r>
            <a:r>
              <a:rPr lang="fr-FR" sz="3200" b="1" u="dotted" dirty="0">
                <a:solidFill>
                  <a:srgbClr val="EFFF8C"/>
                </a:solidFill>
                <a:uFill>
                  <a:solidFill>
                    <a:srgbClr val="000000"/>
                  </a:solidFill>
                </a:uFill>
                <a:latin typeface="Times New Roman" panose="02020603050405020304" pitchFamily="18" charset="0"/>
                <a:ea typeface="Times New Roman" panose="02020603050405020304" pitchFamily="18" charset="0"/>
              </a:rPr>
              <a:t>une marque de l’autorité</a:t>
            </a: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err="1">
                <a:uFill>
                  <a:solidFill>
                    <a:srgbClr val="000000"/>
                  </a:solidFill>
                </a:uFill>
                <a:latin typeface="Times New Roman" panose="02020603050405020304" pitchFamily="18" charset="0"/>
                <a:ea typeface="Times New Roman" panose="02020603050405020304" pitchFamily="18" charset="0"/>
              </a:rPr>
              <a:t>Segond</a:t>
            </a:r>
            <a:r>
              <a:rPr lang="fr-FR" sz="3200" dirty="0">
                <a:uFill>
                  <a:solidFill>
                    <a:srgbClr val="000000"/>
                  </a:solidFill>
                </a:uFill>
                <a:latin typeface="Times New Roman" panose="02020603050405020304" pitchFamily="18" charset="0"/>
                <a:ea typeface="Times New Roman" panose="02020603050405020304" pitchFamily="18" charset="0"/>
              </a:rPr>
              <a:t> 2002)</a:t>
            </a:r>
          </a:p>
          <a:p>
            <a:pPr marL="540385" algn="just">
              <a:spcAft>
                <a:spcPts val="300"/>
              </a:spcAft>
            </a:pP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0662519"/>
      </p:ext>
    </p:extLst>
  </p:cSld>
  <p:clrMapOvr>
    <a:masterClrMapping/>
  </p:clrMapOvr>
  <p:transition spd="med">
    <p:fade/>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6909-C29A-384E-AE66-BC2720EEC09C}"/>
              </a:ext>
            </a:extLst>
          </p:cNvPr>
          <p:cNvSpPr/>
          <p:nvPr/>
        </p:nvSpPr>
        <p:spPr>
          <a:xfrm>
            <a:off x="0" y="0"/>
            <a:ext cx="8964488" cy="5611793"/>
          </a:xfrm>
          <a:prstGeom prst="rect">
            <a:avLst/>
          </a:prstGeom>
        </p:spPr>
        <p:txBody>
          <a:bodyPr wrap="square">
            <a:spAutoFit/>
          </a:bodyPr>
          <a:lstStyle/>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de sujétion</a:t>
            </a:r>
            <a:r>
              <a:rPr lang="fr-FR" sz="3200" dirty="0">
                <a:uFill>
                  <a:solidFill>
                    <a:srgbClr val="000000"/>
                  </a:solidFill>
                </a:uFill>
                <a:latin typeface="Times New Roman" panose="02020603050405020304" pitchFamily="18" charset="0"/>
                <a:ea typeface="Times New Roman" panose="02020603050405020304" pitchFamily="18" charset="0"/>
              </a:rPr>
              <a:t>… (BJ 1955 et 1973)</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se coiffer convenablement</a:t>
            </a:r>
            <a:r>
              <a:rPr lang="fr-FR" sz="3200" dirty="0">
                <a:uFill>
                  <a:solidFill>
                    <a:srgbClr val="000000"/>
                  </a:solidFill>
                </a:uFill>
                <a:latin typeface="Times New Roman" panose="02020603050405020304" pitchFamily="18" charset="0"/>
                <a:ea typeface="Times New Roman" panose="02020603050405020304" pitchFamily="18" charset="0"/>
              </a:rPr>
              <a:t>... (BJ 1998)</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C’est pourquoi la femme doit porter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la marque de sa dépendance</a:t>
            </a:r>
            <a:r>
              <a:rPr lang="fr-FR" sz="3200" dirty="0">
                <a:uFill>
                  <a:solidFill>
                    <a:srgbClr val="000000"/>
                  </a:solidFill>
                </a:uFill>
                <a:latin typeface="Times New Roman" panose="02020603050405020304" pitchFamily="18" charset="0"/>
                <a:ea typeface="Times New Roman" panose="02020603050405020304" pitchFamily="18" charset="0"/>
              </a:rPr>
              <a:t>,.. (TOB)</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La femme, à cause des anges, doit avoir sur la tête, </a:t>
            </a:r>
            <a:r>
              <a:rPr lang="fr-FR" sz="3200" b="1" u="dotted" dirty="0">
                <a:solidFill>
                  <a:srgbClr val="EFFF8C"/>
                </a:solidFill>
                <a:uFill>
                  <a:solidFill>
                    <a:srgbClr val="000000"/>
                  </a:solidFill>
                </a:uFill>
                <a:latin typeface="Times New Roman" panose="02020603050405020304" pitchFamily="18" charset="0"/>
                <a:ea typeface="Times New Roman" panose="02020603050405020304" pitchFamily="18" charset="0"/>
              </a:rPr>
              <a:t>une marque de l’autorité</a:t>
            </a: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err="1">
                <a:uFill>
                  <a:solidFill>
                    <a:srgbClr val="000000"/>
                  </a:solidFill>
                </a:uFill>
                <a:latin typeface="Times New Roman" panose="02020603050405020304" pitchFamily="18" charset="0"/>
                <a:ea typeface="Times New Roman" panose="02020603050405020304" pitchFamily="18" charset="0"/>
              </a:rPr>
              <a:t>Segond</a:t>
            </a:r>
            <a:r>
              <a:rPr lang="fr-FR" sz="3200" dirty="0">
                <a:uFill>
                  <a:solidFill>
                    <a:srgbClr val="000000"/>
                  </a:solidFill>
                </a:uFill>
                <a:latin typeface="Times New Roman" panose="02020603050405020304" pitchFamily="18" charset="0"/>
                <a:ea typeface="Times New Roman" panose="02020603050405020304" pitchFamily="18" charset="0"/>
              </a:rPr>
              <a:t> 2002)</a:t>
            </a:r>
          </a:p>
          <a:p>
            <a:pPr marL="540385"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marquant qu'elle est soumise à l'autorité de son mari</a:t>
            </a:r>
            <a:r>
              <a:rPr lang="fr-FR" sz="3200" dirty="0">
                <a:uFill>
                  <a:solidFill>
                    <a:srgbClr val="000000"/>
                  </a:solidFill>
                </a:uFill>
                <a:latin typeface="Times New Roman" panose="02020603050405020304" pitchFamily="18" charset="0"/>
                <a:ea typeface="Times New Roman" panose="02020603050405020304" pitchFamily="18" charset="0"/>
              </a:rPr>
              <a:t>. (F.C. 1987)</a:t>
            </a:r>
          </a:p>
        </p:txBody>
      </p:sp>
    </p:spTree>
    <p:extLst>
      <p:ext uri="{BB962C8B-B14F-4D97-AF65-F5344CB8AC3E}">
        <p14:creationId xmlns:p14="http://schemas.microsoft.com/office/powerpoint/2010/main" val="4111478243"/>
      </p:ext>
    </p:extLst>
  </p:cSld>
  <p:clrMapOvr>
    <a:masterClrMapping/>
  </p:clrMapOvr>
  <p:transition spd="med">
    <p:fade/>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6D6909-C29A-384E-AE66-BC2720EEC09C}"/>
              </a:ext>
            </a:extLst>
          </p:cNvPr>
          <p:cNvSpPr/>
          <p:nvPr/>
        </p:nvSpPr>
        <p:spPr>
          <a:xfrm>
            <a:off x="0" y="0"/>
            <a:ext cx="8964488" cy="6635150"/>
          </a:xfrm>
          <a:prstGeom prst="rect">
            <a:avLst/>
          </a:prstGeom>
        </p:spPr>
        <p:txBody>
          <a:bodyPr wrap="square">
            <a:spAutoFit/>
          </a:bodyPr>
          <a:lstStyle/>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de sujétion</a:t>
            </a:r>
            <a:r>
              <a:rPr lang="fr-FR" sz="3200" dirty="0">
                <a:uFill>
                  <a:solidFill>
                    <a:srgbClr val="000000"/>
                  </a:solidFill>
                </a:uFill>
                <a:latin typeface="Times New Roman" panose="02020603050405020304" pitchFamily="18" charset="0"/>
                <a:ea typeface="Times New Roman" panose="02020603050405020304" pitchFamily="18" charset="0"/>
              </a:rPr>
              <a:t>… (BJ 1955 et 1973)</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Voilà pourquoi la femme doit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se coiffer convenablement</a:t>
            </a:r>
            <a:r>
              <a:rPr lang="fr-FR" sz="3200" dirty="0">
                <a:uFill>
                  <a:solidFill>
                    <a:srgbClr val="000000"/>
                  </a:solidFill>
                </a:uFill>
                <a:latin typeface="Times New Roman" panose="02020603050405020304" pitchFamily="18" charset="0"/>
                <a:ea typeface="Times New Roman" panose="02020603050405020304" pitchFamily="18" charset="0"/>
              </a:rPr>
              <a:t>... (BJ 1998)</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C’est pourquoi la femme doit porter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la marque de sa dépendance</a:t>
            </a:r>
            <a:r>
              <a:rPr lang="fr-FR" sz="3200" dirty="0">
                <a:uFill>
                  <a:solidFill>
                    <a:srgbClr val="000000"/>
                  </a:solidFill>
                </a:uFill>
                <a:latin typeface="Times New Roman" panose="02020603050405020304" pitchFamily="18" charset="0"/>
                <a:ea typeface="Times New Roman" panose="02020603050405020304" pitchFamily="18" charset="0"/>
              </a:rPr>
              <a:t>,.. (TOB)</a:t>
            </a:r>
          </a:p>
          <a:p>
            <a:pPr marL="540385" algn="just">
              <a:spcAft>
                <a:spcPts val="200"/>
              </a:spcAft>
            </a:pPr>
            <a:r>
              <a:rPr lang="fr-FR" sz="3200" dirty="0">
                <a:uFill>
                  <a:solidFill>
                    <a:srgbClr val="000000"/>
                  </a:solidFill>
                </a:uFill>
                <a:latin typeface="Times New Roman" panose="02020603050405020304" pitchFamily="18" charset="0"/>
                <a:ea typeface="Times New Roman" panose="02020603050405020304" pitchFamily="18" charset="0"/>
              </a:rPr>
              <a:t>La femme, à cause des anges, doit avoir sur la tête, </a:t>
            </a:r>
            <a:r>
              <a:rPr lang="fr-FR" sz="3200" b="1" u="dotted" dirty="0">
                <a:solidFill>
                  <a:srgbClr val="EFFF8C"/>
                </a:solidFill>
                <a:uFill>
                  <a:solidFill>
                    <a:srgbClr val="000000"/>
                  </a:solidFill>
                </a:uFill>
                <a:latin typeface="Times New Roman" panose="02020603050405020304" pitchFamily="18" charset="0"/>
                <a:ea typeface="Times New Roman" panose="02020603050405020304" pitchFamily="18" charset="0"/>
              </a:rPr>
              <a:t>une marque de l’autorité</a:t>
            </a: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dirty="0" err="1">
                <a:uFill>
                  <a:solidFill>
                    <a:srgbClr val="000000"/>
                  </a:solidFill>
                </a:uFill>
                <a:latin typeface="Times New Roman" panose="02020603050405020304" pitchFamily="18" charset="0"/>
                <a:ea typeface="Times New Roman" panose="02020603050405020304" pitchFamily="18" charset="0"/>
              </a:rPr>
              <a:t>Segond</a:t>
            </a:r>
            <a:r>
              <a:rPr lang="fr-FR" sz="3200" dirty="0">
                <a:uFill>
                  <a:solidFill>
                    <a:srgbClr val="000000"/>
                  </a:solidFill>
                </a:uFill>
                <a:latin typeface="Times New Roman" panose="02020603050405020304" pitchFamily="18" charset="0"/>
                <a:ea typeface="Times New Roman" panose="02020603050405020304" pitchFamily="18" charset="0"/>
              </a:rPr>
              <a:t> 2002)</a:t>
            </a:r>
          </a:p>
          <a:p>
            <a:pPr marL="540385"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marquant qu'elle est soumise à l'autorité de son mari</a:t>
            </a:r>
            <a:r>
              <a:rPr lang="fr-FR" sz="3200" dirty="0">
                <a:uFill>
                  <a:solidFill>
                    <a:srgbClr val="000000"/>
                  </a:solidFill>
                </a:uFill>
                <a:latin typeface="Times New Roman" panose="02020603050405020304" pitchFamily="18" charset="0"/>
                <a:ea typeface="Times New Roman" panose="02020603050405020304" pitchFamily="18" charset="0"/>
              </a:rPr>
              <a:t>. (F.C. 1987)</a:t>
            </a:r>
          </a:p>
          <a:p>
            <a:pPr marL="540385"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 femme doit avoir sur la tête </a:t>
            </a: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un signe marquant ses responsabilités</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200" dirty="0">
                <a:uFill>
                  <a:solidFill>
                    <a:srgbClr val="000000"/>
                  </a:solidFill>
                </a:uFill>
                <a:latin typeface="Times New Roman" panose="02020603050405020304" pitchFamily="18" charset="0"/>
                <a:ea typeface="Times New Roman" panose="02020603050405020304" pitchFamily="18" charset="0"/>
              </a:rPr>
              <a:t> (F.C. 1997)</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5780600"/>
      </p:ext>
    </p:extLst>
  </p:cSld>
  <p:clrMapOvr>
    <a:masterClrMapping/>
  </p:clrMapOvr>
  <p:transition spd="med">
    <p:fade/>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0DFD8E-8D7B-0983-5356-CB8FE8418D54}"/>
              </a:ext>
            </a:extLst>
          </p:cNvPr>
          <p:cNvSpPr txBox="1"/>
          <p:nvPr/>
        </p:nvSpPr>
        <p:spPr>
          <a:xfrm>
            <a:off x="323528" y="260649"/>
            <a:ext cx="8352928" cy="1754326"/>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Le terme grec traduit par autorité, discipline, responsabilité ou dépendance… est </a:t>
            </a:r>
            <a:r>
              <a:rPr lang="fr-FR" sz="3600" b="1" i="1" dirty="0" err="1">
                <a:effectLst/>
                <a:uFill>
                  <a:solidFill>
                    <a:srgbClr val="000000"/>
                  </a:solidFill>
                </a:uFill>
                <a:latin typeface="Times New Roman" panose="02020603050405020304" pitchFamily="18" charset="0"/>
                <a:ea typeface="Times New Roman" panose="02020603050405020304" pitchFamily="18" charset="0"/>
              </a:rPr>
              <a:t>exousia</a:t>
            </a:r>
            <a:r>
              <a:rPr lang="fr-FR" sz="3600" i="1" dirty="0">
                <a:effectLst/>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950999076"/>
      </p:ext>
    </p:extLst>
  </p:cSld>
  <p:clrMapOvr>
    <a:masterClrMapping/>
  </p:clrMapOvr>
  <p:transition spd="med">
    <p:fade/>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0DFD8E-8D7B-0983-5356-CB8FE8418D54}"/>
              </a:ext>
            </a:extLst>
          </p:cNvPr>
          <p:cNvSpPr txBox="1"/>
          <p:nvPr/>
        </p:nvSpPr>
        <p:spPr>
          <a:xfrm>
            <a:off x="323528" y="260649"/>
            <a:ext cx="8352928" cy="3454792"/>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Le terme grec traduit par autorité, discipline, responsabilité ou dépendance… est </a:t>
            </a:r>
            <a:r>
              <a:rPr lang="fr-FR" sz="3600" b="1" i="1" dirty="0" err="1">
                <a:effectLst/>
                <a:uFill>
                  <a:solidFill>
                    <a:srgbClr val="000000"/>
                  </a:solidFill>
                </a:uFill>
                <a:latin typeface="Times New Roman" panose="02020603050405020304" pitchFamily="18" charset="0"/>
                <a:ea typeface="Times New Roman" panose="02020603050405020304" pitchFamily="18" charset="0"/>
              </a:rPr>
              <a:t>exousia</a:t>
            </a:r>
            <a:r>
              <a:rPr lang="fr-FR" sz="3600" i="1" dirty="0">
                <a:effectLst/>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a:t>
            </a:r>
            <a:r>
              <a:rPr lang="fr-FR" sz="3600" dirty="0">
                <a:effectLst/>
                <a:uFill>
                  <a:solidFill>
                    <a:srgbClr val="000000"/>
                  </a:solidFill>
                </a:uFill>
                <a:latin typeface="Times New Roman" panose="02020603050405020304" pitchFamily="18" charset="0"/>
                <a:ea typeface="Times New Roman" panose="02020603050405020304" pitchFamily="18" charset="0"/>
              </a:rPr>
              <a:t>e mot désigne</a:t>
            </a:r>
            <a:r>
              <a:rPr lang="fr-FR" sz="3600" i="1" dirty="0">
                <a:effectLst/>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le pouvoir légitime, la permission, le droit, la liberté, la capacité, l’autorité…</a:t>
            </a:r>
          </a:p>
        </p:txBody>
      </p:sp>
    </p:spTree>
    <p:extLst>
      <p:ext uri="{BB962C8B-B14F-4D97-AF65-F5344CB8AC3E}">
        <p14:creationId xmlns:p14="http://schemas.microsoft.com/office/powerpoint/2010/main" val="1630579351"/>
      </p:ext>
    </p:extLst>
  </p:cSld>
  <p:clrMapOvr>
    <a:masterClrMapping/>
  </p:clrMapOvr>
  <p:transition spd="med">
    <p:fade/>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0DFD8E-8D7B-0983-5356-CB8FE8418D54}"/>
              </a:ext>
            </a:extLst>
          </p:cNvPr>
          <p:cNvSpPr txBox="1"/>
          <p:nvPr/>
        </p:nvSpPr>
        <p:spPr>
          <a:xfrm>
            <a:off x="323528" y="260649"/>
            <a:ext cx="8352928" cy="4601260"/>
          </a:xfrm>
          <a:prstGeom prst="rect">
            <a:avLst/>
          </a:prstGeom>
          <a:noFill/>
        </p:spPr>
        <p:txBody>
          <a:bodyPr wrap="square">
            <a:spAutoFit/>
          </a:bodyPr>
          <a:lstStyle/>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Le terme grec traduit par autorité, discipline, responsabilité ou dépendance… est </a:t>
            </a:r>
            <a:r>
              <a:rPr lang="fr-FR" sz="3600" b="1" i="1" dirty="0" err="1">
                <a:effectLst/>
                <a:uFill>
                  <a:solidFill>
                    <a:srgbClr val="000000"/>
                  </a:solidFill>
                </a:uFill>
                <a:latin typeface="Times New Roman" panose="02020603050405020304" pitchFamily="18" charset="0"/>
                <a:ea typeface="Times New Roman" panose="02020603050405020304" pitchFamily="18" charset="0"/>
              </a:rPr>
              <a:t>exousia</a:t>
            </a:r>
            <a:r>
              <a:rPr lang="fr-FR" sz="3600" i="1" dirty="0">
                <a:effectLst/>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a:t>
            </a:r>
            <a:r>
              <a:rPr lang="fr-FR" sz="3600" dirty="0">
                <a:effectLst/>
                <a:uFill>
                  <a:solidFill>
                    <a:srgbClr val="000000"/>
                  </a:solidFill>
                </a:uFill>
                <a:latin typeface="Times New Roman" panose="02020603050405020304" pitchFamily="18" charset="0"/>
                <a:ea typeface="Times New Roman" panose="02020603050405020304" pitchFamily="18" charset="0"/>
              </a:rPr>
              <a:t>e mot désigne</a:t>
            </a:r>
            <a:r>
              <a:rPr lang="fr-FR" sz="3600" i="1" dirty="0">
                <a:effectLst/>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le pouvoir légitime, la permission, le droit, la liberté, la capacité, l’autorité…</a:t>
            </a: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Alors, quelle permission la femme a-t-elle reçue ? Quel pouvoir Paul lui reconnait-il ? </a:t>
            </a:r>
          </a:p>
        </p:txBody>
      </p:sp>
    </p:spTree>
    <p:extLst>
      <p:ext uri="{BB962C8B-B14F-4D97-AF65-F5344CB8AC3E}">
        <p14:creationId xmlns:p14="http://schemas.microsoft.com/office/powerpoint/2010/main" val="2868416078"/>
      </p:ext>
    </p:extLst>
  </p:cSld>
  <p:clrMapOvr>
    <a:masterClrMapping/>
  </p:clrMapOvr>
  <p:transition spd="med">
    <p:fade/>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0DFD8E-8D7B-0983-5356-CB8FE8418D54}"/>
              </a:ext>
            </a:extLst>
          </p:cNvPr>
          <p:cNvSpPr txBox="1"/>
          <p:nvPr/>
        </p:nvSpPr>
        <p:spPr>
          <a:xfrm>
            <a:off x="323528" y="260649"/>
            <a:ext cx="8352928" cy="769441"/>
          </a:xfrm>
          <a:prstGeom prst="rect">
            <a:avLst/>
          </a:prstGeom>
          <a:noFill/>
        </p:spPr>
        <p:txBody>
          <a:bodyPr wrap="square">
            <a:spAutoFit/>
          </a:bodyPr>
          <a:lstStyle/>
          <a:p>
            <a:pPr algn="ctr">
              <a:spcAft>
                <a:spcPts val="300"/>
              </a:spcAft>
            </a:pPr>
            <a:r>
              <a:rPr lang="fr-FR" sz="4400" b="1" u="sng" dirty="0">
                <a:solidFill>
                  <a:srgbClr val="FFFF00"/>
                </a:solidFill>
                <a:effectLst/>
                <a:uFill>
                  <a:solidFill>
                    <a:srgbClr val="000000"/>
                  </a:solidFill>
                </a:uFill>
                <a:latin typeface="Times New Roman" panose="02020603050405020304" pitchFamily="18" charset="0"/>
                <a:ea typeface="Times New Roman" panose="02020603050405020304" pitchFamily="18" charset="0"/>
              </a:rPr>
              <a:t>Celui de prier et de prophétiser !</a:t>
            </a:r>
            <a:endParaRPr lang="fr-FR" sz="4400" b="1" u="sng" dirty="0">
              <a:solidFill>
                <a:srgbClr val="FFFF00"/>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2822586"/>
      </p:ext>
    </p:extLst>
  </p:cSld>
  <p:clrMapOvr>
    <a:masterClrMapping/>
  </p:clrMapOvr>
  <p:transition spd="med">
    <p:fade/>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0DFD8E-8D7B-0983-5356-CB8FE8418D54}"/>
              </a:ext>
            </a:extLst>
          </p:cNvPr>
          <p:cNvSpPr txBox="1"/>
          <p:nvPr/>
        </p:nvSpPr>
        <p:spPr>
          <a:xfrm>
            <a:off x="323528" y="260649"/>
            <a:ext cx="8352928" cy="4208844"/>
          </a:xfrm>
          <a:prstGeom prst="rect">
            <a:avLst/>
          </a:prstGeom>
          <a:noFill/>
        </p:spPr>
        <p:txBody>
          <a:bodyPr wrap="square">
            <a:spAutoFit/>
          </a:bodyPr>
          <a:lstStyle/>
          <a:p>
            <a:pPr algn="ctr">
              <a:spcAft>
                <a:spcPts val="300"/>
              </a:spcAft>
            </a:pPr>
            <a:r>
              <a:rPr lang="fr-FR" sz="4400" b="1" u="sng" dirty="0">
                <a:solidFill>
                  <a:srgbClr val="FFFF00"/>
                </a:solidFill>
                <a:effectLst/>
                <a:uFill>
                  <a:solidFill>
                    <a:srgbClr val="000000"/>
                  </a:solidFill>
                </a:uFill>
                <a:latin typeface="Times New Roman" panose="02020603050405020304" pitchFamily="18" charset="0"/>
                <a:ea typeface="Times New Roman" panose="02020603050405020304" pitchFamily="18" charset="0"/>
              </a:rPr>
              <a:t>Celui de prier et de prophétiser !</a:t>
            </a:r>
            <a:endParaRPr lang="fr-FR" sz="4400" b="1" u="sng"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endParaRPr lang="fr-FR" sz="3600" b="1" u="sng" dirty="0">
              <a:effectLst/>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Il faut rappeler que les femmes n’accédaient qu’au premier parvis intérieur du Temple et qu’elles étaient exclues des prières et des sacrifices…</a:t>
            </a: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Pourquoi un voile ?</a:t>
            </a:r>
          </a:p>
        </p:txBody>
      </p:sp>
    </p:spTree>
    <p:extLst>
      <p:ext uri="{BB962C8B-B14F-4D97-AF65-F5344CB8AC3E}">
        <p14:creationId xmlns:p14="http://schemas.microsoft.com/office/powerpoint/2010/main" val="1785100627"/>
      </p:ext>
    </p:extLst>
  </p:cSld>
  <p:clrMapOvr>
    <a:masterClrMapping/>
  </p:clrMapOvr>
  <p:transition spd="med">
    <p:fade/>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0DFD8E-8D7B-0983-5356-CB8FE8418D54}"/>
              </a:ext>
            </a:extLst>
          </p:cNvPr>
          <p:cNvSpPr txBox="1"/>
          <p:nvPr/>
        </p:nvSpPr>
        <p:spPr>
          <a:xfrm>
            <a:off x="323528" y="260649"/>
            <a:ext cx="8352928" cy="5909310"/>
          </a:xfrm>
          <a:prstGeom prst="rect">
            <a:avLst/>
          </a:prstGeom>
          <a:noFill/>
        </p:spPr>
        <p:txBody>
          <a:bodyPr wrap="square">
            <a:spAutoFit/>
          </a:bodyPr>
          <a:lstStyle/>
          <a:p>
            <a:pPr algn="ctr">
              <a:spcAft>
                <a:spcPts val="300"/>
              </a:spcAft>
            </a:pPr>
            <a:r>
              <a:rPr lang="fr-FR" sz="4400" b="1" u="sng" dirty="0">
                <a:solidFill>
                  <a:srgbClr val="FFFF00"/>
                </a:solidFill>
                <a:effectLst/>
                <a:uFill>
                  <a:solidFill>
                    <a:srgbClr val="000000"/>
                  </a:solidFill>
                </a:uFill>
                <a:latin typeface="Times New Roman" panose="02020603050405020304" pitchFamily="18" charset="0"/>
                <a:ea typeface="Times New Roman" panose="02020603050405020304" pitchFamily="18" charset="0"/>
              </a:rPr>
              <a:t>Celui de prier et de prophétiser !</a:t>
            </a:r>
            <a:endParaRPr lang="fr-FR" sz="4400" b="1" u="sng" dirty="0">
              <a:solidFill>
                <a:srgbClr val="FFFF00"/>
              </a:solidFill>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endParaRPr lang="fr-FR" sz="3600" b="1" u="sng" dirty="0">
              <a:effectLst/>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Il faut rappeler que les femmes n’accédaient qu’au premier parvis intérieur du Temple et qu’elles étaient exclues des prières et des sacrifices…</a:t>
            </a: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Pourquoi un voile ?</a:t>
            </a:r>
          </a:p>
          <a:p>
            <a:pPr algn="just">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Il faut se rappeler que le port du voile par la femme n’était pas chez les Juifs un signe de subordination, mais un acte de décence. </a:t>
            </a:r>
          </a:p>
        </p:txBody>
      </p:sp>
    </p:spTree>
    <p:extLst>
      <p:ext uri="{BB962C8B-B14F-4D97-AF65-F5344CB8AC3E}">
        <p14:creationId xmlns:p14="http://schemas.microsoft.com/office/powerpoint/2010/main" val="3675284917"/>
      </p:ext>
    </p:extLst>
  </p:cSld>
  <p:clrMapOvr>
    <a:masterClrMapping/>
  </p:clrMapOvr>
  <p:transition spd="med">
    <p:fade/>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F29D7F-5C29-8D42-BC98-6DD52559C4B2}"/>
              </a:ext>
            </a:extLst>
          </p:cNvPr>
          <p:cNvSpPr/>
          <p:nvPr/>
        </p:nvSpPr>
        <p:spPr>
          <a:xfrm>
            <a:off x="0" y="1"/>
            <a:ext cx="9144000" cy="6986528"/>
          </a:xfrm>
          <a:prstGeom prst="rect">
            <a:avLst/>
          </a:prstGeom>
        </p:spPr>
        <p:txBody>
          <a:bodyPr wrap="square">
            <a:spAutoFit/>
          </a:bodyPr>
          <a:lstStyle/>
          <a:p>
            <a:pPr marL="540385" algn="just">
              <a:spcAft>
                <a:spcPts val="6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11</a:t>
            </a:r>
            <a:r>
              <a:rPr lang="fr-FR" sz="3200" dirty="0">
                <a:uFill>
                  <a:solidFill>
                    <a:srgbClr val="000000"/>
                  </a:solidFill>
                </a:uFill>
                <a:latin typeface="Times New Roman" panose="02020603050405020304" pitchFamily="18" charset="0"/>
                <a:ea typeface="Times New Roman" panose="02020603050405020304" pitchFamily="18" charset="0"/>
              </a:rPr>
              <a:t>D’ailleurs, dans le Seigneur la femme n’est pas sans l’homme, ni l’homme sans la femme. </a:t>
            </a:r>
            <a:r>
              <a:rPr lang="fr-FR" sz="3200" baseline="30000" dirty="0">
                <a:uFill>
                  <a:solidFill>
                    <a:srgbClr val="000000"/>
                  </a:solidFill>
                </a:uFill>
                <a:latin typeface="Times New Roman" panose="02020603050405020304" pitchFamily="18" charset="0"/>
                <a:ea typeface="Times New Roman" panose="02020603050405020304" pitchFamily="18" charset="0"/>
              </a:rPr>
              <a:t>12</a:t>
            </a:r>
            <a:r>
              <a:rPr lang="fr-FR" sz="3200" dirty="0">
                <a:uFill>
                  <a:solidFill>
                    <a:srgbClr val="000000"/>
                  </a:solidFill>
                </a:uFill>
                <a:latin typeface="Times New Roman" panose="02020603050405020304" pitchFamily="18" charset="0"/>
                <a:ea typeface="Times New Roman" panose="02020603050405020304" pitchFamily="18" charset="0"/>
              </a:rPr>
              <a:t>En effet, de même que la femme a été tirée de l’homme, de même l’homme vient au monde par la femme, et tout cela vient de Dieu. </a:t>
            </a:r>
            <a:r>
              <a:rPr lang="fr-FR" sz="3200" baseline="30000" dirty="0">
                <a:uFill>
                  <a:solidFill>
                    <a:srgbClr val="000000"/>
                  </a:solidFill>
                </a:uFill>
                <a:latin typeface="Times New Roman" panose="02020603050405020304" pitchFamily="18" charset="0"/>
                <a:ea typeface="Times New Roman" panose="02020603050405020304" pitchFamily="18" charset="0"/>
              </a:rPr>
              <a:t>13</a:t>
            </a:r>
            <a:r>
              <a:rPr lang="fr-FR" sz="3200" dirty="0">
                <a:uFill>
                  <a:solidFill>
                    <a:srgbClr val="000000"/>
                  </a:solidFill>
                </a:uFill>
                <a:latin typeface="Times New Roman" panose="02020603050405020304" pitchFamily="18" charset="0"/>
                <a:ea typeface="Times New Roman" panose="02020603050405020304" pitchFamily="18" charset="0"/>
              </a:rPr>
              <a:t>Jugez-en par vous-mêmes : est-il convenable qu’une femme prie Dieu sans avoir la tête couverte ? </a:t>
            </a:r>
            <a:r>
              <a:rPr lang="fr-FR" sz="3200" baseline="30000" dirty="0">
                <a:uFill>
                  <a:solidFill>
                    <a:srgbClr val="000000"/>
                  </a:solidFill>
                </a:uFill>
                <a:latin typeface="Times New Roman" panose="02020603050405020304" pitchFamily="18" charset="0"/>
                <a:ea typeface="Times New Roman" panose="02020603050405020304" pitchFamily="18" charset="0"/>
              </a:rPr>
              <a:t>14</a:t>
            </a:r>
            <a:r>
              <a:rPr lang="fr-FR" sz="3200" dirty="0">
                <a:uFill>
                  <a:solidFill>
                    <a:srgbClr val="000000"/>
                  </a:solidFill>
                </a:uFill>
                <a:latin typeface="Times New Roman" panose="02020603050405020304" pitchFamily="18" charset="0"/>
                <a:ea typeface="Times New Roman" panose="02020603050405020304" pitchFamily="18" charset="0"/>
              </a:rPr>
              <a:t>La nature elle-même ne vous enseigne-t-elle pas que, pour un homme, il est déshonorant d’avoir les cheveux longs, </a:t>
            </a:r>
            <a:r>
              <a:rPr lang="fr-FR" sz="3200" baseline="30000" dirty="0">
                <a:uFill>
                  <a:solidFill>
                    <a:srgbClr val="000000"/>
                  </a:solidFill>
                </a:uFill>
                <a:latin typeface="Times New Roman" panose="02020603050405020304" pitchFamily="18" charset="0"/>
                <a:ea typeface="Times New Roman" panose="02020603050405020304" pitchFamily="18" charset="0"/>
              </a:rPr>
              <a:t>15</a:t>
            </a:r>
            <a:r>
              <a:rPr lang="fr-FR" sz="3200" dirty="0">
                <a:uFill>
                  <a:solidFill>
                    <a:srgbClr val="000000"/>
                  </a:solidFill>
                </a:uFill>
                <a:latin typeface="Times New Roman" panose="02020603050405020304" pitchFamily="18" charset="0"/>
                <a:ea typeface="Times New Roman" panose="02020603050405020304" pitchFamily="18" charset="0"/>
              </a:rPr>
              <a:t>alors que, pour une femme, c’est une gloire, car la chevelure lui a été donnée pour s’en draper ? </a:t>
            </a:r>
            <a:r>
              <a:rPr lang="fr-FR" sz="3200" baseline="30000" dirty="0">
                <a:uFill>
                  <a:solidFill>
                    <a:srgbClr val="000000"/>
                  </a:solidFill>
                </a:uFill>
                <a:latin typeface="Times New Roman" panose="02020603050405020304" pitchFamily="18" charset="0"/>
                <a:ea typeface="Times New Roman" panose="02020603050405020304" pitchFamily="18" charset="0"/>
              </a:rPr>
              <a:t>16</a:t>
            </a:r>
            <a:r>
              <a:rPr lang="fr-FR" sz="3200" dirty="0">
                <a:uFill>
                  <a:solidFill>
                    <a:srgbClr val="000000"/>
                  </a:solidFill>
                </a:uFill>
                <a:latin typeface="Times New Roman" panose="02020603050405020304" pitchFamily="18" charset="0"/>
                <a:ea typeface="Times New Roman" panose="02020603050405020304" pitchFamily="18" charset="0"/>
              </a:rPr>
              <a:t>Et si quelqu’un croit devoir ergoter, nous, nous n’avons pas cette manière de faire, et les Églises de Dieu non plus.</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69116799"/>
      </p:ext>
    </p:extLst>
  </p:cSld>
  <p:clrMapOvr>
    <a:masterClrMapping/>
  </p:clrMapOvr>
  <p:transition spd="med">
    <p:fade/>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C6F16F0-D846-FE40-9937-BA422531E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580" y="0"/>
            <a:ext cx="7230840" cy="6858000"/>
          </a:xfrm>
          <a:prstGeom prst="rect">
            <a:avLst/>
          </a:prstGeom>
        </p:spPr>
      </p:pic>
    </p:spTree>
    <p:extLst>
      <p:ext uri="{BB962C8B-B14F-4D97-AF65-F5344CB8AC3E}">
        <p14:creationId xmlns:p14="http://schemas.microsoft.com/office/powerpoint/2010/main" val="3689900853"/>
      </p:ext>
    </p:extLst>
  </p:cSld>
  <p:clrMapOvr>
    <a:masterClrMapping/>
  </p:clrMapOvr>
  <p:transition spd="med">
    <p:fade/>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459785-85B2-C657-3F59-25BCAB03BD94}"/>
              </a:ext>
            </a:extLst>
          </p:cNvPr>
          <p:cNvSpPr txBox="1"/>
          <p:nvPr/>
        </p:nvSpPr>
        <p:spPr>
          <a:xfrm>
            <a:off x="827584" y="620688"/>
            <a:ext cx="7632848" cy="5424562"/>
          </a:xfrm>
          <a:prstGeom prst="rect">
            <a:avLst/>
          </a:prstGeom>
          <a:noFill/>
        </p:spPr>
        <p:txBody>
          <a:bodyPr wrap="square">
            <a:spAutoFit/>
          </a:bodyPr>
          <a:lstStyle/>
          <a:p>
            <a:pPr algn="just">
              <a:spcBef>
                <a:spcPts val="600"/>
              </a:spcBef>
              <a:spcAft>
                <a:spcPts val="300"/>
              </a:spcAft>
            </a:pPr>
            <a:r>
              <a:rPr lang="fr-FR" sz="3600" dirty="0">
                <a:effectLst/>
                <a:uFill>
                  <a:solidFill>
                    <a:srgbClr val="000000"/>
                  </a:solidFill>
                </a:uFill>
                <a:latin typeface="Times New Roman" panose="02020603050405020304" pitchFamily="18" charset="0"/>
                <a:ea typeface="Times New Roman" panose="02020603050405020304" pitchFamily="18" charset="0"/>
              </a:rPr>
              <a:t>Paul abandonne l’argumentation traditionnelle et les exhortations morales pour juxtaposer :</a:t>
            </a:r>
          </a:p>
          <a:p>
            <a:pPr algn="just">
              <a:spcBef>
                <a:spcPts val="0"/>
              </a:spcBef>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une vérité théologique 	fondamentale</a:t>
            </a:r>
            <a:r>
              <a:rPr lang="fr-FR" sz="3600" dirty="0">
                <a:effectLst/>
                <a:uFill>
                  <a:solidFill>
                    <a:srgbClr val="000000"/>
                  </a:solidFill>
                </a:uFill>
                <a:latin typeface="Times New Roman" panose="02020603050405020304" pitchFamily="18" charset="0"/>
                <a:ea typeface="Times New Roman" panose="02020603050405020304" pitchFamily="18" charset="0"/>
              </a:rPr>
              <a:t>, l’égalité de</a:t>
            </a:r>
          </a:p>
          <a:p>
            <a:pPr algn="just">
              <a:spcBef>
                <a:spcPts val="0"/>
              </a:spcBef>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l’homme 	et de la femme en Christ,</a:t>
            </a:r>
          </a:p>
          <a:p>
            <a:pPr algn="just">
              <a:spcBef>
                <a:spcPts val="600"/>
              </a:spcBef>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dirty="0">
                <a:effectLst/>
                <a:uFill>
                  <a:solidFill>
                    <a:srgbClr val="000000"/>
                  </a:solidFill>
                </a:uFill>
                <a:latin typeface="Times New Roman" panose="02020603050405020304" pitchFamily="18" charset="0"/>
                <a:ea typeface="Times New Roman" panose="02020603050405020304" pitchFamily="18" charset="0"/>
              </a:rPr>
              <a:t>et </a:t>
            </a:r>
            <a:r>
              <a:rPr lang="fr-FR" sz="3600" b="1" dirty="0">
                <a:solidFill>
                  <a:srgbClr val="AFFFE5"/>
                </a:solidFill>
                <a:effectLst/>
                <a:uFill>
                  <a:solidFill>
                    <a:srgbClr val="000000"/>
                  </a:solidFill>
                </a:uFill>
                <a:latin typeface="Times New Roman" panose="02020603050405020304" pitchFamily="18" charset="0"/>
                <a:ea typeface="Times New Roman" panose="02020603050405020304" pitchFamily="18" charset="0"/>
              </a:rPr>
              <a:t>une pratique ecclésiale </a:t>
            </a:r>
            <a:r>
              <a:rPr lang="fr-FR" sz="3600" dirty="0">
                <a:effectLst/>
                <a:uFill>
                  <a:solidFill>
                    <a:srgbClr val="000000"/>
                  </a:solidFill>
                </a:uFill>
                <a:latin typeface="Times New Roman" panose="02020603050405020304" pitchFamily="18" charset="0"/>
                <a:ea typeface="Times New Roman" panose="02020603050405020304" pitchFamily="18" charset="0"/>
              </a:rPr>
              <a:t>dont les 	critères deviennent le bon sens et 	les convenances. </a:t>
            </a:r>
          </a:p>
        </p:txBody>
      </p:sp>
    </p:spTree>
    <p:extLst>
      <p:ext uri="{BB962C8B-B14F-4D97-AF65-F5344CB8AC3E}">
        <p14:creationId xmlns:p14="http://schemas.microsoft.com/office/powerpoint/2010/main" val="475062139"/>
      </p:ext>
    </p:extLst>
  </p:cSld>
  <p:clrMapOvr>
    <a:masterClrMapping/>
  </p:clrMapOvr>
  <p:transition spd="med">
    <p:fade/>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E3E4DF-9CA0-4F4E-85D3-7E5909940BB1}"/>
              </a:ext>
            </a:extLst>
          </p:cNvPr>
          <p:cNvSpPr/>
          <p:nvPr/>
        </p:nvSpPr>
        <p:spPr>
          <a:xfrm>
            <a:off x="0" y="476672"/>
            <a:ext cx="9144000" cy="1361911"/>
          </a:xfrm>
          <a:prstGeom prst="rect">
            <a:avLst/>
          </a:prstGeom>
        </p:spPr>
        <p:txBody>
          <a:bodyPr wrap="square">
            <a:spAutoFit/>
          </a:bodyPr>
          <a:lstStyle/>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Hommes et femmes</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ont un rôle identique :</a:t>
            </a:r>
          </a:p>
        </p:txBody>
      </p:sp>
    </p:spTree>
    <p:extLst>
      <p:ext uri="{BB962C8B-B14F-4D97-AF65-F5344CB8AC3E}">
        <p14:creationId xmlns:p14="http://schemas.microsoft.com/office/powerpoint/2010/main" val="444621981"/>
      </p:ext>
    </p:extLst>
  </p:cSld>
  <p:clrMapOvr>
    <a:masterClrMapping/>
  </p:clrMapOvr>
  <p:transition spd="med">
    <p:fade/>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E3E4DF-9CA0-4F4E-85D3-7E5909940BB1}"/>
              </a:ext>
            </a:extLst>
          </p:cNvPr>
          <p:cNvSpPr/>
          <p:nvPr/>
        </p:nvSpPr>
        <p:spPr>
          <a:xfrm>
            <a:off x="0" y="476672"/>
            <a:ext cx="9144000" cy="3978012"/>
          </a:xfrm>
          <a:prstGeom prst="rect">
            <a:avLst/>
          </a:prstGeom>
        </p:spPr>
        <p:txBody>
          <a:bodyPr wrap="square">
            <a:spAutoFit/>
          </a:bodyPr>
          <a:lstStyle/>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Hommes et femmes</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ont un rôle identique :</a:t>
            </a:r>
          </a:p>
          <a:p>
            <a:pPr algn="ctr">
              <a:spcAft>
                <a:spcPts val="300"/>
              </a:spcAft>
            </a:pP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Prier et prophétiser</a:t>
            </a:r>
            <a:r>
              <a:rPr lang="fr-FR" sz="40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activité exercée sur un pied d’égalité</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par les femmes comme par les hommes. </a:t>
            </a:r>
          </a:p>
          <a:p>
            <a:pPr algn="ctr">
              <a:spcAft>
                <a:spcPts val="300"/>
              </a:spcAft>
            </a:pPr>
            <a:endParaRPr lang="fr-FR" sz="40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13708094"/>
      </p:ext>
    </p:extLst>
  </p:cSld>
  <p:clrMapOvr>
    <a:masterClrMapping/>
  </p:clrMapOvr>
  <p:transition spd="med">
    <p:fade/>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E3E4DF-9CA0-4F4E-85D3-7E5909940BB1}"/>
              </a:ext>
            </a:extLst>
          </p:cNvPr>
          <p:cNvSpPr/>
          <p:nvPr/>
        </p:nvSpPr>
        <p:spPr>
          <a:xfrm>
            <a:off x="0" y="476672"/>
            <a:ext cx="9144000" cy="5286062"/>
          </a:xfrm>
          <a:prstGeom prst="rect">
            <a:avLst/>
          </a:prstGeom>
        </p:spPr>
        <p:txBody>
          <a:bodyPr wrap="square">
            <a:spAutoFit/>
          </a:bodyPr>
          <a:lstStyle/>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Hommes et femmes</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ont un rôle identique :</a:t>
            </a:r>
          </a:p>
          <a:p>
            <a:pPr algn="ctr">
              <a:spcAft>
                <a:spcPts val="300"/>
              </a:spcAft>
            </a:pPr>
            <a:r>
              <a:rPr lang="fr-FR" sz="4000" b="1" dirty="0">
                <a:solidFill>
                  <a:srgbClr val="EFFF8C"/>
                </a:solidFill>
                <a:uFill>
                  <a:solidFill>
                    <a:srgbClr val="000000"/>
                  </a:solidFill>
                </a:uFill>
                <a:latin typeface="Times New Roman" panose="02020603050405020304" pitchFamily="18" charset="0"/>
                <a:ea typeface="Times New Roman" panose="02020603050405020304" pitchFamily="18" charset="0"/>
              </a:rPr>
              <a:t>Prier et prophétiser</a:t>
            </a:r>
            <a:r>
              <a:rPr lang="fr-FR" sz="40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activité exercée sur un pied d’égalité</a:t>
            </a: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par les femmes comme par les hommes. </a:t>
            </a:r>
          </a:p>
          <a:p>
            <a:pPr algn="ctr">
              <a:spcAft>
                <a:spcPts val="300"/>
              </a:spcAft>
            </a:pPr>
            <a:endParaRPr lang="fr-FR" sz="4000" dirty="0">
              <a:uFill>
                <a:solidFill>
                  <a:srgbClr val="000000"/>
                </a:solidFill>
              </a:uFill>
              <a:latin typeface="Times New Roman" panose="02020603050405020304" pitchFamily="18" charset="0"/>
              <a:ea typeface="Times New Roman" panose="02020603050405020304" pitchFamily="18" charset="0"/>
            </a:endParaRPr>
          </a:p>
          <a:p>
            <a:pPr algn="ctr">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Mais, ce qui les distingue,</a:t>
            </a:r>
          </a:p>
          <a:p>
            <a:pPr algn="ctr">
              <a:spcAft>
                <a:spcPts val="300"/>
              </a:spcAft>
            </a:pPr>
            <a:r>
              <a:rPr lang="fr-FR" sz="4000" b="1" i="1" dirty="0">
                <a:solidFill>
                  <a:srgbClr val="9EFF93"/>
                </a:solidFill>
                <a:uFill>
                  <a:solidFill>
                    <a:srgbClr val="000000"/>
                  </a:solidFill>
                </a:uFill>
                <a:latin typeface="Times New Roman" panose="02020603050405020304" pitchFamily="18" charset="0"/>
                <a:ea typeface="Times New Roman" panose="02020603050405020304" pitchFamily="18" charset="0"/>
              </a:rPr>
              <a:t>c’est la tenue</a:t>
            </a:r>
            <a:r>
              <a:rPr lang="fr-FR" sz="4000" i="1" dirty="0">
                <a:solidFill>
                  <a:srgbClr val="9EFF93"/>
                </a:solidFill>
                <a:uFill>
                  <a:solidFill>
                    <a:srgbClr val="000000"/>
                  </a:solidFill>
                </a:uFill>
                <a:latin typeface="Times New Roman" panose="02020603050405020304" pitchFamily="18" charset="0"/>
                <a:ea typeface="Times New Roman" panose="02020603050405020304" pitchFamily="18" charset="0"/>
              </a:rPr>
              <a:t>. </a:t>
            </a:r>
            <a:endParaRPr lang="fr-FR" sz="4000" i="1" dirty="0">
              <a:solidFill>
                <a:srgbClr val="9EFF93"/>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4754378"/>
      </p:ext>
    </p:extLst>
  </p:cSld>
  <p:clrMapOvr>
    <a:masterClrMapping/>
  </p:clrMapOvr>
  <p:transition spd="med">
    <p:fade/>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A6A84-2A4F-7148-A7A2-04C4E90B1869}"/>
              </a:ext>
            </a:extLst>
          </p:cNvPr>
          <p:cNvSpPr/>
          <p:nvPr/>
        </p:nvSpPr>
        <p:spPr>
          <a:xfrm>
            <a:off x="1403648" y="1052737"/>
            <a:ext cx="4248472" cy="1744067"/>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413 Une solution de compromis</a:t>
            </a:r>
          </a:p>
          <a:p>
            <a:pPr algn="just">
              <a:spcAft>
                <a:spcPts val="300"/>
              </a:spcAft>
            </a:pPr>
            <a:endParaRPr lang="fr-FR" sz="24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3194404"/>
      </p:ext>
    </p:extLst>
  </p:cSld>
  <p:clrMapOvr>
    <a:masterClrMapping/>
  </p:clrMapOvr>
  <p:transition spd="med">
    <p:fade/>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A6A84-2A4F-7148-A7A2-04C4E90B1869}"/>
              </a:ext>
            </a:extLst>
          </p:cNvPr>
          <p:cNvSpPr/>
          <p:nvPr/>
        </p:nvSpPr>
        <p:spPr>
          <a:xfrm>
            <a:off x="395536" y="404663"/>
            <a:ext cx="8424936" cy="345479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double argumentation de Paul et la double signification attribuée à la tenue différente de la femme vise deux auditoires différents qu'il cherche à rejoindre et à convaincre de façon adaptée à chacun :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endParaRPr lang="fr-FR" sz="24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0138390"/>
      </p:ext>
    </p:extLst>
  </p:cSld>
  <p:clrMapOvr>
    <a:masterClrMapping/>
  </p:clrMapOvr>
  <p:transition spd="med">
    <p:fade/>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A6A84-2A4F-7148-A7A2-04C4E90B1869}"/>
              </a:ext>
            </a:extLst>
          </p:cNvPr>
          <p:cNvSpPr/>
          <p:nvPr/>
        </p:nvSpPr>
        <p:spPr>
          <a:xfrm>
            <a:off x="395536" y="404663"/>
            <a:ext cx="8424936" cy="445506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double argumentation de Paul et la double signification attribuée à la tenue différente de la femme vise deux auditoires différents qu'il cherche à rejoindre et à convaincre de façon adaptée à chacun : </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uFill>
                  <a:solidFill>
                    <a:srgbClr val="000000"/>
                  </a:solidFill>
                </a:uFill>
                <a:latin typeface="Times New Roman" panose="02020603050405020304" pitchFamily="18" charset="0"/>
                <a:ea typeface="Times New Roman" panose="02020603050405020304" pitchFamily="18" charset="0"/>
              </a:rPr>
              <a:t>les Chrétiens d’origine juive</a:t>
            </a:r>
          </a:p>
          <a:p>
            <a:pPr algn="just">
              <a:spcAft>
                <a:spcPts val="300"/>
              </a:spcAft>
            </a:pPr>
            <a:r>
              <a:rPr lang="fr-FR" sz="3600" b="1" dirty="0">
                <a:uFill>
                  <a:solidFill>
                    <a:srgbClr val="000000"/>
                  </a:solidFill>
                </a:uFill>
                <a:latin typeface="Times New Roman" panose="02020603050405020304" pitchFamily="18" charset="0"/>
                <a:ea typeface="Times New Roman" panose="02020603050405020304" pitchFamily="18" charset="0"/>
              </a:rPr>
              <a:t>	et les Chrétiens d’origine païenne.</a:t>
            </a:r>
          </a:p>
          <a:p>
            <a:pPr algn="just">
              <a:spcAft>
                <a:spcPts val="300"/>
              </a:spcAft>
            </a:pPr>
            <a:endParaRPr lang="fr-FR" sz="24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5305740"/>
      </p:ext>
    </p:extLst>
  </p:cSld>
  <p:clrMapOvr>
    <a:masterClrMapping/>
  </p:clrMapOvr>
  <p:transition spd="med">
    <p:fade/>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A6A84-2A4F-7148-A7A2-04C4E90B1869}"/>
              </a:ext>
            </a:extLst>
          </p:cNvPr>
          <p:cNvSpPr/>
          <p:nvPr/>
        </p:nvSpPr>
        <p:spPr>
          <a:xfrm>
            <a:off x="251520" y="188641"/>
            <a:ext cx="8568952" cy="2716128"/>
          </a:xfrm>
          <a:prstGeom prst="rect">
            <a:avLst/>
          </a:prstGeom>
        </p:spPr>
        <p:txBody>
          <a:bodyPr wrap="square">
            <a:spAutoFit/>
          </a:bodyPr>
          <a:lstStyle/>
          <a:p>
            <a:pPr algn="just">
              <a:spcAft>
                <a:spcPts val="300"/>
              </a:spcAft>
            </a:pPr>
            <a:endParaRPr lang="fr-FR" sz="24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femmes juives avaient l’habitude de sortir en public la tête couverte.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 plus forte raison devaient-elles se couvrir la tête pour participer au culte public.</a:t>
            </a:r>
          </a:p>
        </p:txBody>
      </p:sp>
    </p:spTree>
    <p:extLst>
      <p:ext uri="{BB962C8B-B14F-4D97-AF65-F5344CB8AC3E}">
        <p14:creationId xmlns:p14="http://schemas.microsoft.com/office/powerpoint/2010/main" val="2118325206"/>
      </p:ext>
    </p:extLst>
  </p:cSld>
  <p:clrMapOvr>
    <a:masterClrMapping/>
  </p:clrMapOvr>
  <p:transition spd="med">
    <p:fade/>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A6A84-2A4F-7148-A7A2-04C4E90B1869}"/>
              </a:ext>
            </a:extLst>
          </p:cNvPr>
          <p:cNvSpPr/>
          <p:nvPr/>
        </p:nvSpPr>
        <p:spPr>
          <a:xfrm>
            <a:off x="251520" y="188641"/>
            <a:ext cx="8568952" cy="4932119"/>
          </a:xfrm>
          <a:prstGeom prst="rect">
            <a:avLst/>
          </a:prstGeom>
        </p:spPr>
        <p:txBody>
          <a:bodyPr wrap="square">
            <a:spAutoFit/>
          </a:bodyPr>
          <a:lstStyle/>
          <a:p>
            <a:pPr algn="just">
              <a:spcAft>
                <a:spcPts val="300"/>
              </a:spcAft>
            </a:pPr>
            <a:endParaRPr lang="fr-FR" sz="24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femmes juives avaient l’habitude de sortir en public la tête couverte.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 plus forte raison devaient-elles se couvrir la tête pour participer au culte public.</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Ainsi, les Chrétiennes d'origine juive pouvaient se montrer attachées à cette pratique, inconnue et sans signification pour des Chrétiennes d’origine païenne.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1609180"/>
      </p:ext>
    </p:extLst>
  </p:cSld>
  <p:clrMapOvr>
    <a:masterClrMapping/>
  </p:clrMapOvr>
  <p:transition spd="med">
    <p:fade/>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327B4A-8552-0540-AB85-83F97B9471A2}"/>
              </a:ext>
            </a:extLst>
          </p:cNvPr>
          <p:cNvSpPr/>
          <p:nvPr/>
        </p:nvSpPr>
        <p:spPr>
          <a:xfrm>
            <a:off x="467544" y="476672"/>
            <a:ext cx="8280920" cy="290079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Afin d’éviter qu’une pratique, sans importance en elle-même, ne provoque des divisions dans la communauté, Paul adopte alors une solution de compromis :</a:t>
            </a:r>
          </a:p>
          <a:p>
            <a:pPr algn="just">
              <a:spcAft>
                <a:spcPts val="300"/>
              </a:spcAft>
            </a:pPr>
            <a:r>
              <a:rPr lang="fr-FR" sz="3600" i="1" dirty="0">
                <a:uFill>
                  <a:solidFill>
                    <a:srgbClr val="000000"/>
                  </a:solidFill>
                </a:uFill>
                <a:latin typeface="Times New Roman" panose="02020603050405020304" pitchFamily="18" charset="0"/>
                <a:ea typeface="Times New Roman" panose="02020603050405020304" pitchFamily="18" charset="0"/>
              </a:rPr>
              <a:t>	</a:t>
            </a:r>
            <a:endPar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86732241"/>
      </p:ext>
    </p:extLst>
  </p:cSld>
  <p:clrMapOvr>
    <a:masterClrMapping/>
  </p:clrMapOvr>
  <p:transition spd="med">
    <p:fade/>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327B4A-8552-0540-AB85-83F97B9471A2}"/>
              </a:ext>
            </a:extLst>
          </p:cNvPr>
          <p:cNvSpPr/>
          <p:nvPr/>
        </p:nvSpPr>
        <p:spPr>
          <a:xfrm>
            <a:off x="467544" y="476672"/>
            <a:ext cx="8280920" cy="463973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Afin d’éviter qu’une pratique, sans importance en elle-même, ne provoque des divisions dans la communauté, Paul adopte alors une solution de compromis :</a:t>
            </a:r>
          </a:p>
          <a:p>
            <a:pPr algn="just">
              <a:spcAft>
                <a:spcPts val="300"/>
              </a:spcAft>
            </a:pPr>
            <a:r>
              <a:rPr lang="fr-FR" sz="3600" i="1" dirty="0">
                <a:uFill>
                  <a:solidFill>
                    <a:srgbClr val="000000"/>
                  </a:solidFill>
                </a:uFill>
                <a:latin typeface="Times New Roman" panose="02020603050405020304" pitchFamily="18" charset="0"/>
                <a:ea typeface="Times New Roman" panose="02020603050405020304" pitchFamily="18" charset="0"/>
              </a:rPr>
              <a:t>	</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prescrire à toutes les femmes </a:t>
            </a:r>
          </a:p>
          <a:p>
            <a:pPr algn="just">
              <a:spcAft>
                <a:spcPts val="300"/>
              </a:spcAft>
            </a:pP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	la pratique de se couvrir la tête</a:t>
            </a:r>
          </a:p>
          <a:p>
            <a:pPr algn="just">
              <a:spcAft>
                <a:spcPts val="300"/>
              </a:spcAft>
            </a:pP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	pour participer</a:t>
            </a:r>
          </a:p>
          <a:p>
            <a:pPr algn="just">
              <a:spcAft>
                <a:spcPts val="300"/>
              </a:spcAft>
            </a:pP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	à la prière communautaire.</a:t>
            </a:r>
            <a:endPar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3654469"/>
      </p:ext>
    </p:extLst>
  </p:cSld>
  <p:clrMapOvr>
    <a:masterClrMapping/>
  </p:clrMapOvr>
  <p:transition spd="med">
    <p:fade/>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327B4A-8552-0540-AB85-83F97B9471A2}"/>
              </a:ext>
            </a:extLst>
          </p:cNvPr>
          <p:cNvSpPr/>
          <p:nvPr/>
        </p:nvSpPr>
        <p:spPr>
          <a:xfrm>
            <a:off x="107504" y="116632"/>
            <a:ext cx="9036496" cy="290079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les chrétiennes d’origine juive,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la tête couverte sera un signe de respect de l’ordre de la création tel que le représentent les Écritures </a:t>
            </a:r>
            <a:r>
              <a:rPr lang="fr-FR" sz="3600" dirty="0">
                <a:uFill>
                  <a:solidFill>
                    <a:srgbClr val="000000"/>
                  </a:solidFill>
                </a:uFill>
                <a:latin typeface="Times New Roman" panose="02020603050405020304" pitchFamily="18" charset="0"/>
                <a:ea typeface="Times New Roman" panose="02020603050405020304" pitchFamily="18" charset="0"/>
              </a:rPr>
              <a:t>: Dieu / l’homme / la femme.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05669639"/>
      </p:ext>
    </p:extLst>
  </p:cSld>
  <p:clrMapOvr>
    <a:masterClrMapping/>
  </p:clrMapOvr>
  <p:transition spd="med">
    <p:fade/>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327B4A-8552-0540-AB85-83F97B9471A2}"/>
              </a:ext>
            </a:extLst>
          </p:cNvPr>
          <p:cNvSpPr/>
          <p:nvPr/>
        </p:nvSpPr>
        <p:spPr>
          <a:xfrm>
            <a:off x="107504" y="116632"/>
            <a:ext cx="9036496" cy="5709255"/>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les chrétiennes d’origine juive,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la tête couverte sera un signe de respect de l’ordre de la création tel que le représentent les Écritures </a:t>
            </a:r>
            <a:r>
              <a:rPr lang="fr-FR" sz="3600" dirty="0">
                <a:uFill>
                  <a:solidFill>
                    <a:srgbClr val="000000"/>
                  </a:solidFill>
                </a:uFill>
                <a:latin typeface="Times New Roman" panose="02020603050405020304" pitchFamily="18" charset="0"/>
                <a:ea typeface="Times New Roman" panose="02020603050405020304" pitchFamily="18" charset="0"/>
              </a:rPr>
              <a:t>: Dieu / l’homme / la femme.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les chrétiennes d’origine païenne, au contraire,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ce qui recouvre la tête sera vu comme un signe d’autorité </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600" i="1" dirty="0" err="1">
                <a:solidFill>
                  <a:srgbClr val="EFFF8C"/>
                </a:solidFill>
                <a:uFill>
                  <a:solidFill>
                    <a:srgbClr val="000000"/>
                  </a:solidFill>
                </a:uFill>
                <a:latin typeface="Times New Roman" panose="02020603050405020304" pitchFamily="18" charset="0"/>
                <a:ea typeface="Times New Roman" panose="02020603050405020304" pitchFamily="18" charset="0"/>
              </a:rPr>
              <a:t>exousía</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 marquant l'aptitude de la femme à prophétiser au même titre que l’homme. </a:t>
            </a:r>
            <a:endParaRPr lang="fr-FR" sz="3600" dirty="0">
              <a:solidFill>
                <a:srgbClr val="EFFF8C"/>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550033"/>
      </p:ext>
    </p:extLst>
  </p:cSld>
  <p:clrMapOvr>
    <a:masterClrMapping/>
  </p:clrMapOvr>
  <p:transition spd="med">
    <p:fade/>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71DE5F-83C2-BC41-90CA-B2BBB9E28A88}"/>
              </a:ext>
            </a:extLst>
          </p:cNvPr>
          <p:cNvSpPr/>
          <p:nvPr/>
        </p:nvSpPr>
        <p:spPr>
          <a:xfrm>
            <a:off x="899592" y="764704"/>
            <a:ext cx="7056784" cy="1323439"/>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42 Un second texte contradictoire : 1 Co 14,33-35 </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3665053"/>
      </p:ext>
    </p:extLst>
  </p:cSld>
  <p:clrMapOvr>
    <a:masterClrMapping/>
  </p:clrMapOvr>
  <p:transition spd="med">
    <p:fade/>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2E6648-ACA9-9D48-877D-396F85A8AD7D}"/>
              </a:ext>
            </a:extLst>
          </p:cNvPr>
          <p:cNvSpPr/>
          <p:nvPr/>
        </p:nvSpPr>
        <p:spPr>
          <a:xfrm>
            <a:off x="0" y="116632"/>
            <a:ext cx="8964488" cy="6370975"/>
          </a:xfrm>
          <a:prstGeom prst="rect">
            <a:avLst/>
          </a:prstGeom>
        </p:spPr>
        <p:txBody>
          <a:bodyPr wrap="square">
            <a:spAutoFit/>
          </a:bodyPr>
          <a:lstStyle/>
          <a:p>
            <a:pPr marL="540385" algn="just">
              <a:spcAft>
                <a:spcPts val="0"/>
              </a:spcAft>
            </a:pPr>
            <a:r>
              <a:rPr lang="fr-FR" sz="3400" baseline="30000" dirty="0">
                <a:uFill>
                  <a:solidFill>
                    <a:srgbClr val="000000"/>
                  </a:solidFill>
                </a:uFill>
                <a:latin typeface="Times New Roman" panose="02020603050405020304" pitchFamily="18" charset="0"/>
                <a:ea typeface="Times New Roman" panose="02020603050405020304" pitchFamily="18" charset="0"/>
              </a:rPr>
              <a:t>33</a:t>
            </a:r>
            <a:r>
              <a:rPr lang="fr-FR" sz="3400" dirty="0">
                <a:uFill>
                  <a:solidFill>
                    <a:srgbClr val="000000"/>
                  </a:solidFill>
                </a:uFill>
                <a:latin typeface="Times New Roman" panose="02020603050405020304" pitchFamily="18" charset="0"/>
                <a:ea typeface="Times New Roman" panose="02020603050405020304" pitchFamily="18" charset="0"/>
              </a:rPr>
              <a:t>… Dieu n'est pas un Dieu de désordre</a:t>
            </a:r>
          </a:p>
          <a:p>
            <a:pPr marL="540385" algn="just">
              <a:spcAft>
                <a:spcPts val="0"/>
              </a:spcAft>
            </a:pPr>
            <a:r>
              <a:rPr lang="fr-FR" sz="3400" dirty="0">
                <a:uFill>
                  <a:solidFill>
                    <a:srgbClr val="000000"/>
                  </a:solidFill>
                </a:uFill>
                <a:latin typeface="Times New Roman" panose="02020603050405020304" pitchFamily="18" charset="0"/>
                <a:ea typeface="Times New Roman" panose="02020603050405020304" pitchFamily="18" charset="0"/>
              </a:rPr>
              <a:t>mais de paix,</a:t>
            </a:r>
          </a:p>
          <a:p>
            <a:pPr marL="540385" algn="just">
              <a:spcAft>
                <a:spcPts val="0"/>
              </a:spcAft>
            </a:pPr>
            <a:r>
              <a:rPr lang="fr-FR" sz="3400" dirty="0">
                <a:uFill>
                  <a:solidFill>
                    <a:srgbClr val="000000"/>
                  </a:solidFill>
                </a:uFill>
                <a:latin typeface="Times New Roman" panose="02020603050405020304" pitchFamily="18" charset="0"/>
                <a:ea typeface="Times New Roman" panose="02020603050405020304" pitchFamily="18" charset="0"/>
              </a:rPr>
              <a:t>comme dans toutes les églises des saints.</a:t>
            </a:r>
          </a:p>
          <a:p>
            <a:pPr marL="540385" algn="just">
              <a:spcAft>
                <a:spcPts val="0"/>
              </a:spcAft>
            </a:pPr>
            <a:r>
              <a:rPr lang="fr-FR" sz="3400" b="1" baseline="30000" dirty="0">
                <a:solidFill>
                  <a:srgbClr val="EFFF8C"/>
                </a:solidFill>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34</a:t>
            </a:r>
            <a:r>
              <a:rPr lang="fr-FR" sz="3400" b="1" dirty="0">
                <a:solidFill>
                  <a:srgbClr val="EFFF8C"/>
                </a:solidFill>
                <a:uFill>
                  <a:solidFill>
                    <a:srgbClr val="000000"/>
                  </a:solidFill>
                </a:uFill>
                <a:latin typeface="Times New Roman" panose="02020603050405020304" pitchFamily="18" charset="0"/>
                <a:ea typeface="Times New Roman" panose="02020603050405020304" pitchFamily="18" charset="0"/>
              </a:rPr>
              <a:t>Que les femmes se taisent</a:t>
            </a:r>
          </a:p>
          <a:p>
            <a:pPr marL="540385" algn="just">
              <a:spcAft>
                <a:spcPts val="0"/>
              </a:spcAft>
            </a:pPr>
            <a:r>
              <a:rPr lang="fr-FR" sz="3400" b="1" dirty="0">
                <a:solidFill>
                  <a:srgbClr val="EFFF8C"/>
                </a:solidFill>
                <a:uFill>
                  <a:solidFill>
                    <a:srgbClr val="000000"/>
                  </a:solidFill>
                </a:uFill>
                <a:latin typeface="Times New Roman" panose="02020603050405020304" pitchFamily="18" charset="0"/>
                <a:ea typeface="Times New Roman" panose="02020603050405020304" pitchFamily="18" charset="0"/>
              </a:rPr>
              <a:t>dans les assemblées :</a:t>
            </a:r>
          </a:p>
          <a:p>
            <a:pPr marL="540385" algn="just">
              <a:spcAft>
                <a:spcPts val="0"/>
              </a:spcAft>
            </a:pPr>
            <a:r>
              <a:rPr lang="fr-FR" sz="3400" dirty="0">
                <a:solidFill>
                  <a:srgbClr val="FFECAC"/>
                </a:solidFill>
                <a:uFill>
                  <a:solidFill>
                    <a:srgbClr val="000000"/>
                  </a:solidFill>
                </a:uFill>
                <a:latin typeface="Times New Roman" panose="02020603050405020304" pitchFamily="18" charset="0"/>
                <a:ea typeface="Times New Roman" panose="02020603050405020304" pitchFamily="18" charset="0"/>
              </a:rPr>
              <a:t>elles n’ont pas la permission de parler ;</a:t>
            </a:r>
          </a:p>
          <a:p>
            <a:pPr marL="540385" algn="just">
              <a:spcAft>
                <a:spcPts val="0"/>
              </a:spcAft>
            </a:pPr>
            <a:r>
              <a:rPr lang="fr-FR" sz="3400" dirty="0">
                <a:solidFill>
                  <a:srgbClr val="AFFFE5"/>
                </a:solidFill>
                <a:uFill>
                  <a:solidFill>
                    <a:srgbClr val="000000"/>
                  </a:solidFill>
                </a:uFill>
                <a:latin typeface="Times New Roman" panose="02020603050405020304" pitchFamily="18" charset="0"/>
                <a:ea typeface="Times New Roman" panose="02020603050405020304" pitchFamily="18" charset="0"/>
              </a:rPr>
              <a:t>elles doivent rester soumises,</a:t>
            </a:r>
          </a:p>
          <a:p>
            <a:pPr marL="540385" algn="just">
              <a:spcAft>
                <a:spcPts val="0"/>
              </a:spcAft>
            </a:pPr>
            <a:r>
              <a:rPr lang="fr-FR" sz="3400" dirty="0">
                <a:solidFill>
                  <a:srgbClr val="AFFFE5"/>
                </a:solidFill>
                <a:uFill>
                  <a:solidFill>
                    <a:srgbClr val="000000"/>
                  </a:solidFill>
                </a:uFill>
                <a:latin typeface="Times New Roman" panose="02020603050405020304" pitchFamily="18" charset="0"/>
                <a:ea typeface="Times New Roman" panose="02020603050405020304" pitchFamily="18" charset="0"/>
              </a:rPr>
              <a:t>comme dit aussi la Loi.</a:t>
            </a:r>
          </a:p>
          <a:p>
            <a:pPr marL="540385" algn="just">
              <a:spcAft>
                <a:spcPts val="0"/>
              </a:spcAft>
            </a:pPr>
            <a:r>
              <a:rPr lang="fr-FR" sz="3400" baseline="30000" dirty="0">
                <a:solidFill>
                  <a:srgbClr val="FFBCC5"/>
                </a:solidFill>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35</a:t>
            </a:r>
            <a:r>
              <a:rPr lang="fr-FR" sz="3400" dirty="0">
                <a:solidFill>
                  <a:srgbClr val="FFBCC5"/>
                </a:solidFill>
                <a:uFill>
                  <a:solidFill>
                    <a:srgbClr val="000000"/>
                  </a:solidFill>
                </a:uFill>
                <a:latin typeface="Times New Roman" panose="02020603050405020304" pitchFamily="18" charset="0"/>
                <a:ea typeface="Times New Roman" panose="02020603050405020304" pitchFamily="18" charset="0"/>
              </a:rPr>
              <a:t>Si elles désirent s’instruire sur quelque détail,</a:t>
            </a:r>
          </a:p>
          <a:p>
            <a:pPr marL="540385" algn="just">
              <a:spcAft>
                <a:spcPts val="0"/>
              </a:spcAft>
            </a:pPr>
            <a:r>
              <a:rPr lang="fr-FR" sz="3400" dirty="0">
                <a:solidFill>
                  <a:srgbClr val="FFBCC5"/>
                </a:solidFill>
                <a:uFill>
                  <a:solidFill>
                    <a:srgbClr val="000000"/>
                  </a:solidFill>
                </a:uFill>
                <a:latin typeface="Times New Roman" panose="02020603050405020304" pitchFamily="18" charset="0"/>
                <a:ea typeface="Times New Roman" panose="02020603050405020304" pitchFamily="18" charset="0"/>
              </a:rPr>
              <a:t>qu’elles interrogent leur mari à la maison.</a:t>
            </a:r>
          </a:p>
          <a:p>
            <a:pPr marL="540385" algn="just">
              <a:spcAft>
                <a:spcPts val="0"/>
              </a:spcAft>
            </a:pPr>
            <a:r>
              <a:rPr lang="fr-FR" sz="3400" b="1" dirty="0">
                <a:solidFill>
                  <a:srgbClr val="EFFF8C"/>
                </a:solidFill>
                <a:uFill>
                  <a:solidFill>
                    <a:srgbClr val="000000"/>
                  </a:solidFill>
                </a:uFill>
                <a:latin typeface="Times New Roman" panose="02020603050405020304" pitchFamily="18" charset="0"/>
                <a:ea typeface="Times New Roman" panose="02020603050405020304" pitchFamily="18" charset="0"/>
              </a:rPr>
              <a:t>Il n’est pas convenable qu’une femme parle dans les assemblées</a:t>
            </a:r>
            <a:r>
              <a:rPr lang="fr-FR" sz="3400" dirty="0">
                <a:uFill>
                  <a:solidFill>
                    <a:srgbClr val="000000"/>
                  </a:solidFill>
                </a:uFill>
                <a:latin typeface="Times New Roman" panose="02020603050405020304" pitchFamily="18" charset="0"/>
                <a:ea typeface="Times New Roman" panose="02020603050405020304" pitchFamily="18" charset="0"/>
              </a:rPr>
              <a:t>. (1 Co 14,33b-35)</a:t>
            </a:r>
            <a:endParaRPr lang="fr-FR" sz="34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9161956"/>
      </p:ext>
    </p:extLst>
  </p:cSld>
  <p:clrMapOvr>
    <a:masterClrMapping/>
  </p:clrMapOvr>
  <p:transition spd="med">
    <p:fade/>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11A8E9-AE0C-E940-B51F-8618892A4EF7}"/>
              </a:ext>
            </a:extLst>
          </p:cNvPr>
          <p:cNvSpPr/>
          <p:nvPr/>
        </p:nvSpPr>
        <p:spPr>
          <a:xfrm>
            <a:off x="323528" y="332656"/>
            <a:ext cx="8496944" cy="234679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certains commentateurs, ce passage n'est pas de Paul mais a été inspiré par des textes postérieurs du Nouveau Testament.</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73347404"/>
      </p:ext>
    </p:extLst>
  </p:cSld>
  <p:clrMapOvr>
    <a:masterClrMapping/>
  </p:clrMapOvr>
  <p:transition spd="med">
    <p:fade/>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11A8E9-AE0C-E940-B51F-8618892A4EF7}"/>
              </a:ext>
            </a:extLst>
          </p:cNvPr>
          <p:cNvSpPr/>
          <p:nvPr/>
        </p:nvSpPr>
        <p:spPr>
          <a:xfrm>
            <a:off x="323528" y="332656"/>
            <a:ext cx="8496944" cy="353173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certains commentateurs, ce passage n'est pas de Paul mais a été inspiré par des textes postérieurs du Nouveau Testament.</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Plusieurs indices vont dans ce sens.</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1222063"/>
      </p:ext>
    </p:extLst>
  </p:cSld>
  <p:clrMapOvr>
    <a:masterClrMapping/>
  </p:clrMapOvr>
  <p:transition spd="med">
    <p:fade/>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11A8E9-AE0C-E940-B51F-8618892A4EF7}"/>
              </a:ext>
            </a:extLst>
          </p:cNvPr>
          <p:cNvSpPr/>
          <p:nvPr/>
        </p:nvSpPr>
        <p:spPr>
          <a:xfrm>
            <a:off x="323528" y="332656"/>
            <a:ext cx="8496944" cy="523220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Pour certains commentateurs, ce passage n'est pas de Paul mais a été inspiré par des textes postérieurs du Nouveau Testament.</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Plusieurs indices vont dans ce sens.</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Tout d'abord, dans certains manuscrits anciens, le passage allant des </a:t>
            </a:r>
            <a:r>
              <a:rPr lang="fr-FR" sz="3600" dirty="0" err="1">
                <a:uFill>
                  <a:solidFill>
                    <a:srgbClr val="000000"/>
                  </a:solidFill>
                </a:uFill>
                <a:latin typeface="Times New Roman" panose="02020603050405020304" pitchFamily="18" charset="0"/>
                <a:ea typeface="Times New Roman" panose="02020603050405020304" pitchFamily="18" charset="0"/>
              </a:rPr>
              <a:t>vv</a:t>
            </a:r>
            <a:r>
              <a:rPr lang="fr-FR" sz="3600" dirty="0">
                <a:uFill>
                  <a:solidFill>
                    <a:srgbClr val="000000"/>
                  </a:solidFill>
                </a:uFill>
                <a:latin typeface="Times New Roman" panose="02020603050405020304" pitchFamily="18" charset="0"/>
                <a:ea typeface="Times New Roman" panose="02020603050405020304" pitchFamily="18" charset="0"/>
              </a:rPr>
              <a:t>. 33b à 35 est reporté à la fin du chapitre 14, après le v. 40.</a:t>
            </a:r>
          </a:p>
        </p:txBody>
      </p:sp>
    </p:spTree>
    <p:extLst>
      <p:ext uri="{BB962C8B-B14F-4D97-AF65-F5344CB8AC3E}">
        <p14:creationId xmlns:p14="http://schemas.microsoft.com/office/powerpoint/2010/main" val="3077161960"/>
      </p:ext>
    </p:extLst>
  </p:cSld>
  <p:clrMapOvr>
    <a:masterClrMapping/>
  </p:clrMapOvr>
  <p:transition spd="med">
    <p:fade/>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11A8E9-AE0C-E940-B51F-8618892A4EF7}"/>
              </a:ext>
            </a:extLst>
          </p:cNvPr>
          <p:cNvSpPr/>
          <p:nvPr/>
        </p:nvSpPr>
        <p:spPr>
          <a:xfrm>
            <a:off x="323528" y="332656"/>
            <a:ext cx="8496944" cy="5093702"/>
          </a:xfrm>
          <a:prstGeom prst="rect">
            <a:avLst/>
          </a:prstGeom>
        </p:spPr>
        <p:txBody>
          <a:bodyPr wrap="square">
            <a:spAutoFit/>
          </a:bodyPr>
          <a:lstStyle/>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Ensuite, ces versets viennent rompre l'unité des versets 31-40 centrés sur la question de la prophétie en Église et coupent sa logique.</a:t>
            </a:r>
          </a:p>
          <a:p>
            <a:pPr algn="just">
              <a:spcAft>
                <a:spcPts val="300"/>
              </a:spcAft>
            </a:pPr>
            <a:endParaRPr lang="fr-FR" sz="40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Et quand on supprime ces </a:t>
            </a:r>
            <a:r>
              <a:rPr lang="fr-FR" sz="4000" dirty="0" err="1">
                <a:uFill>
                  <a:solidFill>
                    <a:srgbClr val="000000"/>
                  </a:solidFill>
                </a:uFill>
                <a:latin typeface="Times New Roman" panose="02020603050405020304" pitchFamily="18" charset="0"/>
                <a:ea typeface="Times New Roman" panose="02020603050405020304" pitchFamily="18" charset="0"/>
              </a:rPr>
              <a:t>vv</a:t>
            </a:r>
            <a:r>
              <a:rPr lang="fr-FR" sz="4000" dirty="0">
                <a:uFill>
                  <a:solidFill>
                    <a:srgbClr val="000000"/>
                  </a:solidFill>
                </a:uFill>
                <a:latin typeface="Times New Roman" panose="02020603050405020304" pitchFamily="18" charset="0"/>
                <a:ea typeface="Times New Roman" panose="02020603050405020304" pitchFamily="18" charset="0"/>
              </a:rPr>
              <a:t>. 33b-35, l'ensemble du texte 31-40 demeure très cohérent.</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43200013"/>
      </p:ext>
    </p:extLst>
  </p:cSld>
  <p:clrMapOvr>
    <a:masterClrMapping/>
  </p:clrMapOvr>
  <p:transition spd="med">
    <p:fade/>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31D10C-AD20-824E-8F35-76B519CEAEA6}"/>
              </a:ext>
            </a:extLst>
          </p:cNvPr>
          <p:cNvSpPr/>
          <p:nvPr/>
        </p:nvSpPr>
        <p:spPr>
          <a:xfrm>
            <a:off x="0" y="0"/>
            <a:ext cx="9144000" cy="6124754"/>
          </a:xfrm>
          <a:prstGeom prst="rect">
            <a:avLst/>
          </a:prstGeom>
        </p:spPr>
        <p:txBody>
          <a:bodyPr wrap="square">
            <a:spAutoFit/>
          </a:bodyPr>
          <a:lstStyle/>
          <a:p>
            <a:pPr algn="just"/>
            <a:r>
              <a:rPr lang="fr-FR" sz="2800" b="1" baseline="300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31</a:t>
            </a:r>
            <a:r>
              <a:rPr lang="fr-FR" sz="2800" dirty="0">
                <a:latin typeface="Times New Roman" panose="02020603050405020304" pitchFamily="18" charset="0"/>
                <a:cs typeface="Times New Roman" panose="02020603050405020304" pitchFamily="18" charset="0"/>
              </a:rPr>
              <a:t>Vous pouvez tous prophétiser, mais chacun à son tour, pour que tout le monde soit instruit et encouragé. </a:t>
            </a:r>
            <a:r>
              <a:rPr lang="fr-FR" sz="2800" b="1" baseline="300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32</a:t>
            </a:r>
            <a:r>
              <a:rPr lang="fr-FR" sz="2800" dirty="0">
                <a:latin typeface="Times New Roman" panose="02020603050405020304" pitchFamily="18" charset="0"/>
                <a:cs typeface="Times New Roman" panose="02020603050405020304" pitchFamily="18" charset="0"/>
              </a:rPr>
              <a:t>Le prophète est maître de l’esprit prophétique qui l’anime. </a:t>
            </a:r>
            <a:r>
              <a:rPr lang="fr-FR" sz="2800" b="1" baseline="30000"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33</a:t>
            </a:r>
            <a:r>
              <a:rPr lang="fr-FR" sz="2800" dirty="0">
                <a:latin typeface="Times New Roman" panose="02020603050405020304" pitchFamily="18" charset="0"/>
                <a:cs typeface="Times New Roman" panose="02020603050405020304" pitchFamily="18" charset="0"/>
              </a:rPr>
              <a:t>Car Dieu n’est pas un Dieu de désordre, mais un Dieu de paix.</a:t>
            </a:r>
          </a:p>
          <a:p>
            <a:pPr algn="just"/>
            <a:r>
              <a:rPr lang="fr-FR" sz="2800" dirty="0">
                <a:latin typeface="Times New Roman" panose="02020603050405020304" pitchFamily="18" charset="0"/>
                <a:cs typeface="Times New Roman" panose="02020603050405020304" pitchFamily="18" charset="0"/>
              </a:rPr>
              <a:t>	</a:t>
            </a:r>
            <a:r>
              <a:rPr lang="fr-FR" sz="2800" i="1" dirty="0">
                <a:solidFill>
                  <a:srgbClr val="EFFF8C"/>
                </a:solidFill>
                <a:latin typeface="Times New Roman" panose="02020603050405020304" pitchFamily="18" charset="0"/>
                <a:cs typeface="Times New Roman" panose="02020603050405020304" pitchFamily="18" charset="0"/>
              </a:rPr>
              <a:t>Comme cela se fait dans toutes les Eglises des saints, </a:t>
            </a:r>
          </a:p>
          <a:p>
            <a:pPr algn="just"/>
            <a:r>
              <a:rPr lang="fr-FR" sz="2800" b="1" i="1" u="sng" baseline="30000" dirty="0">
                <a:solidFill>
                  <a:schemeClr val="bg1"/>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fr-FR" sz="2800" b="1" i="1" baseline="30000" dirty="0">
                <a:solidFill>
                  <a:srgbClr val="EFFF8C"/>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34</a:t>
            </a:r>
            <a:r>
              <a:rPr lang="fr-FR" sz="2800" i="1" dirty="0">
                <a:solidFill>
                  <a:srgbClr val="EFFF8C"/>
                </a:solidFill>
                <a:latin typeface="Times New Roman" panose="02020603050405020304" pitchFamily="18" charset="0"/>
                <a:cs typeface="Times New Roman" panose="02020603050405020304" pitchFamily="18" charset="0"/>
              </a:rPr>
              <a:t>que les femmes se taisent dans les assemblées : elles 	n’ont pas la permission de parler ; elles doivent rester 	soumises, comme dit aussi la Loi. </a:t>
            </a:r>
          </a:p>
          <a:p>
            <a:pPr algn="just"/>
            <a:r>
              <a:rPr lang="fr-FR" sz="2800" b="1" i="1" baseline="30000" dirty="0">
                <a:solidFill>
                  <a:schemeClr val="bg1"/>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fr-FR" sz="2800" b="1" i="1" baseline="30000" dirty="0">
                <a:solidFill>
                  <a:srgbClr val="EFFF8C"/>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35</a:t>
            </a:r>
            <a:r>
              <a:rPr lang="fr-FR" sz="2800" i="1" dirty="0">
                <a:solidFill>
                  <a:srgbClr val="EFFF8C"/>
                </a:solidFill>
                <a:latin typeface="Times New Roman" panose="02020603050405020304" pitchFamily="18" charset="0"/>
                <a:cs typeface="Times New Roman" panose="02020603050405020304" pitchFamily="18" charset="0"/>
              </a:rPr>
              <a:t>…Il n’est pas convenable qu’une femme parle dans les 	assemblées. </a:t>
            </a:r>
          </a:p>
          <a:p>
            <a:pPr algn="just"/>
            <a:r>
              <a:rPr lang="fr-FR" sz="2800" b="1" baseline="30000" dirty="0">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36</a:t>
            </a:r>
            <a:r>
              <a:rPr lang="fr-FR" sz="2800" dirty="0">
                <a:latin typeface="Times New Roman" panose="02020603050405020304" pitchFamily="18" charset="0"/>
                <a:cs typeface="Times New Roman" panose="02020603050405020304" pitchFamily="18" charset="0"/>
              </a:rPr>
              <a:t>La parole de Dieu a-t-elle chez vous son point de départ ?</a:t>
            </a:r>
          </a:p>
          <a:p>
            <a:pPr algn="just"/>
            <a:r>
              <a:rPr lang="fr-FR" sz="2800" dirty="0">
                <a:latin typeface="Times New Roman" panose="02020603050405020304" pitchFamily="18" charset="0"/>
                <a:cs typeface="Times New Roman" panose="02020603050405020304" pitchFamily="18" charset="0"/>
              </a:rPr>
              <a:t>Etes-vous les seuls à l’avoir reçue ? </a:t>
            </a:r>
          </a:p>
          <a:p>
            <a:pPr algn="just"/>
            <a:r>
              <a:rPr lang="fr-FR" sz="2800" b="1" baseline="30000" dirty="0">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37</a:t>
            </a:r>
            <a:r>
              <a:rPr lang="fr-FR" sz="2800" dirty="0">
                <a:latin typeface="Times New Roman" panose="02020603050405020304" pitchFamily="18" charset="0"/>
                <a:cs typeface="Times New Roman" panose="02020603050405020304" pitchFamily="18" charset="0"/>
              </a:rPr>
              <a:t>Si quelqu’un croit être prophète ou inspiré, qu’il reconnaisse dans ce que je vous écris un commandement du Seigneur. </a:t>
            </a:r>
          </a:p>
        </p:txBody>
      </p:sp>
    </p:spTree>
    <p:extLst>
      <p:ext uri="{BB962C8B-B14F-4D97-AF65-F5344CB8AC3E}">
        <p14:creationId xmlns:p14="http://schemas.microsoft.com/office/powerpoint/2010/main" val="3091003464"/>
      </p:ext>
    </p:extLst>
  </p:cSld>
  <p:clrMapOvr>
    <a:masterClrMapping/>
  </p:clrMapOvr>
  <p:transition spd="med">
    <p:fade/>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8C74F6-E8BB-DD4C-AA9F-DC7B3F5D244C}"/>
              </a:ext>
            </a:extLst>
          </p:cNvPr>
          <p:cNvSpPr/>
          <p:nvPr/>
        </p:nvSpPr>
        <p:spPr>
          <a:xfrm>
            <a:off x="323528" y="620689"/>
            <a:ext cx="8136904" cy="4724370"/>
          </a:xfrm>
          <a:prstGeom prst="rect">
            <a:avLst/>
          </a:prstGeom>
        </p:spPr>
        <p:txBody>
          <a:bodyPr wrap="square">
            <a:spAutoFit/>
          </a:bodyPr>
          <a:lstStyle/>
          <a:p>
            <a:pPr marL="540385"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combinaison de l'analyse littéraire et de l'appréciation de la critique textuelle a poussé bon nombre de spécialistes à considérer le passage sur le silence des femmes comme un ajout tardif à 1 Co, et, qui plus est, très probablement, comme un ajout que Paul n'a jamais écrit.</a:t>
            </a:r>
          </a:p>
          <a:p>
            <a:pPr algn="r"/>
            <a:r>
              <a:rPr lang="fr-FR" sz="1100" dirty="0" err="1">
                <a:uFill>
                  <a:solidFill>
                    <a:srgbClr val="000000"/>
                  </a:solidFill>
                </a:uFill>
                <a:latin typeface="Times New Roman" panose="02020603050405020304" pitchFamily="18" charset="0"/>
                <a:ea typeface="Times New Roman" panose="02020603050405020304" pitchFamily="18" charset="0"/>
              </a:rPr>
              <a:t>Eldon</a:t>
            </a:r>
            <a:r>
              <a:rPr lang="fr-FR" sz="1100" dirty="0">
                <a:uFill>
                  <a:solidFill>
                    <a:srgbClr val="000000"/>
                  </a:solidFill>
                </a:uFill>
                <a:latin typeface="Times New Roman" panose="02020603050405020304" pitchFamily="18" charset="0"/>
                <a:ea typeface="Times New Roman" panose="02020603050405020304" pitchFamily="18" charset="0"/>
              </a:rPr>
              <a:t> Jay EPP, </a:t>
            </a:r>
            <a:r>
              <a:rPr lang="fr-FR" sz="1100" i="1" dirty="0" err="1">
                <a:uFill>
                  <a:solidFill>
                    <a:srgbClr val="000000"/>
                  </a:solidFill>
                </a:uFill>
                <a:latin typeface="Times New Roman" panose="02020603050405020304" pitchFamily="18" charset="0"/>
                <a:ea typeface="Times New Roman" panose="02020603050405020304" pitchFamily="18" charset="0"/>
              </a:rPr>
              <a:t>Junia</a:t>
            </a:r>
            <a:r>
              <a:rPr lang="fr-FR" sz="1100" i="1" dirty="0">
                <a:uFill>
                  <a:solidFill>
                    <a:srgbClr val="000000"/>
                  </a:solidFill>
                </a:uFill>
                <a:latin typeface="Times New Roman" panose="02020603050405020304" pitchFamily="18" charset="0"/>
                <a:ea typeface="Times New Roman" panose="02020603050405020304" pitchFamily="18" charset="0"/>
              </a:rPr>
              <a:t>, Une femme apôtre ressuscitée par l'exégèse</a:t>
            </a:r>
            <a:r>
              <a:rPr lang="fr-FR" sz="1100" dirty="0">
                <a:uFill>
                  <a:solidFill>
                    <a:srgbClr val="000000"/>
                  </a:solidFill>
                </a:uFill>
                <a:latin typeface="Times New Roman" panose="02020603050405020304" pitchFamily="18" charset="0"/>
                <a:ea typeface="Times New Roman" panose="02020603050405020304" pitchFamily="18" charset="0"/>
              </a:rPr>
              <a:t>, </a:t>
            </a:r>
            <a:r>
              <a:rPr lang="fr-FR" sz="1100" dirty="0" err="1">
                <a:uFill>
                  <a:solidFill>
                    <a:srgbClr val="000000"/>
                  </a:solidFill>
                </a:uFill>
                <a:latin typeface="Times New Roman" panose="02020603050405020304" pitchFamily="18" charset="0"/>
                <a:ea typeface="Times New Roman" panose="02020603050405020304" pitchFamily="18" charset="0"/>
              </a:rPr>
              <a:t>MdB</a:t>
            </a:r>
            <a:r>
              <a:rPr lang="fr-FR" sz="1100" dirty="0">
                <a:uFill>
                  <a:solidFill>
                    <a:srgbClr val="000000"/>
                  </a:solidFill>
                </a:uFill>
                <a:latin typeface="Times New Roman" panose="02020603050405020304" pitchFamily="18" charset="0"/>
                <a:ea typeface="Times New Roman" panose="02020603050405020304" pitchFamily="18" charset="0"/>
              </a:rPr>
              <a:t> 67, Labor et </a:t>
            </a:r>
            <a:r>
              <a:rPr lang="fr-FR" sz="1100" dirty="0" err="1">
                <a:uFill>
                  <a:solidFill>
                    <a:srgbClr val="000000"/>
                  </a:solidFill>
                </a:uFill>
                <a:latin typeface="Times New Roman" panose="02020603050405020304" pitchFamily="18" charset="0"/>
                <a:ea typeface="Times New Roman" panose="02020603050405020304" pitchFamily="18" charset="0"/>
              </a:rPr>
              <a:t>Fides</a:t>
            </a:r>
            <a:r>
              <a:rPr lang="fr-FR" sz="1100" dirty="0">
                <a:uFill>
                  <a:solidFill>
                    <a:srgbClr val="000000"/>
                  </a:solidFill>
                </a:uFill>
                <a:latin typeface="Times New Roman" panose="02020603050405020304" pitchFamily="18" charset="0"/>
                <a:ea typeface="Times New Roman" panose="02020603050405020304" pitchFamily="18" charset="0"/>
              </a:rPr>
              <a:t>, Genève, 2014, 47</a:t>
            </a:r>
            <a:endParaRPr lang="fr-FR" sz="14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9149199"/>
      </p:ext>
    </p:extLst>
  </p:cSld>
  <p:clrMapOvr>
    <a:masterClrMapping/>
  </p:clrMapOvr>
  <p:transition spd="med">
    <p:fade/>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AB8C20-7E95-714C-AD42-8982EB228FEF}"/>
              </a:ext>
            </a:extLst>
          </p:cNvPr>
          <p:cNvSpPr/>
          <p:nvPr/>
        </p:nvSpPr>
        <p:spPr>
          <a:xfrm>
            <a:off x="683568" y="620688"/>
            <a:ext cx="7848872" cy="1338828"/>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43 Conclusion</a:t>
            </a:r>
          </a:p>
          <a:p>
            <a:pPr algn="just"/>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0548207"/>
      </p:ext>
    </p:extLst>
  </p:cSld>
  <p:clrMapOvr>
    <a:masterClrMapping/>
  </p:clrMapOvr>
  <p:transition spd="med">
    <p:fade/>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AB8C20-7E95-714C-AD42-8982EB228FEF}"/>
              </a:ext>
            </a:extLst>
          </p:cNvPr>
          <p:cNvSpPr/>
          <p:nvPr/>
        </p:nvSpPr>
        <p:spPr>
          <a:xfrm>
            <a:off x="683568" y="620688"/>
            <a:ext cx="7848872" cy="2446824"/>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43 Conclusion</a:t>
            </a:r>
          </a:p>
          <a:p>
            <a:pPr algn="just"/>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r>
              <a:rPr lang="fr-FR" sz="3600" dirty="0">
                <a:uFill>
                  <a:solidFill>
                    <a:srgbClr val="000000"/>
                  </a:solidFill>
                </a:uFill>
                <a:latin typeface="Times New Roman" panose="02020603050405020304" pitchFamily="18" charset="0"/>
                <a:ea typeface="Times New Roman" panose="02020603050405020304" pitchFamily="18" charset="0"/>
              </a:rPr>
              <a:t>Ce rapide parcours dément l’étiquette de "misogyne" facilement collée à Paul.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74554"/>
      </p:ext>
    </p:extLst>
  </p:cSld>
  <p:clrMapOvr>
    <a:masterClrMapping/>
  </p:clrMapOvr>
  <p:transition spd="med">
    <p:fade/>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AB8C20-7E95-714C-AD42-8982EB228FEF}"/>
              </a:ext>
            </a:extLst>
          </p:cNvPr>
          <p:cNvSpPr/>
          <p:nvPr/>
        </p:nvSpPr>
        <p:spPr>
          <a:xfrm>
            <a:off x="683568" y="620688"/>
            <a:ext cx="7848872" cy="5216813"/>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43 Conclusion</a:t>
            </a:r>
          </a:p>
          <a:p>
            <a:pPr algn="just"/>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r>
              <a:rPr lang="fr-FR" sz="3600" dirty="0">
                <a:uFill>
                  <a:solidFill>
                    <a:srgbClr val="000000"/>
                  </a:solidFill>
                </a:uFill>
                <a:latin typeface="Times New Roman" panose="02020603050405020304" pitchFamily="18" charset="0"/>
                <a:ea typeface="Times New Roman" panose="02020603050405020304" pitchFamily="18" charset="0"/>
              </a:rPr>
              <a:t>Ce rapide parcours dément l’étiquette de "misogyne" facilement collée à Paul.</a:t>
            </a:r>
          </a:p>
          <a:p>
            <a:pPr algn="just"/>
            <a:r>
              <a:rPr lang="fr-FR" sz="3600" dirty="0">
                <a:uFill>
                  <a:solidFill>
                    <a:srgbClr val="000000"/>
                  </a:solidFill>
                </a:uFill>
                <a:latin typeface="Times New Roman" panose="02020603050405020304" pitchFamily="18" charset="0"/>
                <a:ea typeface="Times New Roman" panose="02020603050405020304" pitchFamily="18" charset="0"/>
              </a:rPr>
              <a:t>Mais que dire de textes moins favorables comme </a:t>
            </a:r>
            <a:r>
              <a:rPr lang="fr-FR" sz="3600" i="1" dirty="0">
                <a:uFill>
                  <a:solidFill>
                    <a:srgbClr val="000000"/>
                  </a:solidFill>
                </a:uFill>
                <a:latin typeface="Times New Roman" panose="02020603050405020304" pitchFamily="18" charset="0"/>
                <a:ea typeface="Times New Roman" panose="02020603050405020304" pitchFamily="18" charset="0"/>
              </a:rPr>
              <a:t>"Que les femmes soient soumises et qu’elles se taisent ! Sauvées par la maternité !" (Col 3,18-19 ; Ep 5,21-24 et surtout 1 Tm 2,8-15) ?</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1767550"/>
      </p:ext>
    </p:extLst>
  </p:cSld>
  <p:clrMapOvr>
    <a:masterClrMapping/>
  </p:clrMapOvr>
  <p:transition spd="med">
    <p:fade/>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F8E98FD-7122-6C46-E605-A96D56759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965" y="739844"/>
            <a:ext cx="7040070" cy="6118156"/>
          </a:xfrm>
          <a:prstGeom prst="rect">
            <a:avLst/>
          </a:prstGeom>
        </p:spPr>
      </p:pic>
      <p:sp>
        <p:nvSpPr>
          <p:cNvPr id="4" name="ZoneTexte 3">
            <a:extLst>
              <a:ext uri="{FF2B5EF4-FFF2-40B4-BE49-F238E27FC236}">
                <a16:creationId xmlns:a16="http://schemas.microsoft.com/office/drawing/2014/main" id="{B32F56BC-A41B-EFD4-FB50-397B2D82B642}"/>
              </a:ext>
            </a:extLst>
          </p:cNvPr>
          <p:cNvSpPr txBox="1"/>
          <p:nvPr/>
        </p:nvSpPr>
        <p:spPr>
          <a:xfrm>
            <a:off x="0" y="0"/>
            <a:ext cx="9144000" cy="769441"/>
          </a:xfrm>
          <a:prstGeom prst="rect">
            <a:avLst/>
          </a:prstGeom>
          <a:noFill/>
        </p:spPr>
        <p:txBody>
          <a:bodyPr wrap="square">
            <a:spAutoFit/>
          </a:bodyPr>
          <a:lstStyle/>
          <a:p>
            <a:pPr algn="ctr"/>
            <a:r>
              <a:rPr lang="fr-FR" sz="4400" b="1" cap="all" dirty="0">
                <a:solidFill>
                  <a:srgbClr val="FFFF00"/>
                </a:solidFill>
                <a:latin typeface="Times New Roman" panose="02020603050405020304" pitchFamily="18" charset="0"/>
                <a:cs typeface="Times New Roman" panose="02020603050405020304" pitchFamily="18" charset="0"/>
              </a:rPr>
              <a:t>5 la tradition paulinienne</a:t>
            </a:r>
            <a:endParaRPr lang="fr-FR" sz="4400" dirty="0"/>
          </a:p>
        </p:txBody>
      </p:sp>
    </p:spTree>
    <p:extLst>
      <p:ext uri="{BB962C8B-B14F-4D97-AF65-F5344CB8AC3E}">
        <p14:creationId xmlns:p14="http://schemas.microsoft.com/office/powerpoint/2010/main" val="210751652"/>
      </p:ext>
    </p:extLst>
  </p:cSld>
  <p:clrMapOvr>
    <a:masterClrMapping/>
  </p:clrMapOvr>
  <p:transition spd="med">
    <p:fade/>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8D06AC-08ED-054A-9687-8BF29B3A827E}"/>
              </a:ext>
            </a:extLst>
          </p:cNvPr>
          <p:cNvSpPr/>
          <p:nvPr/>
        </p:nvSpPr>
        <p:spPr>
          <a:xfrm>
            <a:off x="539552" y="476672"/>
            <a:ext cx="7992888" cy="2900794"/>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lettres aux Colossiens et Éphésiens (entre 70-90) et à Timothée et Tite (entre 90-100), traduisent une évolution de la pensée paulinienne.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78157131"/>
      </p:ext>
    </p:extLst>
  </p:cSld>
  <p:clrMapOvr>
    <a:masterClrMapping/>
  </p:clrMapOvr>
  <p:transition spd="med">
    <p:fade/>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8D06AC-08ED-054A-9687-8BF29B3A827E}"/>
              </a:ext>
            </a:extLst>
          </p:cNvPr>
          <p:cNvSpPr/>
          <p:nvPr/>
        </p:nvSpPr>
        <p:spPr>
          <a:xfrm>
            <a:off x="539552" y="476672"/>
            <a:ext cx="7992888" cy="5155257"/>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lettres aux Colossiens et Éphésiens (entre 70-90) et à Timothée et Tite (entre 90-100), traduisent une évolution de la pensée paulinienne.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Peu à peu la nouveauté évangélique est mise en veilleuse jusqu’à perdre de vue dans certains textes, que dans le Christ, </a:t>
            </a:r>
            <a:r>
              <a:rPr lang="fr-FR" sz="3600" b="1" i="1" dirty="0">
                <a:solidFill>
                  <a:srgbClr val="FFFF00"/>
                </a:solidFill>
                <a:uFill>
                  <a:solidFill>
                    <a:srgbClr val="000000"/>
                  </a:solidFill>
                </a:uFill>
                <a:latin typeface="Times New Roman" panose="02020603050405020304" pitchFamily="18" charset="0"/>
                <a:ea typeface="Times New Roman" panose="02020603050405020304" pitchFamily="18" charset="0"/>
              </a:rPr>
              <a:t>"il n’y a plus ni homme ni femme".</a:t>
            </a:r>
            <a:endParaRPr lang="fr-FR" sz="36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99379072"/>
      </p:ext>
    </p:extLst>
  </p:cSld>
  <p:clrMapOvr>
    <a:masterClrMapping/>
  </p:clrMapOvr>
  <p:transition spd="med">
    <p:fade/>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F6838A-30D1-2E4D-858F-2ADE793E15B1}"/>
              </a:ext>
            </a:extLst>
          </p:cNvPr>
          <p:cNvSpPr/>
          <p:nvPr/>
        </p:nvSpPr>
        <p:spPr>
          <a:xfrm>
            <a:off x="467544" y="980728"/>
            <a:ext cx="11092907" cy="150297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51 Les lettres aux Colossiens</a:t>
            </a:r>
          </a:p>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et Éphésiens</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85796377"/>
      </p:ext>
    </p:extLst>
  </p:cSld>
  <p:clrMapOvr>
    <a:masterClrMapping/>
  </p:clrMapOvr>
  <p:transition spd="med">
    <p:fade/>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42BF1B-AEAC-0A48-A6C1-7ECF621B906D}"/>
              </a:ext>
            </a:extLst>
          </p:cNvPr>
          <p:cNvSpPr/>
          <p:nvPr/>
        </p:nvSpPr>
        <p:spPr>
          <a:xfrm>
            <a:off x="395536" y="476673"/>
            <a:ext cx="8064896" cy="5078313"/>
          </a:xfrm>
          <a:prstGeom prst="rect">
            <a:avLst/>
          </a:prstGeom>
        </p:spPr>
        <p:txBody>
          <a:bodyPr wrap="square">
            <a:spAutoFit/>
          </a:bodyPr>
          <a:lstStyle/>
          <a:p>
            <a:pPr marL="45021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18</a:t>
            </a:r>
            <a:r>
              <a:rPr lang="fr-FR" sz="3600" dirty="0">
                <a:uFill>
                  <a:solidFill>
                    <a:srgbClr val="000000"/>
                  </a:solidFill>
                </a:uFill>
                <a:latin typeface="Times New Roman" panose="02020603050405020304" pitchFamily="18" charset="0"/>
                <a:ea typeface="Times New Roman" panose="02020603050405020304" pitchFamily="18" charset="0"/>
              </a:rPr>
              <a:t>Vous les femmes,</a:t>
            </a:r>
          </a:p>
          <a:p>
            <a:pPr marL="45021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soyez soumises à votre mari</a:t>
            </a:r>
          </a:p>
          <a:p>
            <a:pPr marL="45021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a:t>
            </a:r>
            <a:r>
              <a:rPr lang="fr-FR" sz="3600" b="1" dirty="0">
                <a:uFill>
                  <a:solidFill>
                    <a:srgbClr val="000000"/>
                  </a:solidFill>
                </a:uFill>
                <a:latin typeface="Times New Roman" panose="02020603050405020304" pitchFamily="18" charset="0"/>
                <a:ea typeface="Times New Roman" panose="02020603050405020304" pitchFamily="18" charset="0"/>
              </a:rPr>
              <a:t>soyez subordonnées (</a:t>
            </a:r>
            <a:r>
              <a:rPr lang="fr-FR" sz="3600" b="1" dirty="0" err="1">
                <a:uFill>
                  <a:solidFill>
                    <a:srgbClr val="000000"/>
                  </a:solidFill>
                </a:uFill>
                <a:latin typeface="Times New Roman" panose="02020603050405020304" pitchFamily="18" charset="0"/>
                <a:ea typeface="Times New Roman" panose="02020603050405020304" pitchFamily="18" charset="0"/>
              </a:rPr>
              <a:t>upotassesthe</a:t>
            </a:r>
            <a:r>
              <a:rPr lang="fr-FR" sz="3600" b="1" dirty="0">
                <a:uFill>
                  <a:solidFill>
                    <a:srgbClr val="000000"/>
                  </a:solidFill>
                </a:uFill>
                <a:latin typeface="Times New Roman" panose="02020603050405020304" pitchFamily="18" charset="0"/>
                <a:ea typeface="Times New Roman" panose="02020603050405020304" pitchFamily="18" charset="0"/>
              </a:rPr>
              <a:t>) – aux maris,</a:t>
            </a:r>
            <a:r>
              <a:rPr lang="fr-FR" sz="3600" dirty="0">
                <a:uFill>
                  <a:solidFill>
                    <a:srgbClr val="000000"/>
                  </a:solidFill>
                </a:uFill>
                <a:latin typeface="Times New Roman" panose="02020603050405020304" pitchFamily="18" charset="0"/>
                <a:ea typeface="Times New Roman" panose="02020603050405020304" pitchFamily="18" charset="0"/>
              </a:rPr>
              <a:t> dans le Seigneur,</a:t>
            </a:r>
          </a:p>
          <a:p>
            <a:pPr marL="45021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c’est ce qui convient.</a:t>
            </a:r>
          </a:p>
          <a:p>
            <a:pPr marL="450215"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19</a:t>
            </a:r>
            <a:r>
              <a:rPr lang="fr-FR" sz="3600" dirty="0">
                <a:uFill>
                  <a:solidFill>
                    <a:srgbClr val="000000"/>
                  </a:solidFill>
                </a:uFill>
                <a:latin typeface="Times New Roman" panose="02020603050405020304" pitchFamily="18" charset="0"/>
                <a:ea typeface="Times New Roman" panose="02020603050405020304" pitchFamily="18" charset="0"/>
              </a:rPr>
              <a:t>Et vous les hommes,</a:t>
            </a:r>
          </a:p>
          <a:p>
            <a:pPr marL="45021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aimez (</a:t>
            </a:r>
            <a:r>
              <a:rPr lang="fr-FR" sz="3600" dirty="0" err="1">
                <a:uFill>
                  <a:solidFill>
                    <a:srgbClr val="000000"/>
                  </a:solidFill>
                </a:uFill>
                <a:latin typeface="Times New Roman" panose="02020603050405020304" pitchFamily="18" charset="0"/>
                <a:ea typeface="Times New Roman" panose="02020603050405020304" pitchFamily="18" charset="0"/>
              </a:rPr>
              <a:t>agapate</a:t>
            </a:r>
            <a:r>
              <a:rPr lang="fr-FR" sz="3600" dirty="0">
                <a:uFill>
                  <a:solidFill>
                    <a:srgbClr val="000000"/>
                  </a:solidFill>
                </a:uFill>
                <a:latin typeface="Times New Roman" panose="02020603050405020304" pitchFamily="18" charset="0"/>
                <a:ea typeface="Times New Roman" panose="02020603050405020304" pitchFamily="18" charset="0"/>
              </a:rPr>
              <a:t>) votre femme,</a:t>
            </a:r>
          </a:p>
          <a:p>
            <a:pPr marL="45021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ne vous aigrissez pas contre elles.</a:t>
            </a:r>
          </a:p>
          <a:p>
            <a:pPr marL="450215"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(Col 3,18-19)</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6134655"/>
      </p:ext>
    </p:extLst>
  </p:cSld>
  <p:clrMapOvr>
    <a:masterClrMapping/>
  </p:clrMapOvr>
  <p:transition spd="med">
    <p:fade/>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A9FD66-6EC9-574F-9463-56BECA198B5B}"/>
              </a:ext>
            </a:extLst>
          </p:cNvPr>
          <p:cNvSpPr/>
          <p:nvPr/>
        </p:nvSpPr>
        <p:spPr>
          <a:xfrm>
            <a:off x="0" y="116633"/>
            <a:ext cx="8892480" cy="6309420"/>
          </a:xfrm>
          <a:prstGeom prst="rect">
            <a:avLst/>
          </a:prstGeom>
        </p:spPr>
        <p:txBody>
          <a:bodyPr wrap="square">
            <a:spAutoFit/>
          </a:bodyPr>
          <a:lstStyle/>
          <a:p>
            <a:pPr marL="450215" algn="just"/>
            <a:r>
              <a:rPr lang="fr-FR" sz="3200" b="1" baseline="30000" dirty="0">
                <a:uFill>
                  <a:solidFill>
                    <a:srgbClr val="000000"/>
                  </a:solidFill>
                </a:uFill>
                <a:latin typeface="Times New Roman" panose="02020603050405020304" pitchFamily="18" charset="0"/>
                <a:ea typeface="Times New Roman" panose="02020603050405020304" pitchFamily="18" charset="0"/>
              </a:rPr>
              <a:t>21</a:t>
            </a:r>
            <a:r>
              <a:rPr lang="fr-FR" sz="3200" b="1" dirty="0">
                <a:uFill>
                  <a:solidFill>
                    <a:srgbClr val="000000"/>
                  </a:solidFill>
                </a:uFill>
                <a:latin typeface="Times New Roman" panose="02020603050405020304" pitchFamily="18" charset="0"/>
                <a:ea typeface="Times New Roman" panose="02020603050405020304" pitchFamily="18" charset="0"/>
              </a:rPr>
              <a:t>Vous subordonnant (</a:t>
            </a:r>
            <a:r>
              <a:rPr lang="fr-FR" sz="3200" b="1" dirty="0" err="1">
                <a:uFill>
                  <a:solidFill>
                    <a:srgbClr val="000000"/>
                  </a:solidFill>
                </a:uFill>
                <a:latin typeface="Times New Roman" panose="02020603050405020304" pitchFamily="18" charset="0"/>
                <a:ea typeface="Times New Roman" panose="02020603050405020304" pitchFamily="18" charset="0"/>
              </a:rPr>
              <a:t>upotassomenoi</a:t>
            </a:r>
            <a:r>
              <a:rPr lang="fr-FR" sz="3200" b="1" dirty="0">
                <a:uFill>
                  <a:solidFill>
                    <a:srgbClr val="000000"/>
                  </a:solidFill>
                </a:uFill>
                <a:latin typeface="Times New Roman" panose="02020603050405020304" pitchFamily="18" charset="0"/>
                <a:ea typeface="Times New Roman" panose="02020603050405020304" pitchFamily="18" charset="0"/>
              </a:rPr>
              <a:t> )</a:t>
            </a:r>
          </a:p>
          <a:p>
            <a:pPr marL="450215" algn="just"/>
            <a:r>
              <a:rPr lang="fr-FR" sz="3200" b="1" dirty="0">
                <a:uFill>
                  <a:solidFill>
                    <a:srgbClr val="000000"/>
                  </a:solidFill>
                </a:uFill>
                <a:latin typeface="Times New Roman" panose="02020603050405020304" pitchFamily="18" charset="0"/>
                <a:ea typeface="Times New Roman" panose="02020603050405020304" pitchFamily="18" charset="0"/>
              </a:rPr>
              <a:t>les uns aux autres</a:t>
            </a:r>
            <a:r>
              <a:rPr lang="fr-FR" sz="3200" dirty="0">
                <a:uFill>
                  <a:solidFill>
                    <a:srgbClr val="000000"/>
                  </a:solidFill>
                </a:uFill>
                <a:latin typeface="Times New Roman" panose="02020603050405020304" pitchFamily="18" charset="0"/>
                <a:ea typeface="Times New Roman" panose="02020603050405020304" pitchFamily="18" charset="0"/>
              </a:rPr>
              <a:t> dans la crainte du Christ.</a:t>
            </a:r>
          </a:p>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22</a:t>
            </a:r>
            <a:r>
              <a:rPr lang="fr-FR" sz="3200" dirty="0">
                <a:uFill>
                  <a:solidFill>
                    <a:srgbClr val="000000"/>
                  </a:solidFill>
                </a:uFill>
                <a:latin typeface="Times New Roman" panose="02020603050405020304" pitchFamily="18" charset="0"/>
                <a:ea typeface="Times New Roman" panose="02020603050405020304" pitchFamily="18" charset="0"/>
              </a:rPr>
              <a:t>Les femmes, à vos propres maris</a:t>
            </a:r>
          </a:p>
          <a:p>
            <a:pPr marL="449580"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comme au Seigneur,</a:t>
            </a:r>
          </a:p>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23</a:t>
            </a:r>
            <a:r>
              <a:rPr lang="fr-FR" sz="3200" dirty="0">
                <a:uFill>
                  <a:solidFill>
                    <a:srgbClr val="000000"/>
                  </a:solidFill>
                </a:uFill>
                <a:latin typeface="Times New Roman" panose="02020603050405020304" pitchFamily="18" charset="0"/>
                <a:ea typeface="Times New Roman" panose="02020603050405020304" pitchFamily="18" charset="0"/>
              </a:rPr>
              <a:t>Car le mari est tête de la femme,</a:t>
            </a:r>
          </a:p>
          <a:p>
            <a:pPr marL="449580"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comme Christ est tête de l’Église…</a:t>
            </a:r>
          </a:p>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24</a:t>
            </a:r>
            <a:r>
              <a:rPr lang="fr-FR" sz="3200" dirty="0">
                <a:uFill>
                  <a:solidFill>
                    <a:srgbClr val="000000"/>
                  </a:solidFill>
                </a:uFill>
                <a:latin typeface="Times New Roman" panose="02020603050405020304" pitchFamily="18" charset="0"/>
                <a:ea typeface="Times New Roman" panose="02020603050405020304" pitchFamily="18" charset="0"/>
              </a:rPr>
              <a:t>Mais tout comme </a:t>
            </a:r>
            <a:r>
              <a:rPr lang="fr-FR" sz="3200" b="1" dirty="0">
                <a:uFill>
                  <a:solidFill>
                    <a:srgbClr val="000000"/>
                  </a:solidFill>
                </a:uFill>
                <a:latin typeface="Times New Roman" panose="02020603050405020304" pitchFamily="18" charset="0"/>
                <a:ea typeface="Times New Roman" panose="02020603050405020304" pitchFamily="18" charset="0"/>
              </a:rPr>
              <a:t>l’Église est subordonnée</a:t>
            </a:r>
          </a:p>
          <a:p>
            <a:pPr marL="449580" algn="just">
              <a:spcAft>
                <a:spcPts val="300"/>
              </a:spcAft>
            </a:pPr>
            <a:r>
              <a:rPr lang="fr-FR" sz="3200" b="1" dirty="0">
                <a:uFill>
                  <a:solidFill>
                    <a:srgbClr val="000000"/>
                  </a:solidFill>
                </a:uFill>
                <a:latin typeface="Times New Roman" panose="02020603050405020304" pitchFamily="18" charset="0"/>
                <a:ea typeface="Times New Roman" panose="02020603050405020304" pitchFamily="18" charset="0"/>
              </a:rPr>
              <a:t>au Christ</a:t>
            </a:r>
            <a:r>
              <a:rPr lang="fr-FR" sz="3200" dirty="0">
                <a:uFill>
                  <a:solidFill>
                    <a:srgbClr val="000000"/>
                  </a:solidFill>
                </a:uFill>
                <a:latin typeface="Times New Roman" panose="02020603050405020304" pitchFamily="18" charset="0"/>
                <a:ea typeface="Times New Roman" panose="02020603050405020304" pitchFamily="18" charset="0"/>
              </a:rPr>
              <a:t>, ainsi </a:t>
            </a:r>
            <a:r>
              <a:rPr lang="fr-FR" sz="3200" b="1" dirty="0">
                <a:uFill>
                  <a:solidFill>
                    <a:srgbClr val="000000"/>
                  </a:solidFill>
                </a:uFill>
                <a:latin typeface="Times New Roman" panose="02020603050405020304" pitchFamily="18" charset="0"/>
                <a:ea typeface="Times New Roman" panose="02020603050405020304" pitchFamily="18" charset="0"/>
              </a:rPr>
              <a:t>les femmes en tout à leur mari.</a:t>
            </a:r>
            <a:endParaRPr lang="fr-FR" sz="32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25</a:t>
            </a:r>
            <a:r>
              <a:rPr lang="fr-FR" sz="3200" dirty="0">
                <a:uFill>
                  <a:solidFill>
                    <a:srgbClr val="000000"/>
                  </a:solidFill>
                </a:uFill>
                <a:latin typeface="Times New Roman" panose="02020603050405020304" pitchFamily="18" charset="0"/>
                <a:ea typeface="Times New Roman" panose="02020603050405020304" pitchFamily="18" charset="0"/>
              </a:rPr>
              <a:t>Les </a:t>
            </a:r>
            <a:r>
              <a:rPr lang="fr-FR" sz="3200" b="1" dirty="0">
                <a:uFill>
                  <a:solidFill>
                    <a:srgbClr val="000000"/>
                  </a:solidFill>
                </a:uFill>
                <a:latin typeface="Times New Roman" panose="02020603050405020304" pitchFamily="18" charset="0"/>
                <a:ea typeface="Times New Roman" panose="02020603050405020304" pitchFamily="18" charset="0"/>
              </a:rPr>
              <a:t>maris, aimez votre femme</a:t>
            </a:r>
          </a:p>
          <a:p>
            <a:pPr marL="449580" algn="just">
              <a:spcAft>
                <a:spcPts val="300"/>
              </a:spcAft>
            </a:pPr>
            <a:r>
              <a:rPr lang="fr-FR" sz="3200" b="1" dirty="0">
                <a:uFill>
                  <a:solidFill>
                    <a:srgbClr val="000000"/>
                  </a:solidFill>
                </a:uFill>
                <a:latin typeface="Times New Roman" panose="02020603050405020304" pitchFamily="18" charset="0"/>
                <a:ea typeface="Times New Roman" panose="02020603050405020304" pitchFamily="18" charset="0"/>
              </a:rPr>
              <a:t>à la manière dont le Christ a aimé l’Église</a:t>
            </a:r>
          </a:p>
          <a:p>
            <a:pPr marL="449580"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et s’est </a:t>
            </a:r>
            <a:r>
              <a:rPr lang="fr-FR" sz="3200" b="1" dirty="0">
                <a:uFill>
                  <a:solidFill>
                    <a:srgbClr val="000000"/>
                  </a:solidFill>
                </a:uFill>
                <a:latin typeface="Times New Roman" panose="02020603050405020304" pitchFamily="18" charset="0"/>
                <a:ea typeface="Times New Roman" panose="02020603050405020304" pitchFamily="18" charset="0"/>
              </a:rPr>
              <a:t>donné </a:t>
            </a:r>
            <a:r>
              <a:rPr lang="fr-FR" sz="3200" dirty="0">
                <a:uFill>
                  <a:solidFill>
                    <a:srgbClr val="000000"/>
                  </a:solidFill>
                </a:uFill>
                <a:latin typeface="Times New Roman" panose="02020603050405020304" pitchFamily="18" charset="0"/>
                <a:ea typeface="Times New Roman" panose="02020603050405020304" pitchFamily="18" charset="0"/>
              </a:rPr>
              <a:t>lui-même pour elle</a:t>
            </a:r>
          </a:p>
          <a:p>
            <a:pPr marL="449580" algn="just">
              <a:spcAft>
                <a:spcPts val="3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26</a:t>
            </a:r>
            <a:r>
              <a:rPr lang="fr-FR" sz="3200" dirty="0">
                <a:uFill>
                  <a:solidFill>
                    <a:srgbClr val="000000"/>
                  </a:solidFill>
                </a:uFill>
                <a:latin typeface="Times New Roman" panose="02020603050405020304" pitchFamily="18" charset="0"/>
                <a:ea typeface="Times New Roman" panose="02020603050405020304" pitchFamily="18" charset="0"/>
              </a:rPr>
              <a:t>afin de la conduire à la sainteté… (…)</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9602847"/>
      </p:ext>
    </p:extLst>
  </p:cSld>
  <p:clrMapOvr>
    <a:masterClrMapping/>
  </p:clrMapOvr>
  <p:transition spd="med">
    <p:fade/>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C8C639-0929-924B-99B6-FEC70642E559}"/>
              </a:ext>
            </a:extLst>
          </p:cNvPr>
          <p:cNvSpPr/>
          <p:nvPr/>
        </p:nvSpPr>
        <p:spPr>
          <a:xfrm>
            <a:off x="107504" y="260648"/>
            <a:ext cx="8640960" cy="6232475"/>
          </a:xfrm>
          <a:prstGeom prst="rect">
            <a:avLst/>
          </a:prstGeom>
        </p:spPr>
        <p:txBody>
          <a:bodyPr wrap="square">
            <a:spAutoFit/>
          </a:bodyPr>
          <a:lstStyle/>
          <a:p>
            <a:pPr marL="449580" algn="just">
              <a:spcAft>
                <a:spcPts val="6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28</a:t>
            </a:r>
            <a:r>
              <a:rPr lang="fr-FR" sz="3200" dirty="0">
                <a:uFill>
                  <a:solidFill>
                    <a:srgbClr val="000000"/>
                  </a:solidFill>
                </a:uFill>
                <a:latin typeface="Times New Roman" panose="02020603050405020304" pitchFamily="18" charset="0"/>
                <a:ea typeface="Times New Roman" panose="02020603050405020304" pitchFamily="18" charset="0"/>
              </a:rPr>
              <a:t>Ainsi les </a:t>
            </a:r>
            <a:r>
              <a:rPr lang="fr-FR" sz="3200" b="1" dirty="0">
                <a:uFill>
                  <a:solidFill>
                    <a:srgbClr val="000000"/>
                  </a:solidFill>
                </a:uFill>
                <a:latin typeface="Times New Roman" panose="02020603050405020304" pitchFamily="18" charset="0"/>
                <a:ea typeface="Times New Roman" panose="02020603050405020304" pitchFamily="18" charset="0"/>
              </a:rPr>
              <a:t>maris doivent-ils aimer (</a:t>
            </a:r>
            <a:r>
              <a:rPr lang="fr-FR" sz="3200" b="1" dirty="0" err="1">
                <a:uFill>
                  <a:solidFill>
                    <a:srgbClr val="000000"/>
                  </a:solidFill>
                </a:uFill>
                <a:latin typeface="Times New Roman" panose="02020603050405020304" pitchFamily="18" charset="0"/>
                <a:ea typeface="Times New Roman" panose="02020603050405020304" pitchFamily="18" charset="0"/>
              </a:rPr>
              <a:t>agapan</a:t>
            </a:r>
            <a:r>
              <a:rPr lang="fr-FR" sz="3200" b="1" dirty="0">
                <a:uFill>
                  <a:solidFill>
                    <a:srgbClr val="000000"/>
                  </a:solidFill>
                </a:uFill>
                <a:latin typeface="Times New Roman" panose="02020603050405020304" pitchFamily="18" charset="0"/>
                <a:ea typeface="Times New Roman" panose="02020603050405020304" pitchFamily="18" charset="0"/>
              </a:rPr>
              <a:t>) leur femme</a:t>
            </a:r>
            <a:r>
              <a:rPr lang="fr-FR" sz="3200" dirty="0">
                <a:uFill>
                  <a:solidFill>
                    <a:srgbClr val="000000"/>
                  </a:solidFill>
                </a:uFill>
                <a:latin typeface="Times New Roman" panose="02020603050405020304" pitchFamily="18" charset="0"/>
                <a:ea typeface="Times New Roman" panose="02020603050405020304" pitchFamily="18" charset="0"/>
              </a:rPr>
              <a:t>, comme leur propre corps. Celui qui aime sa femme s’aime lui-même.</a:t>
            </a:r>
          </a:p>
          <a:p>
            <a:pPr marL="449580" algn="just">
              <a:spcAft>
                <a:spcPts val="6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29</a:t>
            </a:r>
            <a:r>
              <a:rPr lang="fr-FR" sz="3200" dirty="0">
                <a:uFill>
                  <a:solidFill>
                    <a:srgbClr val="000000"/>
                  </a:solidFill>
                </a:uFill>
                <a:latin typeface="Times New Roman" panose="02020603050405020304" pitchFamily="18" charset="0"/>
                <a:ea typeface="Times New Roman" panose="02020603050405020304" pitchFamily="18" charset="0"/>
              </a:rPr>
              <a:t>En effet, jamais personne n’a détesté son propre corps. Au contraire, il le nourrit et en prend soin tout comme le Seigneur pour l’Église </a:t>
            </a:r>
            <a:r>
              <a:rPr lang="fr-FR" sz="3200" baseline="30000" dirty="0">
                <a:uFill>
                  <a:solidFill>
                    <a:srgbClr val="000000"/>
                  </a:solidFill>
                </a:uFill>
                <a:latin typeface="Times New Roman" panose="02020603050405020304" pitchFamily="18" charset="0"/>
                <a:ea typeface="Times New Roman" panose="02020603050405020304" pitchFamily="18" charset="0"/>
              </a:rPr>
              <a:t>30</a:t>
            </a:r>
            <a:r>
              <a:rPr lang="fr-FR" sz="3200" dirty="0">
                <a:uFill>
                  <a:solidFill>
                    <a:srgbClr val="000000"/>
                  </a:solidFill>
                </a:uFill>
                <a:latin typeface="Times New Roman" panose="02020603050405020304" pitchFamily="18" charset="0"/>
                <a:ea typeface="Times New Roman" panose="02020603050405020304" pitchFamily="18" charset="0"/>
              </a:rPr>
              <a:t>car nous sommes les membres de son corps. (…)</a:t>
            </a:r>
          </a:p>
          <a:p>
            <a:pPr marL="449580" algn="just">
              <a:spcAft>
                <a:spcPts val="60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33</a:t>
            </a:r>
            <a:r>
              <a:rPr lang="fr-FR" sz="3200" dirty="0">
                <a:uFill>
                  <a:solidFill>
                    <a:srgbClr val="000000"/>
                  </a:solidFill>
                </a:uFill>
                <a:latin typeface="Times New Roman" panose="02020603050405020304" pitchFamily="18" charset="0"/>
                <a:ea typeface="Times New Roman" panose="02020603050405020304" pitchFamily="18" charset="0"/>
              </a:rPr>
              <a:t>En tous les cas, </a:t>
            </a:r>
            <a:r>
              <a:rPr lang="fr-FR" sz="3200" b="1" dirty="0">
                <a:uFill>
                  <a:solidFill>
                    <a:srgbClr val="000000"/>
                  </a:solidFill>
                </a:uFill>
                <a:latin typeface="Times New Roman" panose="02020603050405020304" pitchFamily="18" charset="0"/>
                <a:ea typeface="Times New Roman" panose="02020603050405020304" pitchFamily="18" charset="0"/>
              </a:rPr>
              <a:t>que chacun de vous, pour sa part, aime sa femme comme lui-même, et que la femme respecte son mari.</a:t>
            </a:r>
          </a:p>
          <a:p>
            <a:pPr marL="449580" algn="just">
              <a:spcAft>
                <a:spcPts val="600"/>
              </a:spcAft>
            </a:pPr>
            <a:r>
              <a:rPr lang="fr-FR" sz="3200" dirty="0">
                <a:uFill>
                  <a:solidFill>
                    <a:srgbClr val="000000"/>
                  </a:solidFill>
                </a:uFill>
                <a:latin typeface="Times New Roman" panose="02020603050405020304" pitchFamily="18" charset="0"/>
                <a:ea typeface="Times New Roman" panose="02020603050405020304" pitchFamily="18" charset="0"/>
              </a:rPr>
              <a:t>(Ep 5,21-25.28-30.33)</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8937337"/>
      </p:ext>
    </p:extLst>
  </p:cSld>
  <p:clrMapOvr>
    <a:masterClrMapping/>
  </p:clrMapOvr>
  <p:transition spd="med">
    <p:fade/>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B88395-F3F5-9D4B-B531-F74957D09F4A}"/>
              </a:ext>
            </a:extLst>
          </p:cNvPr>
          <p:cNvSpPr/>
          <p:nvPr/>
        </p:nvSpPr>
        <p:spPr>
          <a:xfrm>
            <a:off x="1403648" y="764704"/>
            <a:ext cx="7272808" cy="4401205"/>
          </a:xfrm>
          <a:prstGeom prst="rect">
            <a:avLst/>
          </a:prstGeom>
        </p:spPr>
        <p:txBody>
          <a:bodyPr wrap="square">
            <a:spAutoFit/>
          </a:bodyPr>
          <a:lstStyle/>
          <a:p>
            <a:pPr algn="just">
              <a:spcAft>
                <a:spcPts val="0"/>
              </a:spcAft>
            </a:pPr>
            <a:r>
              <a:rPr lang="fr-FR" sz="4000" baseline="30000" dirty="0">
                <a:uFill>
                  <a:solidFill>
                    <a:srgbClr val="000000"/>
                  </a:solidFill>
                </a:uFill>
                <a:latin typeface="Times New Roman" panose="02020603050405020304" pitchFamily="18" charset="0"/>
                <a:ea typeface="Times New Roman" panose="02020603050405020304" pitchFamily="18" charset="0"/>
              </a:rPr>
              <a:t>21</a:t>
            </a:r>
            <a:r>
              <a:rPr lang="fr-FR" sz="4000" dirty="0">
                <a:uFill>
                  <a:solidFill>
                    <a:srgbClr val="000000"/>
                  </a:solidFill>
                </a:uFill>
                <a:latin typeface="Times New Roman" panose="02020603050405020304" pitchFamily="18" charset="0"/>
                <a:ea typeface="Times New Roman" panose="02020603050405020304" pitchFamily="18" charset="0"/>
              </a:rPr>
              <a:t>Vous subordonnant</a:t>
            </a:r>
          </a:p>
          <a:p>
            <a:pPr algn="just">
              <a:spcAft>
                <a:spcPts val="0"/>
              </a:spcAft>
            </a:pPr>
            <a:r>
              <a:rPr lang="fr-FR" sz="4000" i="1" dirty="0">
                <a:uFill>
                  <a:solidFill>
                    <a:srgbClr val="000000"/>
                  </a:solidFill>
                </a:uFill>
                <a:latin typeface="Times New Roman" panose="02020603050405020304" pitchFamily="18" charset="0"/>
                <a:ea typeface="Times New Roman" panose="02020603050405020304" pitchFamily="18" charset="0"/>
              </a:rPr>
              <a:t>(</a:t>
            </a:r>
            <a:r>
              <a:rPr lang="fr-FR" sz="4000" i="1" dirty="0" err="1">
                <a:uFill>
                  <a:solidFill>
                    <a:srgbClr val="000000"/>
                  </a:solidFill>
                </a:uFill>
                <a:latin typeface="Times New Roman" panose="02020603050405020304" pitchFamily="18" charset="0"/>
                <a:ea typeface="Times New Roman" panose="02020603050405020304" pitchFamily="18" charset="0"/>
              </a:rPr>
              <a:t>upotassomenoi</a:t>
            </a:r>
            <a:r>
              <a:rPr lang="fr-FR" sz="4000" i="1" dirty="0">
                <a:uFill>
                  <a:solidFill>
                    <a:srgbClr val="000000"/>
                  </a:solidFill>
                </a:uFill>
                <a:latin typeface="Times New Roman" panose="02020603050405020304" pitchFamily="18" charset="0"/>
                <a:ea typeface="Times New Roman" panose="02020603050405020304" pitchFamily="18" charset="0"/>
              </a:rPr>
              <a:t>)       </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les uns aux autres</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dans la crainte du Christ.</a:t>
            </a:r>
          </a:p>
          <a:p>
            <a:pPr algn="just">
              <a:spcAft>
                <a:spcPts val="0"/>
              </a:spcAft>
            </a:pPr>
            <a:r>
              <a:rPr lang="fr-FR" sz="4000" baseline="30000" dirty="0">
                <a:uFill>
                  <a:solidFill>
                    <a:srgbClr val="000000"/>
                  </a:solidFill>
                </a:uFill>
                <a:latin typeface="Times New Roman" panose="02020603050405020304" pitchFamily="18" charset="0"/>
                <a:ea typeface="Times New Roman" panose="02020603050405020304" pitchFamily="18" charset="0"/>
              </a:rPr>
              <a:t>22</a:t>
            </a:r>
            <a:r>
              <a:rPr lang="fr-FR" sz="4000" dirty="0">
                <a:uFill>
                  <a:solidFill>
                    <a:srgbClr val="000000"/>
                  </a:solidFill>
                </a:uFill>
                <a:latin typeface="Times New Roman" panose="02020603050405020304" pitchFamily="18" charset="0"/>
                <a:ea typeface="Times New Roman" panose="02020603050405020304" pitchFamily="18" charset="0"/>
              </a:rPr>
              <a:t>Les femmes,</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à vos propres maris</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comme au Seigneur,</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929272"/>
      </p:ext>
    </p:extLst>
  </p:cSld>
  <p:clrMapOvr>
    <a:masterClrMapping/>
  </p:clrMapOvr>
  <p:transition spd="med">
    <p:fade/>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E0BB0A-9A61-3246-B149-B688750DE63D}"/>
              </a:ext>
            </a:extLst>
          </p:cNvPr>
          <p:cNvSpPr/>
          <p:nvPr/>
        </p:nvSpPr>
        <p:spPr>
          <a:xfrm>
            <a:off x="395536" y="404664"/>
            <a:ext cx="8496944" cy="3139321"/>
          </a:xfrm>
          <a:prstGeom prst="rect">
            <a:avLst/>
          </a:prstGeom>
        </p:spPr>
        <p:txBody>
          <a:bodyPr wrap="square">
            <a:spAutoFit/>
          </a:bodyPr>
          <a:lstStyle/>
          <a:p>
            <a:pPr algn="just">
              <a:spcAft>
                <a:spcPts val="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 verbe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upotassô</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 préposition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upo</a:t>
            </a:r>
            <a:endParaRPr lang="fr-FR" sz="3600" b="1" i="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i="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"sous, au-dessous, en-dessous"</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 verbe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tassô</a:t>
            </a:r>
            <a:endParaRPr lang="fr-FR" sz="3600" b="1" i="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i="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"disposer, ranger, mettre en ordre".</a:t>
            </a:r>
          </a:p>
          <a:p>
            <a:pPr algn="just">
              <a:spcAft>
                <a:spcPts val="0"/>
              </a:spcAft>
            </a:pPr>
            <a:endParaRPr lang="fr-FR"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64768501"/>
      </p:ext>
    </p:extLst>
  </p:cSld>
  <p:clrMapOvr>
    <a:masterClrMapping/>
  </p:clrMapOvr>
  <p:transition spd="med">
    <p:fade/>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E0BB0A-9A61-3246-B149-B688750DE63D}"/>
              </a:ext>
            </a:extLst>
          </p:cNvPr>
          <p:cNvSpPr/>
          <p:nvPr/>
        </p:nvSpPr>
        <p:spPr>
          <a:xfrm>
            <a:off x="395536" y="404664"/>
            <a:ext cx="8496944" cy="5909310"/>
          </a:xfrm>
          <a:prstGeom prst="rect">
            <a:avLst/>
          </a:prstGeom>
        </p:spPr>
        <p:txBody>
          <a:bodyPr wrap="square">
            <a:spAutoFit/>
          </a:bodyPr>
          <a:lstStyle/>
          <a:p>
            <a:pPr algn="just">
              <a:spcAft>
                <a:spcPts val="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Le verbe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upotassô</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 :</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 préposition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upo</a:t>
            </a:r>
            <a:endParaRPr lang="fr-FR" sz="3600" b="1" i="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i="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"sous, au-dessous, en-dessous"</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 verbe </a:t>
            </a:r>
            <a:r>
              <a:rPr lang="fr-FR" sz="3600" b="1" i="1" dirty="0" err="1">
                <a:solidFill>
                  <a:srgbClr val="EFFF8C"/>
                </a:solidFill>
                <a:uFill>
                  <a:solidFill>
                    <a:srgbClr val="000000"/>
                  </a:solidFill>
                </a:uFill>
                <a:latin typeface="Times New Roman" panose="02020603050405020304" pitchFamily="18" charset="0"/>
                <a:ea typeface="Times New Roman" panose="02020603050405020304" pitchFamily="18" charset="0"/>
              </a:rPr>
              <a:t>tassô</a:t>
            </a:r>
            <a:endParaRPr lang="fr-FR" sz="3600" b="1" i="1" dirty="0">
              <a:solidFill>
                <a:srgbClr val="EFFF8C"/>
              </a:solidFill>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i="1" dirty="0">
                <a:uFill>
                  <a:solidFill>
                    <a:srgbClr val="000000"/>
                  </a:solidFill>
                </a:uFill>
                <a:latin typeface="Times New Roman" panose="02020603050405020304" pitchFamily="18" charset="0"/>
                <a:ea typeface="Times New Roman" panose="02020603050405020304" pitchFamily="18" charset="0"/>
              </a:rPr>
              <a:t>		</a:t>
            </a:r>
            <a:r>
              <a:rPr lang="fr-FR" sz="3600" dirty="0">
                <a:uFill>
                  <a:solidFill>
                    <a:srgbClr val="000000"/>
                  </a:solidFill>
                </a:uFill>
                <a:latin typeface="Times New Roman" panose="02020603050405020304" pitchFamily="18" charset="0"/>
                <a:ea typeface="Times New Roman" panose="02020603050405020304" pitchFamily="18" charset="0"/>
              </a:rPr>
              <a:t>"disposer, ranger, mettre en ordre".</a:t>
            </a:r>
          </a:p>
          <a:p>
            <a:pPr algn="just">
              <a:spcAft>
                <a:spcPts val="0"/>
              </a:spcAft>
            </a:pPr>
            <a:endParaRPr lang="fr-FR"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b="1" dirty="0">
                <a:solidFill>
                  <a:srgbClr val="9EFF93"/>
                </a:solidFill>
                <a:uFill>
                  <a:solidFill>
                    <a:srgbClr val="000000"/>
                  </a:solidFill>
                </a:uFill>
                <a:latin typeface="Times New Roman" panose="02020603050405020304" pitchFamily="18" charset="0"/>
                <a:ea typeface="Times New Roman" panose="02020603050405020304" pitchFamily="18" charset="0"/>
              </a:rPr>
              <a:t>Idée de subordination,</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pouvant renvoyer, selon les contextes, à :</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un ordre des éléments,</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une échelle des êtres,</a:t>
            </a: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une hiérarchie sociale. </a:t>
            </a:r>
          </a:p>
        </p:txBody>
      </p:sp>
    </p:spTree>
    <p:extLst>
      <p:ext uri="{BB962C8B-B14F-4D97-AF65-F5344CB8AC3E}">
        <p14:creationId xmlns:p14="http://schemas.microsoft.com/office/powerpoint/2010/main" val="1054404740"/>
      </p:ext>
    </p:extLst>
  </p:cSld>
  <p:clrMapOvr>
    <a:masterClrMapping/>
  </p:clrMapOvr>
  <p:transition spd="med">
    <p:fade/>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E0BB0A-9A61-3246-B149-B688750DE63D}"/>
              </a:ext>
            </a:extLst>
          </p:cNvPr>
          <p:cNvSpPr/>
          <p:nvPr/>
        </p:nvSpPr>
        <p:spPr>
          <a:xfrm>
            <a:off x="179512" y="116632"/>
            <a:ext cx="8712968" cy="2593018"/>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Ce verbe est employé par exemple pour exprimer la dépendance par rapport à l'autorité comme dans la lettre aux Romains :</a:t>
            </a:r>
          </a:p>
          <a:p>
            <a:pPr marL="360000" algn="just">
              <a:spcBef>
                <a:spcPts val="0"/>
              </a:spcBef>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Que </a:t>
            </a:r>
            <a:r>
              <a:rPr lang="fr-FR" sz="3200" b="1" i="1" dirty="0">
                <a:solidFill>
                  <a:srgbClr val="EFFF8C"/>
                </a:solidFill>
                <a:uFill>
                  <a:solidFill>
                    <a:srgbClr val="000000"/>
                  </a:solidFill>
                </a:uFill>
                <a:latin typeface="Times New Roman" panose="02020603050405020304" pitchFamily="18" charset="0"/>
                <a:ea typeface="Times New Roman" panose="02020603050405020304" pitchFamily="18" charset="0"/>
              </a:rPr>
              <a:t>toute âme soit soumise (subordonnée) </a:t>
            </a:r>
            <a:r>
              <a:rPr lang="fr-FR" sz="3200" i="1" dirty="0">
                <a:uFill>
                  <a:solidFill>
                    <a:srgbClr val="000000"/>
                  </a:solidFill>
                </a:uFill>
                <a:latin typeface="Times New Roman" panose="02020603050405020304" pitchFamily="18" charset="0"/>
                <a:ea typeface="Times New Roman" panose="02020603050405020304" pitchFamily="18" charset="0"/>
              </a:rPr>
              <a:t>aux autorités supérieures. (</a:t>
            </a:r>
            <a:r>
              <a:rPr lang="fr-FR" sz="3200" i="1" dirty="0" err="1">
                <a:uFill>
                  <a:solidFill>
                    <a:srgbClr val="000000"/>
                  </a:solidFill>
                </a:uFill>
                <a:latin typeface="Times New Roman" panose="02020603050405020304" pitchFamily="18" charset="0"/>
                <a:ea typeface="Times New Roman" panose="02020603050405020304" pitchFamily="18" charset="0"/>
              </a:rPr>
              <a:t>Rm</a:t>
            </a:r>
            <a:r>
              <a:rPr lang="fr-FR" sz="3200" i="1" dirty="0">
                <a:uFill>
                  <a:solidFill>
                    <a:srgbClr val="000000"/>
                  </a:solidFill>
                </a:uFill>
                <a:latin typeface="Times New Roman" panose="02020603050405020304" pitchFamily="18" charset="0"/>
                <a:ea typeface="Times New Roman" panose="02020603050405020304" pitchFamily="18" charset="0"/>
              </a:rPr>
              <a:t> 13,1)</a:t>
            </a:r>
          </a:p>
        </p:txBody>
      </p:sp>
    </p:spTree>
    <p:extLst>
      <p:ext uri="{BB962C8B-B14F-4D97-AF65-F5344CB8AC3E}">
        <p14:creationId xmlns:p14="http://schemas.microsoft.com/office/powerpoint/2010/main" val="1537155980"/>
      </p:ext>
    </p:extLst>
  </p:cSld>
  <p:clrMapOvr>
    <a:masterClrMapping/>
  </p:clrMapOvr>
  <p:transition spd="med">
    <p:fade/>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E0BB0A-9A61-3246-B149-B688750DE63D}"/>
              </a:ext>
            </a:extLst>
          </p:cNvPr>
          <p:cNvSpPr/>
          <p:nvPr/>
        </p:nvSpPr>
        <p:spPr>
          <a:xfrm>
            <a:off x="179512" y="116632"/>
            <a:ext cx="8712968" cy="6155531"/>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Ce verbe est employé par exemple pour exprimer la dépendance par rapport à l'autorité comme dans la lettre aux Romains :</a:t>
            </a:r>
          </a:p>
          <a:p>
            <a:pPr marL="360000" algn="just">
              <a:spcBef>
                <a:spcPts val="0"/>
              </a:spcBef>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Que </a:t>
            </a:r>
            <a:r>
              <a:rPr lang="fr-FR" sz="3200" b="1" i="1" dirty="0">
                <a:solidFill>
                  <a:srgbClr val="EFFF8C"/>
                </a:solidFill>
                <a:uFill>
                  <a:solidFill>
                    <a:srgbClr val="000000"/>
                  </a:solidFill>
                </a:uFill>
                <a:latin typeface="Times New Roman" panose="02020603050405020304" pitchFamily="18" charset="0"/>
                <a:ea typeface="Times New Roman" panose="02020603050405020304" pitchFamily="18" charset="0"/>
              </a:rPr>
              <a:t>toute âme soit soumise (subordonnée) </a:t>
            </a:r>
            <a:r>
              <a:rPr lang="fr-FR" sz="3200" i="1" dirty="0">
                <a:uFill>
                  <a:solidFill>
                    <a:srgbClr val="000000"/>
                  </a:solidFill>
                </a:uFill>
                <a:latin typeface="Times New Roman" panose="02020603050405020304" pitchFamily="18" charset="0"/>
                <a:ea typeface="Times New Roman" panose="02020603050405020304" pitchFamily="18" charset="0"/>
              </a:rPr>
              <a:t>aux autorités supérieures. (</a:t>
            </a:r>
            <a:r>
              <a:rPr lang="fr-FR" sz="3200" i="1" dirty="0" err="1">
                <a:uFill>
                  <a:solidFill>
                    <a:srgbClr val="000000"/>
                  </a:solidFill>
                </a:uFill>
                <a:latin typeface="Times New Roman" panose="02020603050405020304" pitchFamily="18" charset="0"/>
                <a:ea typeface="Times New Roman" panose="02020603050405020304" pitchFamily="18" charset="0"/>
              </a:rPr>
              <a:t>Rm</a:t>
            </a:r>
            <a:r>
              <a:rPr lang="fr-FR" sz="3200" i="1" dirty="0">
                <a:uFill>
                  <a:solidFill>
                    <a:srgbClr val="000000"/>
                  </a:solidFill>
                </a:uFill>
                <a:latin typeface="Times New Roman" panose="02020603050405020304" pitchFamily="18" charset="0"/>
                <a:ea typeface="Times New Roman" panose="02020603050405020304" pitchFamily="18" charset="0"/>
              </a:rPr>
              <a:t> 13,1)</a:t>
            </a:r>
          </a:p>
          <a:p>
            <a:pPr indent="449580" algn="just">
              <a:spcAft>
                <a:spcPts val="300"/>
              </a:spcAft>
            </a:pPr>
            <a:endParaRPr lang="fr-FR" sz="32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Il est utilisé également pour parler de la dépendance du Christ par rapport à Dieu :</a:t>
            </a:r>
          </a:p>
          <a:p>
            <a:pPr marL="449580"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Lorsque toutes choses auront été </a:t>
            </a:r>
            <a:r>
              <a:rPr lang="fr-FR" sz="3200" b="1" i="1" dirty="0">
                <a:uFill>
                  <a:solidFill>
                    <a:srgbClr val="000000"/>
                  </a:solidFill>
                </a:uFill>
                <a:latin typeface="Times New Roman" panose="02020603050405020304" pitchFamily="18" charset="0"/>
                <a:ea typeface="Times New Roman" panose="02020603050405020304" pitchFamily="18" charset="0"/>
              </a:rPr>
              <a:t>soumises</a:t>
            </a:r>
            <a:r>
              <a:rPr lang="fr-FR" sz="3200" i="1" dirty="0">
                <a:uFill>
                  <a:solidFill>
                    <a:srgbClr val="000000"/>
                  </a:solidFill>
                </a:uFill>
                <a:latin typeface="Times New Roman" panose="02020603050405020304" pitchFamily="18" charset="0"/>
                <a:ea typeface="Times New Roman" panose="02020603050405020304" pitchFamily="18" charset="0"/>
              </a:rPr>
              <a:t> au Christ, alors lui-même, </a:t>
            </a:r>
            <a:r>
              <a:rPr lang="fr-FR" sz="3200" i="1" dirty="0">
                <a:solidFill>
                  <a:srgbClr val="EFFF8C"/>
                </a:solidFill>
                <a:uFill>
                  <a:solidFill>
                    <a:srgbClr val="000000"/>
                  </a:solidFill>
                </a:uFill>
                <a:latin typeface="Times New Roman" panose="02020603050405020304" pitchFamily="18" charset="0"/>
                <a:ea typeface="Times New Roman" panose="02020603050405020304" pitchFamily="18" charset="0"/>
              </a:rPr>
              <a:t>le fils, se </a:t>
            </a:r>
            <a:r>
              <a:rPr lang="fr-FR" sz="3200" b="1" i="1" dirty="0">
                <a:solidFill>
                  <a:srgbClr val="EFFF8C"/>
                </a:solidFill>
                <a:uFill>
                  <a:solidFill>
                    <a:srgbClr val="000000"/>
                  </a:solidFill>
                </a:uFill>
                <a:latin typeface="Times New Roman" panose="02020603050405020304" pitchFamily="18" charset="0"/>
                <a:ea typeface="Times New Roman" panose="02020603050405020304" pitchFamily="18" charset="0"/>
              </a:rPr>
              <a:t>soumettra</a:t>
            </a:r>
            <a:r>
              <a:rPr lang="fr-FR" sz="3200" i="1" u="sng"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200" i="1" dirty="0">
                <a:solidFill>
                  <a:srgbClr val="EFFF8C"/>
                </a:solidFill>
                <a:uFill>
                  <a:solidFill>
                    <a:srgbClr val="000000"/>
                  </a:solidFill>
                </a:uFill>
                <a:latin typeface="Times New Roman" panose="02020603050405020304" pitchFamily="18" charset="0"/>
                <a:ea typeface="Times New Roman" panose="02020603050405020304" pitchFamily="18" charset="0"/>
              </a:rPr>
              <a:t>à Dieu qui lui aura tout </a:t>
            </a:r>
            <a:r>
              <a:rPr lang="fr-FR" sz="3200" b="1" i="1" dirty="0">
                <a:solidFill>
                  <a:srgbClr val="EFFF8C"/>
                </a:solidFill>
                <a:uFill>
                  <a:solidFill>
                    <a:srgbClr val="000000"/>
                  </a:solidFill>
                </a:uFill>
                <a:latin typeface="Times New Roman" panose="02020603050405020304" pitchFamily="18" charset="0"/>
                <a:ea typeface="Times New Roman" panose="02020603050405020304" pitchFamily="18" charset="0"/>
              </a:rPr>
              <a:t>soumis</a:t>
            </a:r>
            <a:r>
              <a:rPr lang="fr-FR" sz="3200" i="1" dirty="0">
                <a:solidFill>
                  <a:srgbClr val="EFFF8C"/>
                </a:solidFill>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 ainsi Dieu règnera parfaitement sur tout. (1 Co 15,28)</a:t>
            </a:r>
            <a:endParaRPr lang="fr-FR" sz="32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3038089"/>
      </p:ext>
    </p:extLst>
  </p:cSld>
  <p:clrMapOvr>
    <a:masterClrMapping/>
  </p:clrMapOvr>
  <p:transition spd="med">
    <p:fade/>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EAB4EC-4EFE-4A4F-97F0-5161A0B2768A}"/>
              </a:ext>
            </a:extLst>
          </p:cNvPr>
          <p:cNvSpPr/>
          <p:nvPr/>
        </p:nvSpPr>
        <p:spPr>
          <a:xfrm>
            <a:off x="251520" y="260648"/>
            <a:ext cx="8712968" cy="2593018"/>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Le verbe </a:t>
            </a:r>
            <a:r>
              <a:rPr lang="fr-FR" sz="3200" i="1" dirty="0" err="1">
                <a:uFill>
                  <a:solidFill>
                    <a:srgbClr val="000000"/>
                  </a:solidFill>
                </a:uFill>
                <a:latin typeface="Times New Roman" panose="02020603050405020304" pitchFamily="18" charset="0"/>
                <a:ea typeface="Times New Roman" panose="02020603050405020304" pitchFamily="18" charset="0"/>
              </a:rPr>
              <a:t>upotassô</a:t>
            </a:r>
            <a:r>
              <a:rPr lang="fr-FR" sz="3200" dirty="0">
                <a:uFill>
                  <a:solidFill>
                    <a:srgbClr val="000000"/>
                  </a:solidFill>
                </a:uFill>
                <a:latin typeface="Times New Roman" panose="02020603050405020304" pitchFamily="18" charset="0"/>
                <a:ea typeface="Times New Roman" panose="02020603050405020304" pitchFamily="18" charset="0"/>
              </a:rPr>
              <a:t>, en rapport avec la femme, exprime l’idée de subordination, mais jamais le sens "d’obéir" pour lequel il existe un autre verbe </a:t>
            </a:r>
            <a:r>
              <a:rPr lang="fr-FR" sz="3200" i="1" dirty="0" err="1">
                <a:uFill>
                  <a:solidFill>
                    <a:srgbClr val="000000"/>
                  </a:solidFill>
                </a:uFill>
                <a:latin typeface="Times New Roman" panose="02020603050405020304" pitchFamily="18" charset="0"/>
                <a:ea typeface="Times New Roman" panose="02020603050405020304" pitchFamily="18" charset="0"/>
              </a:rPr>
              <a:t>upakouô</a:t>
            </a:r>
            <a:r>
              <a:rPr lang="fr-FR" sz="32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Le texte ne parle pas d’infériorité de la femme.</a:t>
            </a:r>
          </a:p>
        </p:txBody>
      </p:sp>
    </p:spTree>
    <p:extLst>
      <p:ext uri="{BB962C8B-B14F-4D97-AF65-F5344CB8AC3E}">
        <p14:creationId xmlns:p14="http://schemas.microsoft.com/office/powerpoint/2010/main" val="124966591"/>
      </p:ext>
    </p:extLst>
  </p:cSld>
  <p:clrMapOvr>
    <a:masterClrMapping/>
  </p:clrMapOvr>
  <p:transition spd="med">
    <p:fade/>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EAB4EC-4EFE-4A4F-97F0-5161A0B2768A}"/>
              </a:ext>
            </a:extLst>
          </p:cNvPr>
          <p:cNvSpPr/>
          <p:nvPr/>
        </p:nvSpPr>
        <p:spPr>
          <a:xfrm>
            <a:off x="251520" y="260648"/>
            <a:ext cx="8712968" cy="3616375"/>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Le verbe </a:t>
            </a:r>
            <a:r>
              <a:rPr lang="fr-FR" sz="3200" i="1" dirty="0" err="1">
                <a:uFill>
                  <a:solidFill>
                    <a:srgbClr val="000000"/>
                  </a:solidFill>
                </a:uFill>
                <a:latin typeface="Times New Roman" panose="02020603050405020304" pitchFamily="18" charset="0"/>
                <a:ea typeface="Times New Roman" panose="02020603050405020304" pitchFamily="18" charset="0"/>
              </a:rPr>
              <a:t>upotassô</a:t>
            </a:r>
            <a:r>
              <a:rPr lang="fr-FR" sz="3200" dirty="0">
                <a:uFill>
                  <a:solidFill>
                    <a:srgbClr val="000000"/>
                  </a:solidFill>
                </a:uFill>
                <a:latin typeface="Times New Roman" panose="02020603050405020304" pitchFamily="18" charset="0"/>
                <a:ea typeface="Times New Roman" panose="02020603050405020304" pitchFamily="18" charset="0"/>
              </a:rPr>
              <a:t>, en rapport avec la femme, exprime l’idée de subordination, mais jamais le sens "d’obéir" pour lequel il existe un autre verbe </a:t>
            </a:r>
            <a:r>
              <a:rPr lang="fr-FR" sz="3200" i="1" dirty="0" err="1">
                <a:uFill>
                  <a:solidFill>
                    <a:srgbClr val="000000"/>
                  </a:solidFill>
                </a:uFill>
                <a:latin typeface="Times New Roman" panose="02020603050405020304" pitchFamily="18" charset="0"/>
                <a:ea typeface="Times New Roman" panose="02020603050405020304" pitchFamily="18" charset="0"/>
              </a:rPr>
              <a:t>upakouô</a:t>
            </a:r>
            <a:r>
              <a:rPr lang="fr-FR" sz="32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Le texte ne parle pas d’infériorité de la femme.</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L’autorité du mari est comparée à la manière dont le Christ est tête de l’Église,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c'est-à-dire dans le don</a:t>
            </a:r>
            <a:r>
              <a:rPr lang="fr-FR" sz="3200" b="1" dirty="0">
                <a:uFill>
                  <a:solidFill>
                    <a:srgbClr val="000000"/>
                  </a:solidFill>
                </a:uFill>
                <a:latin typeface="Times New Roman" panose="02020603050405020304" pitchFamily="18" charset="0"/>
                <a:ea typeface="Times New Roman" panose="02020603050405020304" pitchFamily="18" charset="0"/>
              </a:rPr>
              <a:t>. </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70471313"/>
      </p:ext>
    </p:extLst>
  </p:cSld>
  <p:clrMapOvr>
    <a:masterClrMapping/>
  </p:clrMapOvr>
  <p:transition spd="med">
    <p:fade/>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EAB4EC-4EFE-4A4F-97F0-5161A0B2768A}"/>
              </a:ext>
            </a:extLst>
          </p:cNvPr>
          <p:cNvSpPr/>
          <p:nvPr/>
        </p:nvSpPr>
        <p:spPr>
          <a:xfrm>
            <a:off x="251520" y="260648"/>
            <a:ext cx="8712968" cy="5663089"/>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Le verbe </a:t>
            </a:r>
            <a:r>
              <a:rPr lang="fr-FR" sz="3200" i="1" dirty="0" err="1">
                <a:uFill>
                  <a:solidFill>
                    <a:srgbClr val="000000"/>
                  </a:solidFill>
                </a:uFill>
                <a:latin typeface="Times New Roman" panose="02020603050405020304" pitchFamily="18" charset="0"/>
                <a:ea typeface="Times New Roman" panose="02020603050405020304" pitchFamily="18" charset="0"/>
              </a:rPr>
              <a:t>upotassô</a:t>
            </a:r>
            <a:r>
              <a:rPr lang="fr-FR" sz="3200" dirty="0">
                <a:uFill>
                  <a:solidFill>
                    <a:srgbClr val="000000"/>
                  </a:solidFill>
                </a:uFill>
                <a:latin typeface="Times New Roman" panose="02020603050405020304" pitchFamily="18" charset="0"/>
                <a:ea typeface="Times New Roman" panose="02020603050405020304" pitchFamily="18" charset="0"/>
              </a:rPr>
              <a:t>, en rapport avec la femme, exprime l’idée de subordination, mais jamais le sens "d’obéir" pour lequel il existe un autre verbe </a:t>
            </a:r>
            <a:r>
              <a:rPr lang="fr-FR" sz="3200" i="1" dirty="0" err="1">
                <a:uFill>
                  <a:solidFill>
                    <a:srgbClr val="000000"/>
                  </a:solidFill>
                </a:uFill>
                <a:latin typeface="Times New Roman" panose="02020603050405020304" pitchFamily="18" charset="0"/>
                <a:ea typeface="Times New Roman" panose="02020603050405020304" pitchFamily="18" charset="0"/>
              </a:rPr>
              <a:t>upakouô</a:t>
            </a:r>
            <a:r>
              <a:rPr lang="fr-FR" sz="32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Le texte ne parle pas d’infériorité de la femme.</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L’autorité du mari est comparée à la manière dont le Christ est tête de l’Église,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c'est-à-dire dans le don</a:t>
            </a:r>
            <a:r>
              <a:rPr lang="fr-FR" sz="3200" b="1"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C’est l’amour qui conduit son autorité.</a:t>
            </a:r>
          </a:p>
          <a:p>
            <a:pPr algn="just">
              <a:spcAft>
                <a:spcPts val="300"/>
              </a:spcAft>
            </a:pP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L’amour dont il est question est rendu par le mot </a:t>
            </a:r>
            <a:r>
              <a:rPr lang="fr-FR" sz="3200" b="1" dirty="0" err="1">
                <a:solidFill>
                  <a:srgbClr val="FFECAC"/>
                </a:solidFill>
                <a:uFill>
                  <a:solidFill>
                    <a:srgbClr val="000000"/>
                  </a:solidFill>
                </a:uFill>
                <a:latin typeface="Times New Roman" panose="02020603050405020304" pitchFamily="18" charset="0"/>
                <a:ea typeface="Times New Roman" panose="02020603050405020304" pitchFamily="18" charset="0"/>
              </a:rPr>
              <a:t>agapé</a:t>
            </a:r>
            <a:r>
              <a:rPr lang="fr-FR" sz="3200" b="1" dirty="0">
                <a:solidFill>
                  <a:srgbClr val="FFECAC"/>
                </a:solidFill>
                <a:uFill>
                  <a:solidFill>
                    <a:srgbClr val="000000"/>
                  </a:solidFill>
                </a:uFill>
                <a:latin typeface="Times New Roman" panose="02020603050405020304" pitchFamily="18" charset="0"/>
                <a:ea typeface="Times New Roman" panose="02020603050405020304" pitchFamily="18" charset="0"/>
              </a:rPr>
              <a:t>,</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 qui rompt avec toute idée de domination autoritariste.</a:t>
            </a:r>
            <a:r>
              <a:rPr lang="fr-FR" sz="3200" dirty="0">
                <a:uFill>
                  <a:solidFill>
                    <a:srgbClr val="000000"/>
                  </a:solidFill>
                </a:uFill>
                <a:latin typeface="Times New Roman" panose="02020603050405020304" pitchFamily="18" charset="0"/>
                <a:ea typeface="Times New Roman" panose="02020603050405020304" pitchFamily="18" charset="0"/>
              </a:rPr>
              <a:t> </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9605280"/>
      </p:ext>
    </p:extLst>
  </p:cSld>
  <p:clrMapOvr>
    <a:masterClrMapping/>
  </p:clrMapOvr>
  <p:transition spd="med">
    <p:fade/>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EAB4EC-4EFE-4A4F-97F0-5161A0B2768A}"/>
              </a:ext>
            </a:extLst>
          </p:cNvPr>
          <p:cNvSpPr/>
          <p:nvPr/>
        </p:nvSpPr>
        <p:spPr>
          <a:xfrm>
            <a:off x="251520" y="260648"/>
            <a:ext cx="8712968" cy="6647974"/>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Le verbe </a:t>
            </a:r>
            <a:r>
              <a:rPr lang="fr-FR" sz="3200" i="1" dirty="0" err="1">
                <a:uFill>
                  <a:solidFill>
                    <a:srgbClr val="000000"/>
                  </a:solidFill>
                </a:uFill>
                <a:latin typeface="Times New Roman" panose="02020603050405020304" pitchFamily="18" charset="0"/>
                <a:ea typeface="Times New Roman" panose="02020603050405020304" pitchFamily="18" charset="0"/>
              </a:rPr>
              <a:t>upotassô</a:t>
            </a:r>
            <a:r>
              <a:rPr lang="fr-FR" sz="3200" dirty="0">
                <a:uFill>
                  <a:solidFill>
                    <a:srgbClr val="000000"/>
                  </a:solidFill>
                </a:uFill>
                <a:latin typeface="Times New Roman" panose="02020603050405020304" pitchFamily="18" charset="0"/>
                <a:ea typeface="Times New Roman" panose="02020603050405020304" pitchFamily="18" charset="0"/>
              </a:rPr>
              <a:t>, en rapport avec la femme, exprime l’idée de subordination, mais jamais le sens "d’obéir" pour lequel il existe un autre verbe </a:t>
            </a:r>
            <a:r>
              <a:rPr lang="fr-FR" sz="3200" i="1" dirty="0" err="1">
                <a:uFill>
                  <a:solidFill>
                    <a:srgbClr val="000000"/>
                  </a:solidFill>
                </a:uFill>
                <a:latin typeface="Times New Roman" panose="02020603050405020304" pitchFamily="18" charset="0"/>
                <a:ea typeface="Times New Roman" panose="02020603050405020304" pitchFamily="18" charset="0"/>
              </a:rPr>
              <a:t>upakouô</a:t>
            </a:r>
            <a:r>
              <a:rPr lang="fr-FR" sz="32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200" i="1" dirty="0">
                <a:uFill>
                  <a:solidFill>
                    <a:srgbClr val="000000"/>
                  </a:solidFill>
                </a:uFill>
                <a:latin typeface="Times New Roman" panose="02020603050405020304" pitchFamily="18" charset="0"/>
                <a:ea typeface="Times New Roman" panose="02020603050405020304" pitchFamily="18" charset="0"/>
              </a:rPr>
              <a:t>Le texte ne parle pas d’infériorité de la femme.</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L’autorité du mari est comparée à la manière dont le Christ est tête de l’Église,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c'est-à-dire dans le don</a:t>
            </a:r>
            <a:r>
              <a:rPr lang="fr-FR" sz="3200" b="1"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C’est l’amour qui conduit son autorité.</a:t>
            </a:r>
          </a:p>
          <a:p>
            <a:pPr algn="just">
              <a:spcAft>
                <a:spcPts val="300"/>
              </a:spcAft>
            </a:pP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L’amour dont il est question est rendu par le mot </a:t>
            </a:r>
            <a:r>
              <a:rPr lang="fr-FR" sz="3200" b="1" dirty="0" err="1">
                <a:solidFill>
                  <a:srgbClr val="FFECAC"/>
                </a:solidFill>
                <a:uFill>
                  <a:solidFill>
                    <a:srgbClr val="000000"/>
                  </a:solidFill>
                </a:uFill>
                <a:latin typeface="Times New Roman" panose="02020603050405020304" pitchFamily="18" charset="0"/>
                <a:ea typeface="Times New Roman" panose="02020603050405020304" pitchFamily="18" charset="0"/>
              </a:rPr>
              <a:t>agapé</a:t>
            </a:r>
            <a:r>
              <a:rPr lang="fr-FR" sz="3200" b="1" dirty="0">
                <a:solidFill>
                  <a:srgbClr val="FFECAC"/>
                </a:solidFill>
                <a:uFill>
                  <a:solidFill>
                    <a:srgbClr val="000000"/>
                  </a:solidFill>
                </a:uFill>
                <a:latin typeface="Times New Roman" panose="02020603050405020304" pitchFamily="18" charset="0"/>
                <a:ea typeface="Times New Roman" panose="02020603050405020304" pitchFamily="18" charset="0"/>
              </a:rPr>
              <a:t>,</a:t>
            </a:r>
            <a:r>
              <a:rPr lang="fr-FR" sz="3200" dirty="0">
                <a:solidFill>
                  <a:srgbClr val="FFECAC"/>
                </a:solidFill>
                <a:uFill>
                  <a:solidFill>
                    <a:srgbClr val="000000"/>
                  </a:solidFill>
                </a:uFill>
                <a:latin typeface="Times New Roman" panose="02020603050405020304" pitchFamily="18" charset="0"/>
                <a:ea typeface="Times New Roman" panose="02020603050405020304" pitchFamily="18" charset="0"/>
              </a:rPr>
              <a:t> qui rompt avec toute idée de domination autoritariste.</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1 Co 13 l’amour patient, serviable, ne se vante pas…</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5543406"/>
      </p:ext>
    </p:extLst>
  </p:cSld>
  <p:clrMapOvr>
    <a:masterClrMapping/>
  </p:clrMapOvr>
  <p:transition spd="med">
    <p:fade/>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076EF5-4BE2-7440-99FA-ED4C0C72B14C}"/>
              </a:ext>
            </a:extLst>
          </p:cNvPr>
          <p:cNvSpPr/>
          <p:nvPr/>
        </p:nvSpPr>
        <p:spPr>
          <a:xfrm>
            <a:off x="683568" y="620688"/>
            <a:ext cx="7704856" cy="1200329"/>
          </a:xfrm>
          <a:prstGeom prst="rect">
            <a:avLst/>
          </a:prstGeom>
        </p:spPr>
        <p:txBody>
          <a:bodyPr wrap="square">
            <a:spAutoFit/>
          </a:bodyPr>
          <a:lstStyle/>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L’Église est corps du Christ et aimée de lui. (v. 25)</a:t>
            </a:r>
          </a:p>
        </p:txBody>
      </p:sp>
    </p:spTree>
    <p:extLst>
      <p:ext uri="{BB962C8B-B14F-4D97-AF65-F5344CB8AC3E}">
        <p14:creationId xmlns:p14="http://schemas.microsoft.com/office/powerpoint/2010/main" val="1604837728"/>
      </p:ext>
    </p:extLst>
  </p:cSld>
  <p:clrMapOvr>
    <a:masterClrMapping/>
  </p:clrMapOvr>
  <p:transition spd="med">
    <p:fade/>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076EF5-4BE2-7440-99FA-ED4C0C72B14C}"/>
              </a:ext>
            </a:extLst>
          </p:cNvPr>
          <p:cNvSpPr/>
          <p:nvPr/>
        </p:nvSpPr>
        <p:spPr>
          <a:xfrm>
            <a:off x="683568" y="620688"/>
            <a:ext cx="7704856" cy="3416320"/>
          </a:xfrm>
          <a:prstGeom prst="rect">
            <a:avLst/>
          </a:prstGeom>
        </p:spPr>
        <p:txBody>
          <a:bodyPr wrap="square">
            <a:spAutoFit/>
          </a:bodyPr>
          <a:lstStyle/>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L’Église est corps du Christ et aimée de lui. (v. 25)</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Le mari doit aimer son épouse comme son propre corps et comme le Christ aime son Église. (v. 28)</a:t>
            </a:r>
          </a:p>
        </p:txBody>
      </p:sp>
    </p:spTree>
    <p:extLst>
      <p:ext uri="{BB962C8B-B14F-4D97-AF65-F5344CB8AC3E}">
        <p14:creationId xmlns:p14="http://schemas.microsoft.com/office/powerpoint/2010/main" val="4218011237"/>
      </p:ext>
    </p:extLst>
  </p:cSld>
  <p:clrMapOvr>
    <a:masterClrMapping/>
  </p:clrMapOvr>
  <p:transition spd="med">
    <p:fade/>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076EF5-4BE2-7440-99FA-ED4C0C72B14C}"/>
              </a:ext>
            </a:extLst>
          </p:cNvPr>
          <p:cNvSpPr/>
          <p:nvPr/>
        </p:nvSpPr>
        <p:spPr>
          <a:xfrm>
            <a:off x="683568" y="620688"/>
            <a:ext cx="7704856" cy="5078313"/>
          </a:xfrm>
          <a:prstGeom prst="rect">
            <a:avLst/>
          </a:prstGeom>
        </p:spPr>
        <p:txBody>
          <a:bodyPr wrap="square">
            <a:spAutoFit/>
          </a:bodyPr>
          <a:lstStyle/>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L’Église est corps du Christ et aimée de lui. (v. 25)</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Le mari doit aimer son épouse comme son propre corps et comme le Christ aime son Église. (v. 28)</a:t>
            </a:r>
          </a:p>
          <a:p>
            <a:pPr algn="just">
              <a:spcAft>
                <a:spcPts val="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 Sans oublier que </a:t>
            </a:r>
            <a:r>
              <a:rPr lang="fr-FR" sz="3600" u="sng" dirty="0">
                <a:uFill>
                  <a:solidFill>
                    <a:srgbClr val="000000"/>
                  </a:solidFill>
                </a:uFill>
                <a:latin typeface="Times New Roman" panose="02020603050405020304" pitchFamily="18" charset="0"/>
                <a:ea typeface="Times New Roman" panose="02020603050405020304" pitchFamily="18" charset="0"/>
              </a:rPr>
              <a:t>les deux sont membres du corps du Christ</a:t>
            </a:r>
            <a:r>
              <a:rPr lang="fr-FR" sz="3600" dirty="0">
                <a:uFill>
                  <a:solidFill>
                    <a:srgbClr val="000000"/>
                  </a:solidFill>
                </a:uFill>
                <a:latin typeface="Times New Roman" panose="02020603050405020304" pitchFamily="18" charset="0"/>
                <a:ea typeface="Times New Roman" panose="02020603050405020304" pitchFamily="18" charset="0"/>
              </a:rPr>
              <a:t>. (v. 30)</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33661637"/>
      </p:ext>
    </p:extLst>
  </p:cSld>
  <p:clrMapOvr>
    <a:masterClrMapping/>
  </p:clrMapOvr>
  <p:transition spd="med">
    <p:fade/>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838A5-AA6E-EE43-9531-42FA81F14AEF}"/>
              </a:ext>
            </a:extLst>
          </p:cNvPr>
          <p:cNvSpPr/>
          <p:nvPr/>
        </p:nvSpPr>
        <p:spPr>
          <a:xfrm>
            <a:off x="179512" y="764704"/>
            <a:ext cx="8640960" cy="4508927"/>
          </a:xfrm>
          <a:prstGeom prst="rect">
            <a:avLst/>
          </a:prstGeom>
        </p:spPr>
        <p:txBody>
          <a:bodyPr wrap="square">
            <a:spAutoFit/>
          </a:bodyPr>
          <a:lstStyle/>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La lettre aux Éphésiens ne peut être comprise par morceaux, tels qu’ils étaient encore choisis et présentés en latin et en français dans le Missel romain à l’usage des fidèles des années 1950, sous les termes de Morale conjugale avec les versets 22 à 24. </a:t>
            </a:r>
          </a:p>
          <a:p>
            <a:pPr marL="449580" algn="r">
              <a:spcAft>
                <a:spcPts val="300"/>
              </a:spcAft>
            </a:pPr>
            <a:r>
              <a:rPr lang="fr-FR" sz="1400" dirty="0">
                <a:uFill>
                  <a:solidFill>
                    <a:srgbClr val="000000"/>
                  </a:solidFill>
                </a:uFill>
                <a:latin typeface="Times New Roman" panose="02020603050405020304" pitchFamily="18" charset="0"/>
                <a:ea typeface="Times New Roman" panose="02020603050405020304" pitchFamily="18" charset="0"/>
              </a:rPr>
              <a:t>Elisabeth DUFOURCQ, </a:t>
            </a:r>
            <a:r>
              <a:rPr lang="fr-FR" sz="1400" i="1" dirty="0">
                <a:uFill>
                  <a:solidFill>
                    <a:srgbClr val="000000"/>
                  </a:solidFill>
                </a:uFill>
                <a:latin typeface="Times New Roman" panose="02020603050405020304" pitchFamily="18" charset="0"/>
                <a:ea typeface="Times New Roman" panose="02020603050405020304" pitchFamily="18" charset="0"/>
              </a:rPr>
              <a:t>Histoire des chrétiennes, l’autre moitié de l’Évangile</a:t>
            </a:r>
            <a:r>
              <a:rPr lang="fr-FR" sz="1400" dirty="0">
                <a:uFill>
                  <a:solidFill>
                    <a:srgbClr val="000000"/>
                  </a:solidFill>
                </a:uFill>
                <a:latin typeface="Times New Roman" panose="02020603050405020304" pitchFamily="18" charset="0"/>
                <a:ea typeface="Times New Roman" panose="02020603050405020304" pitchFamily="18" charset="0"/>
              </a:rPr>
              <a:t>, Bayard, Paris, 2008, 82.</a:t>
            </a:r>
            <a:endParaRPr lang="fr-FR"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endParaRPr lang="fr-FR" sz="16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30233005"/>
      </p:ext>
    </p:extLst>
  </p:cSld>
  <p:clrMapOvr>
    <a:masterClrMapping/>
  </p:clrMapOvr>
  <p:transition spd="med">
    <p:fade/>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838A5-AA6E-EE43-9531-42FA81F14AEF}"/>
              </a:ext>
            </a:extLst>
          </p:cNvPr>
          <p:cNvSpPr/>
          <p:nvPr/>
        </p:nvSpPr>
        <p:spPr>
          <a:xfrm>
            <a:off x="251520" y="188640"/>
            <a:ext cx="8568952" cy="1754326"/>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texte ne remet donc pas en question la hiérarchie sociale de l’époque établie par le droit romain.</a:t>
            </a:r>
          </a:p>
        </p:txBody>
      </p:sp>
    </p:spTree>
    <p:extLst>
      <p:ext uri="{BB962C8B-B14F-4D97-AF65-F5344CB8AC3E}">
        <p14:creationId xmlns:p14="http://schemas.microsoft.com/office/powerpoint/2010/main" val="4292205376"/>
      </p:ext>
    </p:extLst>
  </p:cSld>
  <p:clrMapOvr>
    <a:masterClrMapping/>
  </p:clrMapOvr>
  <p:transition spd="med">
    <p:fade/>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838A5-AA6E-EE43-9531-42FA81F14AEF}"/>
              </a:ext>
            </a:extLst>
          </p:cNvPr>
          <p:cNvSpPr/>
          <p:nvPr/>
        </p:nvSpPr>
        <p:spPr>
          <a:xfrm>
            <a:off x="251520" y="188640"/>
            <a:ext cx="8568952" cy="345479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texte ne remet donc pas en question la hiérarchie sociale de l’époque établie par le droit romain.</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rapports inégalitaires subsistent,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mais ils sont croisés avec le principe de la subordination mutuelle </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1262429170"/>
      </p:ext>
    </p:extLst>
  </p:cSld>
  <p:clrMapOvr>
    <a:masterClrMapping/>
  </p:clrMapOvr>
  <p:transition spd="med">
    <p:fade/>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838A5-AA6E-EE43-9531-42FA81F14AEF}"/>
              </a:ext>
            </a:extLst>
          </p:cNvPr>
          <p:cNvSpPr/>
          <p:nvPr/>
        </p:nvSpPr>
        <p:spPr>
          <a:xfrm>
            <a:off x="251520" y="188640"/>
            <a:ext cx="8568952" cy="6325389"/>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 texte ne remet donc pas en question la hiérarchie sociale de l’époque établie par le droit romain.</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Les rapports inégalitaires subsistent,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mais ils sont croisés avec le principe de la subordination mutuelle </a:t>
            </a:r>
            <a:r>
              <a:rPr lang="fr-FR" sz="3600" i="1"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algn="ctr">
              <a:spcAft>
                <a:spcPts val="300"/>
              </a:spcAft>
            </a:pPr>
            <a:r>
              <a:rPr lang="fr-FR" sz="3600" b="1" i="1" dirty="0">
                <a:solidFill>
                  <a:srgbClr val="9EFF93"/>
                </a:solidFill>
                <a:uFill>
                  <a:solidFill>
                    <a:srgbClr val="000000"/>
                  </a:solidFill>
                </a:uFill>
                <a:latin typeface="Times New Roman" panose="02020603050405020304" pitchFamily="18" charset="0"/>
                <a:ea typeface="Times New Roman" panose="02020603050405020304" pitchFamily="18" charset="0"/>
              </a:rPr>
              <a:t>Vous subordonnant</a:t>
            </a:r>
          </a:p>
          <a:p>
            <a:pPr algn="ctr">
              <a:spcAft>
                <a:spcPts val="300"/>
              </a:spcAft>
            </a:pPr>
            <a:r>
              <a:rPr lang="fr-FR" sz="3600" b="1" i="1" dirty="0">
                <a:solidFill>
                  <a:srgbClr val="9EFF93"/>
                </a:solidFill>
                <a:uFill>
                  <a:solidFill>
                    <a:srgbClr val="000000"/>
                  </a:solidFill>
                </a:uFill>
                <a:latin typeface="Times New Roman" panose="02020603050405020304" pitchFamily="18" charset="0"/>
                <a:ea typeface="Times New Roman" panose="02020603050405020304" pitchFamily="18" charset="0"/>
              </a:rPr>
              <a:t>les uns aux autres</a:t>
            </a:r>
          </a:p>
          <a:p>
            <a:pPr algn="ctr">
              <a:spcAft>
                <a:spcPts val="300"/>
              </a:spcAft>
            </a:pPr>
            <a:r>
              <a:rPr lang="fr-FR" sz="3600" b="1" i="1" dirty="0">
                <a:solidFill>
                  <a:srgbClr val="9EFF93"/>
                </a:solidFill>
                <a:uFill>
                  <a:solidFill>
                    <a:srgbClr val="000000"/>
                  </a:solidFill>
                </a:uFill>
                <a:latin typeface="Times New Roman" panose="02020603050405020304" pitchFamily="18" charset="0"/>
                <a:ea typeface="Times New Roman" panose="02020603050405020304" pitchFamily="18" charset="0"/>
              </a:rPr>
              <a:t>dans le respect du Christ. </a:t>
            </a:r>
          </a:p>
          <a:p>
            <a:pPr algn="just">
              <a:spcAft>
                <a:spcPts val="300"/>
              </a:spcAft>
            </a:pPr>
            <a:endParaRPr lang="fr-FR" sz="1600" dirty="0">
              <a:uFill>
                <a:solidFill>
                  <a:srgbClr val="000000"/>
                </a:solidFill>
              </a:uFill>
              <a:latin typeface="Times New Roman" panose="02020603050405020304" pitchFamily="18" charset="0"/>
              <a:ea typeface="Times New Roman" panose="02020603050405020304" pitchFamily="18" charset="0"/>
            </a:endParaRPr>
          </a:p>
          <a:p>
            <a:pPr algn="ctr">
              <a:spcAft>
                <a:spcPts val="300"/>
              </a:spcAft>
            </a:pP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Nuance très importante. </a:t>
            </a:r>
          </a:p>
        </p:txBody>
      </p:sp>
    </p:spTree>
    <p:extLst>
      <p:ext uri="{BB962C8B-B14F-4D97-AF65-F5344CB8AC3E}">
        <p14:creationId xmlns:p14="http://schemas.microsoft.com/office/powerpoint/2010/main" val="3950151744"/>
      </p:ext>
    </p:extLst>
  </p:cSld>
  <p:clrMapOvr>
    <a:masterClrMapping/>
  </p:clrMapOvr>
  <p:transition spd="med">
    <p:fade/>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BC9953-003D-794D-AFCC-4B3969612D84}"/>
              </a:ext>
            </a:extLst>
          </p:cNvPr>
          <p:cNvSpPr/>
          <p:nvPr/>
        </p:nvSpPr>
        <p:spPr>
          <a:xfrm>
            <a:off x="899592" y="1196752"/>
            <a:ext cx="7272808" cy="707886"/>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52 Les lettres à Timothée et Tite</a:t>
            </a:r>
          </a:p>
        </p:txBody>
      </p:sp>
    </p:spTree>
    <p:extLst>
      <p:ext uri="{BB962C8B-B14F-4D97-AF65-F5344CB8AC3E}">
        <p14:creationId xmlns:p14="http://schemas.microsoft.com/office/powerpoint/2010/main" val="1156651849"/>
      </p:ext>
    </p:extLst>
  </p:cSld>
  <p:clrMapOvr>
    <a:masterClrMapping/>
  </p:clrMapOvr>
  <p:transition spd="med">
    <p:fade/>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BC9953-003D-794D-AFCC-4B3969612D84}"/>
              </a:ext>
            </a:extLst>
          </p:cNvPr>
          <p:cNvSpPr/>
          <p:nvPr/>
        </p:nvSpPr>
        <p:spPr>
          <a:xfrm>
            <a:off x="827584" y="548680"/>
            <a:ext cx="7344816" cy="404726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Ces deux lettres datent de la fin du premier siècle.</a:t>
            </a:r>
          </a:p>
          <a:p>
            <a:pPr algn="just">
              <a:spcAft>
                <a:spcPts val="300"/>
              </a:spcAft>
            </a:pPr>
            <a:endParaRPr lang="fr-FR" sz="36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Elles traitent de l'organisation de 1’Église et nous informent sur le rôle et le statut spirituel de la femme dans la communauté chrétienne.</a:t>
            </a:r>
          </a:p>
        </p:txBody>
      </p:sp>
    </p:spTree>
    <p:extLst>
      <p:ext uri="{BB962C8B-B14F-4D97-AF65-F5344CB8AC3E}">
        <p14:creationId xmlns:p14="http://schemas.microsoft.com/office/powerpoint/2010/main" val="801616114"/>
      </p:ext>
    </p:extLst>
  </p:cSld>
  <p:clrMapOvr>
    <a:masterClrMapping/>
  </p:clrMapOvr>
  <p:transition spd="med">
    <p:fade/>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BC9953-003D-794D-AFCC-4B3969612D84}"/>
              </a:ext>
            </a:extLst>
          </p:cNvPr>
          <p:cNvSpPr/>
          <p:nvPr/>
        </p:nvSpPr>
        <p:spPr>
          <a:xfrm>
            <a:off x="0" y="116632"/>
            <a:ext cx="8676456" cy="6386364"/>
          </a:xfrm>
          <a:prstGeom prst="rect">
            <a:avLst/>
          </a:prstGeom>
        </p:spPr>
        <p:txBody>
          <a:bodyPr wrap="square">
            <a:spAutoFit/>
          </a:bodyPr>
          <a:lstStyle/>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C’est dans les Pastorales que va débuter (car ce ne fut hélas qu’un début) cette congélation scripturaire où on n’interdit plus seulement la parole aux femmes… parce que c’est défendu, parce que la femme a été créée en second, parce qu’elle a péché en premier,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tout juste accordera-t-on aux femmes un petit coin de Paradis si elles donnent quelques nouveaux petits chrétiens à condition qu’elles le fassent en persévérant dans la foi…</a:t>
            </a:r>
          </a:p>
          <a:p>
            <a:pPr algn="r"/>
            <a:r>
              <a:rPr lang="fr-FR" sz="1050" dirty="0">
                <a:uFill>
                  <a:solidFill>
                    <a:srgbClr val="000000"/>
                  </a:solidFill>
                </a:uFill>
                <a:latin typeface="Times New Roman" panose="02020603050405020304" pitchFamily="18" charset="0"/>
                <a:ea typeface="Times New Roman" panose="02020603050405020304" pitchFamily="18" charset="0"/>
              </a:rPr>
              <a:t>Alphonse MAILLOT, </a:t>
            </a:r>
            <a:r>
              <a:rPr lang="fr-FR" sz="1050" i="1" dirty="0">
                <a:uFill>
                  <a:solidFill>
                    <a:srgbClr val="000000"/>
                  </a:solidFill>
                </a:uFill>
                <a:latin typeface="Times New Roman" panose="02020603050405020304" pitchFamily="18" charset="0"/>
                <a:ea typeface="Times New Roman" panose="02020603050405020304" pitchFamily="18" charset="0"/>
              </a:rPr>
              <a:t>Marie, ma sœur, étude sur la femme dans le Nouveau Testament</a:t>
            </a:r>
            <a:r>
              <a:rPr lang="fr-FR" sz="1050" dirty="0">
                <a:uFill>
                  <a:solidFill>
                    <a:srgbClr val="000000"/>
                  </a:solidFill>
                </a:uFill>
                <a:latin typeface="Times New Roman" panose="02020603050405020304" pitchFamily="18" charset="0"/>
                <a:ea typeface="Times New Roman" panose="02020603050405020304" pitchFamily="18" charset="0"/>
              </a:rPr>
              <a:t>, Ed </a:t>
            </a:r>
            <a:r>
              <a:rPr lang="fr-FR" sz="1050" dirty="0" err="1">
                <a:uFill>
                  <a:solidFill>
                    <a:srgbClr val="000000"/>
                  </a:solidFill>
                </a:uFill>
                <a:latin typeface="Times New Roman" panose="02020603050405020304" pitchFamily="18" charset="0"/>
                <a:ea typeface="Times New Roman" panose="02020603050405020304" pitchFamily="18" charset="0"/>
              </a:rPr>
              <a:t>Letouzey</a:t>
            </a:r>
            <a:r>
              <a:rPr lang="fr-FR" sz="1050" dirty="0">
                <a:uFill>
                  <a:solidFill>
                    <a:srgbClr val="000000"/>
                  </a:solidFill>
                </a:uFill>
                <a:latin typeface="Times New Roman" panose="02020603050405020304" pitchFamily="18" charset="0"/>
                <a:ea typeface="Times New Roman" panose="02020603050405020304" pitchFamily="18" charset="0"/>
              </a:rPr>
              <a:t> et </a:t>
            </a:r>
            <a:r>
              <a:rPr lang="fr-FR" sz="1050" dirty="0" err="1">
                <a:uFill>
                  <a:solidFill>
                    <a:srgbClr val="000000"/>
                  </a:solidFill>
                </a:uFill>
                <a:latin typeface="Times New Roman" panose="02020603050405020304" pitchFamily="18" charset="0"/>
                <a:ea typeface="Times New Roman" panose="02020603050405020304" pitchFamily="18" charset="0"/>
              </a:rPr>
              <a:t>Ané</a:t>
            </a:r>
            <a:r>
              <a:rPr lang="fr-FR" sz="1050" dirty="0">
                <a:uFill>
                  <a:solidFill>
                    <a:srgbClr val="000000"/>
                  </a:solidFill>
                </a:uFill>
                <a:latin typeface="Times New Roman" panose="02020603050405020304" pitchFamily="18" charset="0"/>
                <a:ea typeface="Times New Roman" panose="02020603050405020304" pitchFamily="18" charset="0"/>
              </a:rPr>
              <a:t>, Paris, 1990, 170.</a:t>
            </a:r>
            <a:endParaRPr lang="fr-FR" sz="1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99581693"/>
      </p:ext>
    </p:extLst>
  </p:cSld>
  <p:clrMapOvr>
    <a:masterClrMapping/>
  </p:clrMapOvr>
  <p:transition spd="med">
    <p:fade/>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AFBAE3-1078-2C47-8C8A-E191FF21857F}"/>
              </a:ext>
            </a:extLst>
          </p:cNvPr>
          <p:cNvSpPr/>
          <p:nvPr/>
        </p:nvSpPr>
        <p:spPr>
          <a:xfrm>
            <a:off x="971601" y="1268760"/>
            <a:ext cx="10600874" cy="1451679"/>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521 Les femmes</a:t>
            </a:r>
          </a:p>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doivent garder le silence</a:t>
            </a:r>
            <a:endParaRPr lang="fr-FR" sz="40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6425051"/>
      </p:ext>
    </p:extLst>
  </p:cSld>
  <p:clrMapOvr>
    <a:masterClrMapping/>
  </p:clrMapOvr>
  <p:transition spd="med">
    <p:fade/>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39AB5A-45B6-DB46-9145-A57B008B75A3}"/>
              </a:ext>
            </a:extLst>
          </p:cNvPr>
          <p:cNvSpPr/>
          <p:nvPr/>
        </p:nvSpPr>
        <p:spPr>
          <a:xfrm>
            <a:off x="179512" y="116632"/>
            <a:ext cx="8856984" cy="1856919"/>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8</a:t>
            </a:r>
            <a:r>
              <a:rPr lang="fr-FR" sz="3200" dirty="0">
                <a:uFill>
                  <a:solidFill>
                    <a:srgbClr val="000000"/>
                  </a:solidFill>
                </a:uFill>
                <a:latin typeface="Times New Roman" panose="02020603050405020304" pitchFamily="18" charset="0"/>
                <a:ea typeface="Times New Roman" panose="02020603050405020304" pitchFamily="18" charset="0"/>
              </a:rPr>
              <a:t>Je veux donc que les hommes prient en tout lieu, levant vers le ciel des mains saintes, sans colère ni dispute. (1 Tm 2,8)</a:t>
            </a:r>
          </a:p>
          <a:p>
            <a:pPr algn="just">
              <a:spcAft>
                <a:spcPts val="0"/>
              </a:spcAft>
            </a:pPr>
            <a:endParaRPr lang="fr-FR" sz="28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454030053"/>
      </p:ext>
    </p:extLst>
  </p:cSld>
  <p:clrMapOvr>
    <a:masterClrMapping/>
  </p:clrMapOvr>
  <p:transition spd="med">
    <p:fade/>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39AB5A-45B6-DB46-9145-A57B008B75A3}"/>
              </a:ext>
            </a:extLst>
          </p:cNvPr>
          <p:cNvSpPr/>
          <p:nvPr/>
        </p:nvSpPr>
        <p:spPr>
          <a:xfrm>
            <a:off x="179512" y="116632"/>
            <a:ext cx="8856984" cy="4811574"/>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8</a:t>
            </a:r>
            <a:r>
              <a:rPr lang="fr-FR" sz="3200" dirty="0">
                <a:uFill>
                  <a:solidFill>
                    <a:srgbClr val="000000"/>
                  </a:solidFill>
                </a:uFill>
                <a:latin typeface="Times New Roman" panose="02020603050405020304" pitchFamily="18" charset="0"/>
                <a:ea typeface="Times New Roman" panose="02020603050405020304" pitchFamily="18" charset="0"/>
              </a:rPr>
              <a:t>Je veux donc que les hommes prient en tout lieu, levant vers le ciel des mains saintes, sans colère ni dispute. (1 Tm 2,8)</a:t>
            </a:r>
          </a:p>
          <a:p>
            <a:pPr algn="just">
              <a:spcAft>
                <a:spcPts val="0"/>
              </a:spcAft>
            </a:pPr>
            <a:endParaRPr lang="fr-FR" sz="28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9</a:t>
            </a:r>
            <a:r>
              <a:rPr lang="fr-FR" sz="3200" dirty="0">
                <a:uFill>
                  <a:solidFill>
                    <a:srgbClr val="000000"/>
                  </a:solidFill>
                </a:uFill>
                <a:latin typeface="Times New Roman" panose="02020603050405020304" pitchFamily="18" charset="0"/>
                <a:ea typeface="Times New Roman" panose="02020603050405020304" pitchFamily="18" charset="0"/>
              </a:rPr>
              <a:t>Quant aux femmes, qu’elles aient une tenue décente, qu’elles se parent avec pudeur et modestie : ni tresses ni bijoux d’or ou perles ou toilettes somptueuses,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10</a:t>
            </a:r>
            <a:r>
              <a:rPr lang="fr-FR" sz="3200" dirty="0">
                <a:uFill>
                  <a:solidFill>
                    <a:srgbClr val="000000"/>
                  </a:solidFill>
                </a:uFill>
                <a:latin typeface="Times New Roman" panose="02020603050405020304" pitchFamily="18" charset="0"/>
                <a:ea typeface="Times New Roman" panose="02020603050405020304" pitchFamily="18" charset="0"/>
              </a:rPr>
              <a:t>mais qu’elles se parent au contraire de bonnes œuvres, comme il convient à des femmes qui font profession de piété. (1 Tm 2,9-10)</a:t>
            </a:r>
          </a:p>
        </p:txBody>
      </p:sp>
    </p:spTree>
    <p:extLst>
      <p:ext uri="{BB962C8B-B14F-4D97-AF65-F5344CB8AC3E}">
        <p14:creationId xmlns:p14="http://schemas.microsoft.com/office/powerpoint/2010/main" val="3447619691"/>
      </p:ext>
    </p:extLst>
  </p:cSld>
  <p:clrMapOvr>
    <a:masterClrMapping/>
  </p:clrMapOvr>
  <p:transition spd="med">
    <p:fade/>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39AB5A-45B6-DB46-9145-A57B008B75A3}"/>
              </a:ext>
            </a:extLst>
          </p:cNvPr>
          <p:cNvSpPr/>
          <p:nvPr/>
        </p:nvSpPr>
        <p:spPr>
          <a:xfrm>
            <a:off x="179512" y="116632"/>
            <a:ext cx="8856984" cy="6576159"/>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8</a:t>
            </a:r>
            <a:r>
              <a:rPr lang="fr-FR" sz="3200" dirty="0">
                <a:uFill>
                  <a:solidFill>
                    <a:srgbClr val="000000"/>
                  </a:solidFill>
                </a:uFill>
                <a:latin typeface="Times New Roman" panose="02020603050405020304" pitchFamily="18" charset="0"/>
                <a:ea typeface="Times New Roman" panose="02020603050405020304" pitchFamily="18" charset="0"/>
              </a:rPr>
              <a:t>Je veux donc que les hommes prient en tout lieu, levant vers le ciel des mains saintes, sans colère ni dispute. (1 Tm 2,8)</a:t>
            </a:r>
          </a:p>
          <a:p>
            <a:pPr algn="just">
              <a:spcAft>
                <a:spcPts val="0"/>
              </a:spcAft>
            </a:pPr>
            <a:endParaRPr lang="fr-FR" sz="28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9</a:t>
            </a:r>
            <a:r>
              <a:rPr lang="fr-FR" sz="3200" dirty="0">
                <a:uFill>
                  <a:solidFill>
                    <a:srgbClr val="000000"/>
                  </a:solidFill>
                </a:uFill>
                <a:latin typeface="Times New Roman" panose="02020603050405020304" pitchFamily="18" charset="0"/>
                <a:ea typeface="Times New Roman" panose="02020603050405020304" pitchFamily="18" charset="0"/>
              </a:rPr>
              <a:t>Quant aux femmes, qu’elles aient une tenue décente, qu’elles se parent avec pudeur et modestie : ni tresses ni bijoux d’or ou perles ou toilettes somptueuses,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10</a:t>
            </a:r>
            <a:r>
              <a:rPr lang="fr-FR" sz="3200" dirty="0">
                <a:uFill>
                  <a:solidFill>
                    <a:srgbClr val="000000"/>
                  </a:solidFill>
                </a:uFill>
                <a:latin typeface="Times New Roman" panose="02020603050405020304" pitchFamily="18" charset="0"/>
                <a:ea typeface="Times New Roman" panose="02020603050405020304" pitchFamily="18" charset="0"/>
              </a:rPr>
              <a:t>mais qu’elles se parent au contraire de bonnes œuvres, comme il convient à des femmes qui font profession de piété. (1 Tm 2,9-10)</a:t>
            </a:r>
          </a:p>
          <a:p>
            <a:pPr algn="just">
              <a:spcAft>
                <a:spcPts val="0"/>
              </a:spcAft>
            </a:pPr>
            <a:endParaRPr lang="fr-FR" sz="28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endParaRPr>
          </a:p>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15</a:t>
            </a:r>
            <a:r>
              <a:rPr lang="fr-FR" sz="3200" dirty="0">
                <a:uFill>
                  <a:solidFill>
                    <a:srgbClr val="000000"/>
                  </a:solidFill>
                </a:uFill>
                <a:latin typeface="Times New Roman" panose="02020603050405020304" pitchFamily="18" charset="0"/>
                <a:ea typeface="Times New Roman" panose="02020603050405020304" pitchFamily="18" charset="0"/>
              </a:rPr>
              <a:t>Tandis que c’est une gloire pour la femme, car la chevelure lui a été donnée en guise de voile. (1 Co 11,15)</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9210511"/>
      </p:ext>
    </p:extLst>
  </p:cSld>
  <p:clrMapOvr>
    <a:masterClrMapping/>
  </p:clrMapOvr>
  <p:transition spd="med">
    <p:fade/>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39AB5A-45B6-DB46-9145-A57B008B75A3}"/>
              </a:ext>
            </a:extLst>
          </p:cNvPr>
          <p:cNvSpPr/>
          <p:nvPr/>
        </p:nvSpPr>
        <p:spPr>
          <a:xfrm>
            <a:off x="179512" y="116632"/>
            <a:ext cx="8856984" cy="6576159"/>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8</a:t>
            </a:r>
            <a:r>
              <a:rPr lang="fr-FR" sz="3200" dirty="0">
                <a:uFill>
                  <a:solidFill>
                    <a:srgbClr val="000000"/>
                  </a:solidFill>
                </a:uFill>
                <a:latin typeface="Times New Roman" panose="02020603050405020304" pitchFamily="18" charset="0"/>
                <a:ea typeface="Times New Roman" panose="02020603050405020304" pitchFamily="18" charset="0"/>
              </a:rPr>
              <a:t>Je veux donc que les hommes prient en tout lieu, levant vers le ciel des mains saintes, sans colère ni dispute. (1 Tm 2,8)</a:t>
            </a:r>
          </a:p>
          <a:p>
            <a:pPr algn="just">
              <a:spcAft>
                <a:spcPts val="0"/>
              </a:spcAft>
            </a:pPr>
            <a:endParaRPr lang="fr-FR" sz="2800" baseline="30000" dirty="0">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endParaRPr>
          </a:p>
          <a:p>
            <a:pPr algn="just">
              <a:spcAft>
                <a:spcPts val="0"/>
              </a:spcAft>
            </a:pPr>
            <a:r>
              <a:rPr lang="fr-FR" sz="3200" baseline="30000" dirty="0">
                <a:solidFill>
                  <a:srgbClr val="FFFF00"/>
                </a:solidFill>
                <a:uFill>
                  <a:solidFill>
                    <a:srgbClr val="000000"/>
                  </a:solidFill>
                </a:uFill>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9</a:t>
            </a:r>
            <a:r>
              <a:rPr lang="fr-FR" sz="3200" dirty="0">
                <a:solidFill>
                  <a:srgbClr val="FFFF00"/>
                </a:solidFill>
                <a:uFill>
                  <a:solidFill>
                    <a:srgbClr val="000000"/>
                  </a:solidFill>
                </a:uFill>
                <a:latin typeface="Times New Roman" panose="02020603050405020304" pitchFamily="18" charset="0"/>
                <a:ea typeface="Times New Roman" panose="02020603050405020304" pitchFamily="18" charset="0"/>
              </a:rPr>
              <a:t>Quant aux femmes, qu’elles aient une tenue décente, qu’elles se parent avec pudeur et modestie : </a:t>
            </a:r>
            <a:r>
              <a:rPr lang="fr-FR" sz="3200" dirty="0">
                <a:uFill>
                  <a:solidFill>
                    <a:srgbClr val="000000"/>
                  </a:solidFill>
                </a:uFill>
                <a:latin typeface="Times New Roman" panose="02020603050405020304" pitchFamily="18" charset="0"/>
                <a:ea typeface="Times New Roman" panose="02020603050405020304" pitchFamily="18" charset="0"/>
              </a:rPr>
              <a:t>ni tresses ni bijoux d’or ou perles ou toilettes somptueuses, </a:t>
            </a:r>
            <a:r>
              <a:rPr lang="fr-FR" sz="3200" baseline="30000" dirty="0">
                <a:uFill>
                  <a:solidFill>
                    <a:srgbClr val="000000"/>
                  </a:solidFill>
                </a:uFill>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10</a:t>
            </a:r>
            <a:r>
              <a:rPr lang="fr-FR" sz="3200" dirty="0">
                <a:uFill>
                  <a:solidFill>
                    <a:srgbClr val="000000"/>
                  </a:solidFill>
                </a:uFill>
                <a:latin typeface="Times New Roman" panose="02020603050405020304" pitchFamily="18" charset="0"/>
                <a:ea typeface="Times New Roman" panose="02020603050405020304" pitchFamily="18" charset="0"/>
              </a:rPr>
              <a:t>mais qu’elles se parent au contraire de bonnes œuvres, comme il convient à des femmes qui font profession de piété. (1 Tm 2,9-10)</a:t>
            </a:r>
          </a:p>
          <a:p>
            <a:pPr algn="just">
              <a:spcAft>
                <a:spcPts val="0"/>
              </a:spcAft>
            </a:pPr>
            <a:endParaRPr lang="fr-FR" sz="28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endParaRPr>
          </a:p>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15</a:t>
            </a:r>
            <a:r>
              <a:rPr lang="fr-FR" sz="3200" dirty="0">
                <a:uFill>
                  <a:solidFill>
                    <a:srgbClr val="000000"/>
                  </a:solidFill>
                </a:uFill>
                <a:latin typeface="Times New Roman" panose="02020603050405020304" pitchFamily="18" charset="0"/>
                <a:ea typeface="Times New Roman" panose="02020603050405020304" pitchFamily="18" charset="0"/>
              </a:rPr>
              <a:t>Tandis que c’est une gloire pour la femme, car la chevelure lui a été donnée en guise de voile. (1 Co 11,15)</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6252681"/>
      </p:ext>
    </p:extLst>
  </p:cSld>
  <p:clrMapOvr>
    <a:masterClrMapping/>
  </p:clrMapOvr>
  <p:transition spd="med">
    <p:fade/>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68DB32-0931-484F-90FC-3E1E0BA15FB2}"/>
              </a:ext>
            </a:extLst>
          </p:cNvPr>
          <p:cNvSpPr/>
          <p:nvPr/>
        </p:nvSpPr>
        <p:spPr>
          <a:xfrm>
            <a:off x="611560" y="548681"/>
            <a:ext cx="7704856" cy="4793620"/>
          </a:xfrm>
          <a:prstGeom prst="rect">
            <a:avLst/>
          </a:prstGeom>
        </p:spPr>
        <p:txBody>
          <a:bodyPr wrap="square">
            <a:spAutoFit/>
          </a:bodyPr>
          <a:lstStyle/>
          <a:p>
            <a:pPr marL="449580" algn="just">
              <a:spcAft>
                <a:spcPts val="300"/>
              </a:spcAft>
            </a:pPr>
            <a:r>
              <a:rPr lang="fr-FR" sz="3600" baseline="30000" dirty="0">
                <a:solidFill>
                  <a:srgbClr val="AFFFE5"/>
                </a:solidFill>
                <a:uFill>
                  <a:solidFill>
                    <a:srgbClr val="000000"/>
                  </a:solidFill>
                </a:uFill>
                <a:latin typeface="Times New Roman" panose="02020603050405020304" pitchFamily="18" charset="0"/>
                <a:ea typeface="Times New Roman" panose="02020603050405020304" pitchFamily="18" charset="0"/>
              </a:rPr>
              <a:t>11</a:t>
            </a:r>
            <a:r>
              <a:rPr lang="fr-FR" sz="3600" u="sng" dirty="0">
                <a:solidFill>
                  <a:srgbClr val="AFFFE5"/>
                </a:solidFill>
                <a:uFill>
                  <a:solidFill>
                    <a:srgbClr val="000000"/>
                  </a:solidFill>
                </a:uFill>
                <a:latin typeface="Times New Roman" panose="02020603050405020304" pitchFamily="18" charset="0"/>
                <a:ea typeface="Times New Roman" panose="02020603050405020304" pitchFamily="18" charset="0"/>
              </a:rPr>
              <a:t>Pendant l’instruction</a:t>
            </a:r>
          </a:p>
          <a:p>
            <a:pPr marL="449580"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la femme doit garder le silence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en toute subordination.</a:t>
            </a: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12</a:t>
            </a:r>
            <a:r>
              <a:rPr lang="fr-FR" sz="3600" dirty="0">
                <a:uFill>
                  <a:solidFill>
                    <a:srgbClr val="000000"/>
                  </a:solidFill>
                </a:uFill>
                <a:latin typeface="Times New Roman" panose="02020603050405020304" pitchFamily="18" charset="0"/>
                <a:ea typeface="Times New Roman" panose="02020603050405020304" pitchFamily="18" charset="0"/>
              </a:rPr>
              <a:t>Je ne permets pas à la femme</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d’enseigner</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ni de prendre autorité sur l’homme,</a:t>
            </a:r>
          </a:p>
          <a:p>
            <a:pPr marL="449580" algn="just">
              <a:spcAft>
                <a:spcPts val="300"/>
              </a:spcAft>
            </a:pP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qu’elle se tienne en silence</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a:t>
            </a:r>
          </a:p>
          <a:p>
            <a:pPr marL="449580"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(1 Tm 2,9-12)</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4332003"/>
      </p:ext>
    </p:extLst>
  </p:cSld>
  <p:clrMapOvr>
    <a:masterClrMapping/>
  </p:clrMapOvr>
  <p:transition spd="med">
    <p:fade/>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54279A-09AA-8F46-A3C2-AA961393666A}"/>
              </a:ext>
            </a:extLst>
          </p:cNvPr>
          <p:cNvSpPr/>
          <p:nvPr/>
        </p:nvSpPr>
        <p:spPr>
          <a:xfrm>
            <a:off x="971601" y="1268760"/>
            <a:ext cx="11067348" cy="1451679"/>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522 Les femmes</a:t>
            </a:r>
          </a:p>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"sauvées par la maternité" ?</a:t>
            </a:r>
            <a:endParaRPr lang="fr-FR" sz="4000" b="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45821856"/>
      </p:ext>
    </p:extLst>
  </p:cSld>
  <p:clrMapOvr>
    <a:masterClrMapping/>
  </p:clrMapOvr>
  <p:transition spd="med">
    <p:fade/>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F7E34E-1733-7C4B-A345-87B4A9FA1672}"/>
              </a:ext>
            </a:extLst>
          </p:cNvPr>
          <p:cNvSpPr/>
          <p:nvPr/>
        </p:nvSpPr>
        <p:spPr>
          <a:xfrm>
            <a:off x="467544" y="476672"/>
            <a:ext cx="8280920" cy="5078313"/>
          </a:xfrm>
          <a:prstGeom prst="rect">
            <a:avLst/>
          </a:prstGeom>
        </p:spPr>
        <p:txBody>
          <a:bodyPr wrap="square">
            <a:spAutoFit/>
          </a:bodyPr>
          <a:lstStyle/>
          <a:p>
            <a:pPr marL="449580"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13</a:t>
            </a:r>
            <a:r>
              <a:rPr lang="fr-FR" sz="3600" dirty="0">
                <a:uFill>
                  <a:solidFill>
                    <a:srgbClr val="000000"/>
                  </a:solidFill>
                </a:uFill>
                <a:latin typeface="Times New Roman" panose="02020603050405020304" pitchFamily="18" charset="0"/>
                <a:ea typeface="Times New Roman" panose="02020603050405020304" pitchFamily="18" charset="0"/>
              </a:rPr>
              <a:t>Adam en effet a été formé premier,</a:t>
            </a:r>
          </a:p>
          <a:p>
            <a:pPr marL="449580"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Ève ensuite.</a:t>
            </a:r>
          </a:p>
          <a:p>
            <a:pPr marL="449580" algn="just">
              <a:spcAft>
                <a:spcPts val="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14</a:t>
            </a:r>
            <a:r>
              <a:rPr lang="fr-FR" sz="3600" dirty="0">
                <a:uFill>
                  <a:solidFill>
                    <a:srgbClr val="000000"/>
                  </a:solidFill>
                </a:uFill>
                <a:latin typeface="Times New Roman" panose="02020603050405020304" pitchFamily="18" charset="0"/>
                <a:ea typeface="Times New Roman" panose="02020603050405020304" pitchFamily="18" charset="0"/>
              </a:rPr>
              <a:t>Et ce n'est pas Adam qui fut séduit,</a:t>
            </a:r>
          </a:p>
          <a:p>
            <a:pPr marL="449580"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mais la femme qui, séduite,</a:t>
            </a:r>
          </a:p>
          <a:p>
            <a:pPr marL="449580"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tomba dans la transgression.</a:t>
            </a:r>
          </a:p>
          <a:p>
            <a:pPr marL="449580" algn="just">
              <a:spcAft>
                <a:spcPts val="0"/>
              </a:spcAft>
            </a:pPr>
            <a:r>
              <a:rPr lang="fr-FR" sz="3600" baseline="30000" dirty="0">
                <a:solidFill>
                  <a:srgbClr val="FFFF00"/>
                </a:solidFill>
                <a:uFill>
                  <a:solidFill>
                    <a:srgbClr val="000000"/>
                  </a:solidFill>
                </a:uFill>
                <a:latin typeface="Times New Roman" panose="02020603050405020304" pitchFamily="18" charset="0"/>
                <a:ea typeface="Times New Roman" panose="02020603050405020304" pitchFamily="18" charset="0"/>
              </a:rPr>
              <a:t>15</a:t>
            </a: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Et elle </a:t>
            </a:r>
            <a:r>
              <a:rPr lang="fr-FR" sz="3600" dirty="0">
                <a:solidFill>
                  <a:srgbClr val="FFFF00"/>
                </a:solidFill>
                <a:uFill>
                  <a:solidFill>
                    <a:srgbClr val="000000"/>
                  </a:solidFill>
                </a:uFill>
                <a:latin typeface="Times New Roman" panose="02020603050405020304" pitchFamily="18" charset="0"/>
                <a:ea typeface="Times New Roman" panose="02020603050405020304" pitchFamily="18" charset="0"/>
              </a:rPr>
              <a:t>sera sauvée</a:t>
            </a:r>
          </a:p>
          <a:p>
            <a:pPr marL="449580"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au moyen de la maternité,</a:t>
            </a:r>
          </a:p>
          <a:p>
            <a:pPr marL="449580" algn="just">
              <a:spcAft>
                <a:spcPts val="0"/>
              </a:spcAft>
            </a:pPr>
            <a:r>
              <a:rPr lang="fr-FR" sz="3600" dirty="0">
                <a:solidFill>
                  <a:srgbClr val="FFFF00"/>
                </a:solidFill>
                <a:uFill>
                  <a:solidFill>
                    <a:srgbClr val="000000"/>
                  </a:solidFill>
                </a:uFill>
                <a:latin typeface="Times New Roman" panose="02020603050405020304" pitchFamily="18" charset="0"/>
                <a:ea typeface="Times New Roman" panose="02020603050405020304" pitchFamily="18" charset="0"/>
              </a:rPr>
              <a:t>si </a:t>
            </a:r>
            <a:r>
              <a:rPr lang="fr-FR" sz="3600" b="1" dirty="0">
                <a:solidFill>
                  <a:srgbClr val="FFFF00"/>
                </a:solidFill>
                <a:uFill>
                  <a:solidFill>
                    <a:srgbClr val="000000"/>
                  </a:solidFill>
                </a:uFill>
                <a:latin typeface="Times New Roman" panose="02020603050405020304" pitchFamily="18" charset="0"/>
                <a:ea typeface="Times New Roman" panose="02020603050405020304" pitchFamily="18" charset="0"/>
              </a:rPr>
              <a:t>elles </a:t>
            </a:r>
            <a:r>
              <a:rPr lang="fr-FR" sz="3600" dirty="0">
                <a:solidFill>
                  <a:srgbClr val="FFFF00"/>
                </a:solidFill>
                <a:uFill>
                  <a:solidFill>
                    <a:srgbClr val="000000"/>
                  </a:solidFill>
                </a:uFill>
                <a:latin typeface="Times New Roman" panose="02020603050405020304" pitchFamily="18" charset="0"/>
                <a:ea typeface="Times New Roman" panose="02020603050405020304" pitchFamily="18" charset="0"/>
              </a:rPr>
              <a:t>demeurent </a:t>
            </a:r>
            <a:r>
              <a:rPr lang="fr-FR" sz="3600" dirty="0">
                <a:uFill>
                  <a:solidFill>
                    <a:srgbClr val="000000"/>
                  </a:solidFill>
                </a:uFill>
                <a:latin typeface="Times New Roman" panose="02020603050405020304" pitchFamily="18" charset="0"/>
                <a:ea typeface="Times New Roman" panose="02020603050405020304" pitchFamily="18" charset="0"/>
              </a:rPr>
              <a:t>dans la foi et l’amour</a:t>
            </a:r>
          </a:p>
          <a:p>
            <a:pPr marL="449580"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et la sanctification, avec modestie.</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4599700"/>
      </p:ext>
    </p:extLst>
  </p:cSld>
  <p:clrMapOvr>
    <a:masterClrMapping/>
  </p:clrMapOvr>
  <p:transition spd="med">
    <p:fade/>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4FD42-BFCF-284F-9495-BFCC41A06D33}"/>
              </a:ext>
            </a:extLst>
          </p:cNvPr>
          <p:cNvSpPr/>
          <p:nvPr/>
        </p:nvSpPr>
        <p:spPr>
          <a:xfrm>
            <a:off x="755576" y="692697"/>
            <a:ext cx="7488832" cy="3370153"/>
          </a:xfrm>
          <a:prstGeom prst="rect">
            <a:avLst/>
          </a:prstGeom>
        </p:spPr>
        <p:txBody>
          <a:bodyPr wrap="square">
            <a:spAutoFit/>
          </a:bodyPr>
          <a:lstStyle/>
          <a:p>
            <a:pPr marL="449580" algn="just">
              <a:spcAft>
                <a:spcPts val="300"/>
              </a:spcAft>
            </a:pPr>
            <a:r>
              <a:rPr lang="fr-FR" sz="4000" dirty="0">
                <a:uFill>
                  <a:solidFill>
                    <a:srgbClr val="000000"/>
                  </a:solidFill>
                </a:uFill>
                <a:latin typeface="Times New Roman" panose="02020603050405020304" pitchFamily="18" charset="0"/>
                <a:ea typeface="Times New Roman" panose="02020603050405020304" pitchFamily="18" charset="0"/>
              </a:rPr>
              <a:t>Jamais le Christ ne parle d’Ève, ni de sa faute originelle que les clercs des siècles à venir réinventeront avec une intarissable fécondité.</a:t>
            </a:r>
          </a:p>
          <a:p>
            <a:pPr algn="r"/>
            <a:r>
              <a:rPr lang="fr-FR" sz="1050" dirty="0">
                <a:uFill>
                  <a:solidFill>
                    <a:srgbClr val="000000"/>
                  </a:solidFill>
                </a:uFill>
                <a:latin typeface="Times New Roman" panose="02020603050405020304" pitchFamily="18" charset="0"/>
                <a:ea typeface="Times New Roman" panose="02020603050405020304" pitchFamily="18" charset="0"/>
              </a:rPr>
              <a:t>Elisabeth DUFOURCQ, </a:t>
            </a:r>
            <a:r>
              <a:rPr lang="fr-FR" sz="1050" i="1" dirty="0">
                <a:uFill>
                  <a:solidFill>
                    <a:srgbClr val="000000"/>
                  </a:solidFill>
                </a:uFill>
                <a:latin typeface="Times New Roman" panose="02020603050405020304" pitchFamily="18" charset="0"/>
                <a:ea typeface="Times New Roman" panose="02020603050405020304" pitchFamily="18" charset="0"/>
              </a:rPr>
              <a:t>Histoire des chrétiennes, l’autre moitié de l’Évangile</a:t>
            </a:r>
            <a:r>
              <a:rPr lang="fr-FR" sz="1050" dirty="0">
                <a:uFill>
                  <a:solidFill>
                    <a:srgbClr val="000000"/>
                  </a:solidFill>
                </a:uFill>
                <a:latin typeface="Times New Roman" panose="02020603050405020304" pitchFamily="18" charset="0"/>
                <a:ea typeface="Times New Roman" panose="02020603050405020304" pitchFamily="18" charset="0"/>
              </a:rPr>
              <a:t>, Bayard, Paris, 2008, 122.</a:t>
            </a:r>
            <a:endParaRPr lang="fr-FR" sz="1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95233704"/>
      </p:ext>
    </p:extLst>
  </p:cSld>
  <p:clrMapOvr>
    <a:masterClrMapping/>
  </p:clrMapOvr>
  <p:transition spd="med">
    <p:fade/>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CE5F27-71E4-0246-B993-460FF10FC994}"/>
              </a:ext>
            </a:extLst>
          </p:cNvPr>
          <p:cNvSpPr/>
          <p:nvPr/>
        </p:nvSpPr>
        <p:spPr>
          <a:xfrm>
            <a:off x="179512" y="116632"/>
            <a:ext cx="8964488" cy="1785104"/>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15</a:t>
            </a:r>
            <a:r>
              <a:rPr lang="fr-FR" sz="3200" b="1" dirty="0">
                <a:uFill>
                  <a:solidFill>
                    <a:srgbClr val="000000"/>
                  </a:solidFill>
                </a:uFill>
                <a:latin typeface="Times New Roman" panose="02020603050405020304" pitchFamily="18" charset="0"/>
                <a:ea typeface="Times New Roman" panose="02020603050405020304" pitchFamily="18" charset="0"/>
              </a:rPr>
              <a:t>Et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elle </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sera sauvée </a:t>
            </a:r>
            <a:r>
              <a:rPr lang="fr-FR" sz="3200" dirty="0">
                <a:uFill>
                  <a:solidFill>
                    <a:srgbClr val="000000"/>
                  </a:solidFill>
                </a:uFill>
                <a:latin typeface="Times New Roman" panose="02020603050405020304" pitchFamily="18" charset="0"/>
                <a:ea typeface="Times New Roman" panose="02020603050405020304" pitchFamily="18" charset="0"/>
              </a:rPr>
              <a:t>au moyen de la maternité,</a:t>
            </a:r>
          </a:p>
          <a:p>
            <a:pPr algn="just">
              <a:spcAft>
                <a:spcPts val="0"/>
              </a:spcAft>
            </a:pP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si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elles </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demeurent </a:t>
            </a:r>
            <a:r>
              <a:rPr lang="fr-FR" sz="3200" dirty="0">
                <a:uFill>
                  <a:solidFill>
                    <a:srgbClr val="000000"/>
                  </a:solidFill>
                </a:uFill>
                <a:latin typeface="Times New Roman" panose="02020603050405020304" pitchFamily="18" charset="0"/>
                <a:ea typeface="Times New Roman" panose="02020603050405020304" pitchFamily="18" charset="0"/>
              </a:rPr>
              <a:t>dans la foi et l’amour</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et la sanctification, avec modestie. (1 Tm 2,15)</a:t>
            </a:r>
          </a:p>
          <a:p>
            <a:pPr algn="just">
              <a:spcAft>
                <a:spcPts val="0"/>
              </a:spcAft>
            </a:pPr>
            <a:endParaRPr lang="fr-FR" sz="14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17040138"/>
      </p:ext>
    </p:extLst>
  </p:cSld>
  <p:clrMapOvr>
    <a:masterClrMapping/>
  </p:clrMapOvr>
  <p:transition spd="med">
    <p:fade/>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CE5F27-71E4-0246-B993-460FF10FC994}"/>
              </a:ext>
            </a:extLst>
          </p:cNvPr>
          <p:cNvSpPr/>
          <p:nvPr/>
        </p:nvSpPr>
        <p:spPr>
          <a:xfrm>
            <a:off x="179512" y="116632"/>
            <a:ext cx="8964488" cy="3508653"/>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15</a:t>
            </a:r>
            <a:r>
              <a:rPr lang="fr-FR" sz="3200" b="1" dirty="0">
                <a:uFill>
                  <a:solidFill>
                    <a:srgbClr val="000000"/>
                  </a:solidFill>
                </a:uFill>
                <a:latin typeface="Times New Roman" panose="02020603050405020304" pitchFamily="18" charset="0"/>
                <a:ea typeface="Times New Roman" panose="02020603050405020304" pitchFamily="18" charset="0"/>
              </a:rPr>
              <a:t>Et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elle </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sera sauvée </a:t>
            </a:r>
            <a:r>
              <a:rPr lang="fr-FR" sz="3200" dirty="0">
                <a:uFill>
                  <a:solidFill>
                    <a:srgbClr val="000000"/>
                  </a:solidFill>
                </a:uFill>
                <a:latin typeface="Times New Roman" panose="02020603050405020304" pitchFamily="18" charset="0"/>
                <a:ea typeface="Times New Roman" panose="02020603050405020304" pitchFamily="18" charset="0"/>
              </a:rPr>
              <a:t>au moyen de la maternité,</a:t>
            </a:r>
          </a:p>
          <a:p>
            <a:pPr algn="just">
              <a:spcAft>
                <a:spcPts val="0"/>
              </a:spcAft>
            </a:pP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si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elles </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demeurent </a:t>
            </a:r>
            <a:r>
              <a:rPr lang="fr-FR" sz="3200" dirty="0">
                <a:uFill>
                  <a:solidFill>
                    <a:srgbClr val="000000"/>
                  </a:solidFill>
                </a:uFill>
                <a:latin typeface="Times New Roman" panose="02020603050405020304" pitchFamily="18" charset="0"/>
                <a:ea typeface="Times New Roman" panose="02020603050405020304" pitchFamily="18" charset="0"/>
              </a:rPr>
              <a:t>dans la foi et l’amour</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et la sanctification, avec modestie. (1 Tm 2,15)</a:t>
            </a:r>
          </a:p>
          <a:p>
            <a:pPr algn="just">
              <a:spcAft>
                <a:spcPts val="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200" b="1" u="sng" dirty="0">
                <a:uFill>
                  <a:solidFill>
                    <a:schemeClr val="tx1"/>
                  </a:solidFill>
                </a:uFill>
                <a:latin typeface="Times New Roman" panose="02020603050405020304" pitchFamily="18" charset="0"/>
                <a:ea typeface="Times New Roman" panose="02020603050405020304" pitchFamily="18" charset="0"/>
              </a:rPr>
              <a:t>Deux propositions :</a:t>
            </a:r>
          </a:p>
          <a:p>
            <a:pPr algn="just">
              <a:spcAft>
                <a:spcPts val="0"/>
              </a:spcAft>
            </a:pPr>
            <a:endParaRPr lang="fr-FR" sz="800" b="1" u="sng" dirty="0">
              <a:uFill>
                <a:solidFill>
                  <a:schemeClr val="tx1"/>
                </a:solidFill>
              </a:uFill>
              <a:latin typeface="Times New Roman" panose="02020603050405020304" pitchFamily="18" charset="0"/>
              <a:ea typeface="Times New Roman" panose="02020603050405020304" pitchFamily="18" charset="0"/>
            </a:endParaRP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une principale où le verbe au singulier est explicite :</a:t>
            </a:r>
          </a:p>
          <a:p>
            <a:pPr algn="just">
              <a:spcAft>
                <a:spcPts val="0"/>
              </a:spcAft>
            </a:pP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Ève</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 sera sauvée par sa maternité </a:t>
            </a:r>
            <a:r>
              <a:rPr lang="fr-FR" sz="3200" dirty="0">
                <a:uFill>
                  <a:solidFill>
                    <a:srgbClr val="000000"/>
                  </a:solidFill>
                </a:uFill>
                <a:latin typeface="Times New Roman" panose="02020603050405020304" pitchFamily="18" charset="0"/>
                <a:ea typeface="Times New Roman" panose="02020603050405020304" pitchFamily="18" charset="0"/>
              </a:rPr>
              <a:t>(ou sa descendance) </a:t>
            </a:r>
          </a:p>
          <a:p>
            <a:pPr algn="just">
              <a:spcAft>
                <a:spcPts val="0"/>
              </a:spcAft>
            </a:pPr>
            <a:endParaRPr lang="fr-FR" sz="8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32467088"/>
      </p:ext>
    </p:extLst>
  </p:cSld>
  <p:clrMapOvr>
    <a:masterClrMapping/>
  </p:clrMapOvr>
  <p:transition spd="med">
    <p:fade/>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CE5F27-71E4-0246-B993-460FF10FC994}"/>
              </a:ext>
            </a:extLst>
          </p:cNvPr>
          <p:cNvSpPr/>
          <p:nvPr/>
        </p:nvSpPr>
        <p:spPr>
          <a:xfrm>
            <a:off x="179512" y="116632"/>
            <a:ext cx="8964488" cy="5478423"/>
          </a:xfrm>
          <a:prstGeom prst="rect">
            <a:avLst/>
          </a:prstGeom>
        </p:spPr>
        <p:txBody>
          <a:bodyPr wrap="square">
            <a:spAutoFit/>
          </a:bodyPr>
          <a:lstStyle/>
          <a:p>
            <a:pPr algn="just">
              <a:spcAft>
                <a:spcPts val="0"/>
              </a:spcAft>
            </a:pPr>
            <a:r>
              <a:rPr lang="fr-FR" sz="3200" baseline="30000" dirty="0">
                <a:uFill>
                  <a:solidFill>
                    <a:srgbClr val="000000"/>
                  </a:solidFill>
                </a:uFill>
                <a:latin typeface="Times New Roman" panose="02020603050405020304" pitchFamily="18" charset="0"/>
                <a:ea typeface="Times New Roman" panose="02020603050405020304" pitchFamily="18" charset="0"/>
              </a:rPr>
              <a:t>15</a:t>
            </a:r>
            <a:r>
              <a:rPr lang="fr-FR" sz="3200" b="1" dirty="0">
                <a:uFill>
                  <a:solidFill>
                    <a:srgbClr val="000000"/>
                  </a:solidFill>
                </a:uFill>
                <a:latin typeface="Times New Roman" panose="02020603050405020304" pitchFamily="18" charset="0"/>
                <a:ea typeface="Times New Roman" panose="02020603050405020304" pitchFamily="18" charset="0"/>
              </a:rPr>
              <a:t>Et </a:t>
            </a: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elle </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sera sauvée </a:t>
            </a:r>
            <a:r>
              <a:rPr lang="fr-FR" sz="3200" dirty="0">
                <a:uFill>
                  <a:solidFill>
                    <a:srgbClr val="000000"/>
                  </a:solidFill>
                </a:uFill>
                <a:latin typeface="Times New Roman" panose="02020603050405020304" pitchFamily="18" charset="0"/>
                <a:ea typeface="Times New Roman" panose="02020603050405020304" pitchFamily="18" charset="0"/>
              </a:rPr>
              <a:t>au moyen de la maternité,</a:t>
            </a:r>
          </a:p>
          <a:p>
            <a:pPr algn="just">
              <a:spcAft>
                <a:spcPts val="0"/>
              </a:spcAft>
            </a:pP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si </a:t>
            </a:r>
            <a:r>
              <a:rPr lang="fr-FR" sz="3200" b="1" dirty="0">
                <a:solidFill>
                  <a:srgbClr val="9EFF93"/>
                </a:solidFill>
                <a:uFill>
                  <a:solidFill>
                    <a:srgbClr val="000000"/>
                  </a:solidFill>
                </a:uFill>
                <a:latin typeface="Times New Roman" panose="02020603050405020304" pitchFamily="18" charset="0"/>
                <a:ea typeface="Times New Roman" panose="02020603050405020304" pitchFamily="18" charset="0"/>
              </a:rPr>
              <a:t>elles </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demeurent </a:t>
            </a:r>
            <a:r>
              <a:rPr lang="fr-FR" sz="3200" dirty="0">
                <a:uFill>
                  <a:solidFill>
                    <a:srgbClr val="000000"/>
                  </a:solidFill>
                </a:uFill>
                <a:latin typeface="Times New Roman" panose="02020603050405020304" pitchFamily="18" charset="0"/>
                <a:ea typeface="Times New Roman" panose="02020603050405020304" pitchFamily="18" charset="0"/>
              </a:rPr>
              <a:t>dans la foi et l’amour</a:t>
            </a: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et la sanctification, avec modestie. (1 Tm 2,15)</a:t>
            </a:r>
          </a:p>
          <a:p>
            <a:pPr algn="just">
              <a:spcAft>
                <a:spcPts val="0"/>
              </a:spcAft>
            </a:pPr>
            <a:endParaRPr lang="fr-FR" sz="14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200" b="1" u="sng" dirty="0">
                <a:uFill>
                  <a:solidFill>
                    <a:schemeClr val="tx1"/>
                  </a:solidFill>
                </a:uFill>
                <a:latin typeface="Times New Roman" panose="02020603050405020304" pitchFamily="18" charset="0"/>
                <a:ea typeface="Times New Roman" panose="02020603050405020304" pitchFamily="18" charset="0"/>
              </a:rPr>
              <a:t>Deux propositions :</a:t>
            </a:r>
          </a:p>
          <a:p>
            <a:pPr algn="just">
              <a:spcAft>
                <a:spcPts val="0"/>
              </a:spcAft>
            </a:pPr>
            <a:endParaRPr lang="fr-FR" sz="800" b="1" u="sng" dirty="0">
              <a:uFill>
                <a:solidFill>
                  <a:schemeClr val="tx1"/>
                </a:solidFill>
              </a:uFill>
              <a:latin typeface="Times New Roman" panose="02020603050405020304" pitchFamily="18" charset="0"/>
              <a:ea typeface="Times New Roman" panose="02020603050405020304" pitchFamily="18" charset="0"/>
            </a:endParaRP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une principale où le verbe au singulier est explicite :</a:t>
            </a:r>
          </a:p>
          <a:p>
            <a:pPr algn="just">
              <a:spcAft>
                <a:spcPts val="0"/>
              </a:spcAft>
            </a:pPr>
            <a:r>
              <a:rPr lang="fr-FR" sz="3200" b="1" u="sng" dirty="0">
                <a:solidFill>
                  <a:srgbClr val="EFFF8C"/>
                </a:solidFill>
                <a:uFill>
                  <a:solidFill>
                    <a:srgbClr val="000000"/>
                  </a:solidFill>
                </a:uFill>
                <a:latin typeface="Times New Roman" panose="02020603050405020304" pitchFamily="18" charset="0"/>
                <a:ea typeface="Times New Roman" panose="02020603050405020304" pitchFamily="18" charset="0"/>
              </a:rPr>
              <a:t>Ève</a:t>
            </a:r>
            <a:r>
              <a:rPr lang="fr-FR" sz="3200" dirty="0">
                <a:solidFill>
                  <a:srgbClr val="EFFF8C"/>
                </a:solidFill>
                <a:uFill>
                  <a:solidFill>
                    <a:srgbClr val="000000"/>
                  </a:solidFill>
                </a:uFill>
                <a:latin typeface="Times New Roman" panose="02020603050405020304" pitchFamily="18" charset="0"/>
                <a:ea typeface="Times New Roman" panose="02020603050405020304" pitchFamily="18" charset="0"/>
              </a:rPr>
              <a:t> sera sauvée par sa maternité </a:t>
            </a:r>
            <a:r>
              <a:rPr lang="fr-FR" sz="3200" dirty="0">
                <a:uFill>
                  <a:solidFill>
                    <a:srgbClr val="000000"/>
                  </a:solidFill>
                </a:uFill>
                <a:latin typeface="Times New Roman" panose="02020603050405020304" pitchFamily="18" charset="0"/>
                <a:ea typeface="Times New Roman" panose="02020603050405020304" pitchFamily="18" charset="0"/>
              </a:rPr>
              <a:t>(ou sa descendance) </a:t>
            </a:r>
          </a:p>
          <a:p>
            <a:pPr algn="just">
              <a:spcAft>
                <a:spcPts val="0"/>
              </a:spcAft>
            </a:pPr>
            <a:endParaRPr lang="fr-FR" sz="8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3200" dirty="0">
                <a:uFill>
                  <a:solidFill>
                    <a:srgbClr val="000000"/>
                  </a:solidFill>
                </a:uFill>
                <a:latin typeface="Times New Roman" panose="02020603050405020304" pitchFamily="18" charset="0"/>
                <a:ea typeface="Times New Roman" panose="02020603050405020304" pitchFamily="18" charset="0"/>
              </a:rPr>
              <a:t>- une conditionnelle où le verbe et le sujet sont sous-entendus :</a:t>
            </a:r>
          </a:p>
          <a:p>
            <a:pPr algn="just">
              <a:spcAft>
                <a:spcPts val="0"/>
              </a:spcAft>
            </a:pPr>
            <a:r>
              <a:rPr lang="fr-FR" sz="3200" b="1" u="sng" dirty="0">
                <a:solidFill>
                  <a:srgbClr val="9EFF93"/>
                </a:solidFill>
                <a:uFill>
                  <a:solidFill>
                    <a:srgbClr val="000000"/>
                  </a:solidFill>
                </a:uFill>
                <a:latin typeface="Times New Roman" panose="02020603050405020304" pitchFamily="18" charset="0"/>
                <a:ea typeface="Times New Roman" panose="02020603050405020304" pitchFamily="18" charset="0"/>
              </a:rPr>
              <a:t>(quant aux femmes)</a:t>
            </a:r>
            <a:r>
              <a:rPr lang="fr-FR" sz="3200" dirty="0">
                <a:solidFill>
                  <a:srgbClr val="9EFF93"/>
                </a:solidFill>
                <a:uFill>
                  <a:solidFill>
                    <a:srgbClr val="000000"/>
                  </a:solidFill>
                </a:uFill>
                <a:latin typeface="Times New Roman" panose="02020603050405020304" pitchFamily="18" charset="0"/>
                <a:ea typeface="Times New Roman" panose="02020603050405020304" pitchFamily="18" charset="0"/>
              </a:rPr>
              <a:t> si elles demeurent dans la foi (elles seront sauvées).</a:t>
            </a:r>
          </a:p>
        </p:txBody>
      </p:sp>
    </p:spTree>
    <p:extLst>
      <p:ext uri="{BB962C8B-B14F-4D97-AF65-F5344CB8AC3E}">
        <p14:creationId xmlns:p14="http://schemas.microsoft.com/office/powerpoint/2010/main" val="2188691166"/>
      </p:ext>
    </p:extLst>
  </p:cSld>
  <p:clrMapOvr>
    <a:masterClrMapping/>
  </p:clrMapOvr>
  <p:transition spd="med">
    <p:fade/>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CE5F27-71E4-0246-B993-460FF10FC994}"/>
              </a:ext>
            </a:extLst>
          </p:cNvPr>
          <p:cNvSpPr/>
          <p:nvPr/>
        </p:nvSpPr>
        <p:spPr>
          <a:xfrm>
            <a:off x="395536" y="764704"/>
            <a:ext cx="8568952" cy="3662541"/>
          </a:xfrm>
          <a:prstGeom prst="rect">
            <a:avLst/>
          </a:prstGeom>
        </p:spPr>
        <p:txBody>
          <a:bodyPr wrap="square">
            <a:spAutoFit/>
          </a:bodyPr>
          <a:lstStyle/>
          <a:p>
            <a:pPr algn="just">
              <a:spcAft>
                <a:spcPts val="0"/>
              </a:spcAft>
            </a:pPr>
            <a:r>
              <a:rPr lang="fr-FR" sz="4000" b="1" dirty="0">
                <a:uFill>
                  <a:solidFill>
                    <a:srgbClr val="000000"/>
                  </a:solidFill>
                </a:uFill>
                <a:latin typeface="Times New Roman" panose="02020603050405020304" pitchFamily="18" charset="0"/>
                <a:ea typeface="Times New Roman" panose="02020603050405020304" pitchFamily="18" charset="0"/>
              </a:rPr>
              <a:t>Autre traduction :</a:t>
            </a:r>
          </a:p>
          <a:p>
            <a:pPr algn="just">
              <a:spcAft>
                <a:spcPts val="0"/>
              </a:spcAft>
            </a:pPr>
            <a:endParaRPr lang="fr-FR" sz="3200" dirty="0">
              <a:uFill>
                <a:solidFill>
                  <a:srgbClr val="000000"/>
                </a:solidFill>
              </a:uFill>
              <a:latin typeface="Times New Roman" panose="02020603050405020304" pitchFamily="18" charset="0"/>
              <a:ea typeface="Times New Roman" panose="02020603050405020304" pitchFamily="18" charset="0"/>
            </a:endParaRP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Cependant elle (Ève) sera sauvée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par sa descendance.</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Quant aux femmes elles seront sauvées</a:t>
            </a:r>
          </a:p>
          <a:p>
            <a:pPr algn="just">
              <a:spcAft>
                <a:spcPts val="0"/>
              </a:spcAft>
            </a:pPr>
            <a:r>
              <a:rPr lang="fr-FR" sz="4000" dirty="0">
                <a:uFill>
                  <a:solidFill>
                    <a:srgbClr val="000000"/>
                  </a:solidFill>
                </a:uFill>
                <a:latin typeface="Times New Roman" panose="02020603050405020304" pitchFamily="18" charset="0"/>
                <a:ea typeface="Times New Roman" panose="02020603050405020304" pitchFamily="18" charset="0"/>
              </a:rPr>
              <a:t>si elles persévèrent dans la foi….</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82802178"/>
      </p:ext>
    </p:extLst>
  </p:cSld>
  <p:clrMapOvr>
    <a:masterClrMapping/>
  </p:clrMapOvr>
  <p:transition spd="med">
    <p:fade/>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252A0C-B45D-8549-984B-85BF7AA770E2}"/>
              </a:ext>
            </a:extLst>
          </p:cNvPr>
          <p:cNvSpPr/>
          <p:nvPr/>
        </p:nvSpPr>
        <p:spPr>
          <a:xfrm>
            <a:off x="539552" y="548680"/>
            <a:ext cx="8064896" cy="345479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 verset est lié à une maternité bien déterminée,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la maternité d’Ève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 verset perd ainsi sa valeur de loi générale, donc, les femmes n’ont pas besoin d’une voie spécifique pour être sauvées.</a:t>
            </a:r>
          </a:p>
        </p:txBody>
      </p:sp>
    </p:spTree>
    <p:extLst>
      <p:ext uri="{BB962C8B-B14F-4D97-AF65-F5344CB8AC3E}">
        <p14:creationId xmlns:p14="http://schemas.microsoft.com/office/powerpoint/2010/main" val="1771871316"/>
      </p:ext>
    </p:extLst>
  </p:cSld>
  <p:clrMapOvr>
    <a:masterClrMapping/>
  </p:clrMapOvr>
  <p:transition spd="med">
    <p:fade/>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252A0C-B45D-8549-984B-85BF7AA770E2}"/>
              </a:ext>
            </a:extLst>
          </p:cNvPr>
          <p:cNvSpPr/>
          <p:nvPr/>
        </p:nvSpPr>
        <p:spPr>
          <a:xfrm>
            <a:off x="539552" y="548680"/>
            <a:ext cx="8064896" cy="5709255"/>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 verset est lié à une maternité bien déterminée,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la maternité d’Ève</a:t>
            </a:r>
            <a:r>
              <a:rPr lang="fr-FR" sz="3600" dirty="0">
                <a:uFill>
                  <a:solidFill>
                    <a:srgbClr val="000000"/>
                  </a:solidFill>
                </a:uFill>
                <a:latin typeface="Times New Roman" panose="02020603050405020304" pitchFamily="18" charset="0"/>
                <a:ea typeface="Times New Roman" panose="02020603050405020304" pitchFamily="18" charset="0"/>
              </a:rPr>
              <a:t>.</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Le verset perd ainsi sa valeur de loi générale, donc, les femmes n’ont pas besoin d’une voie spécifique pour être sauvées.</a:t>
            </a:r>
          </a:p>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Cela interroge d’autant plus que la maternité va être mise en question au profit de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la virginité</a:t>
            </a:r>
            <a:r>
              <a:rPr lang="fr-FR" sz="3600" dirty="0">
                <a:uFill>
                  <a:solidFill>
                    <a:srgbClr val="000000"/>
                  </a:solidFill>
                </a:uFill>
                <a:latin typeface="Times New Roman" panose="02020603050405020304" pitchFamily="18" charset="0"/>
                <a:ea typeface="Times New Roman" panose="02020603050405020304" pitchFamily="18" charset="0"/>
              </a:rPr>
              <a:t>, qui va devenir le </a:t>
            </a:r>
            <a:r>
              <a:rPr lang="fr-FR" sz="3600" b="1" dirty="0">
                <a:solidFill>
                  <a:srgbClr val="FFECAC"/>
                </a:solidFill>
                <a:uFill>
                  <a:solidFill>
                    <a:srgbClr val="000000"/>
                  </a:solidFill>
                </a:uFill>
                <a:latin typeface="Times New Roman" panose="02020603050405020304" pitchFamily="18" charset="0"/>
                <a:ea typeface="Times New Roman" panose="02020603050405020304" pitchFamily="18" charset="0"/>
              </a:rPr>
              <a:t>"top de la condition féminine" !</a:t>
            </a:r>
            <a:endParaRPr lang="fr-FR" sz="3600" b="1" dirty="0">
              <a:solidFill>
                <a:srgbClr val="FFECAC"/>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33784020"/>
      </p:ext>
    </p:extLst>
  </p:cSld>
  <p:clrMapOvr>
    <a:masterClrMapping/>
  </p:clrMapOvr>
  <p:transition spd="med">
    <p:fade/>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5F114C-0098-1F45-B7E9-5C756F2E3392}"/>
              </a:ext>
            </a:extLst>
          </p:cNvPr>
          <p:cNvSpPr/>
          <p:nvPr/>
        </p:nvSpPr>
        <p:spPr>
          <a:xfrm>
            <a:off x="323528" y="404664"/>
            <a:ext cx="8208912" cy="1128514"/>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523 À propos des veuves</a:t>
            </a:r>
          </a:p>
          <a:p>
            <a:pPr marL="449580" algn="just">
              <a:spcAft>
                <a:spcPts val="300"/>
              </a:spcAft>
            </a:pPr>
            <a:endParaRPr lang="fr-FR" sz="3600" baseline="300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9134455"/>
      </p:ext>
    </p:extLst>
  </p:cSld>
  <p:clrMapOvr>
    <a:masterClrMapping/>
  </p:clrMapOvr>
  <p:transition spd="med">
    <p:fade/>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5F114C-0098-1F45-B7E9-5C756F2E3392}"/>
              </a:ext>
            </a:extLst>
          </p:cNvPr>
          <p:cNvSpPr/>
          <p:nvPr/>
        </p:nvSpPr>
        <p:spPr>
          <a:xfrm>
            <a:off x="323528" y="404664"/>
            <a:ext cx="8208912" cy="5598969"/>
          </a:xfrm>
          <a:prstGeom prst="rect">
            <a:avLst/>
          </a:prstGeom>
        </p:spPr>
        <p:txBody>
          <a:bodyPr wrap="square">
            <a:spAutoFit/>
          </a:bodyPr>
          <a:lstStyle/>
          <a:p>
            <a:pPr>
              <a:spcBef>
                <a:spcPts val="600"/>
              </a:spcBef>
              <a:spcAft>
                <a:spcPts val="400"/>
              </a:spcAft>
            </a:pPr>
            <a:r>
              <a:rPr lang="fr-FR" sz="4000" b="1" dirty="0">
                <a:solidFill>
                  <a:srgbClr val="FFFF00"/>
                </a:solidFill>
                <a:uFill>
                  <a:solidFill>
                    <a:srgbClr val="000000"/>
                  </a:solidFill>
                </a:uFill>
                <a:latin typeface="Times New Roman" panose="02020603050405020304" pitchFamily="18" charset="0"/>
                <a:ea typeface="Times New Roman" panose="02020603050405020304" pitchFamily="18" charset="0"/>
              </a:rPr>
              <a:t>523 À propos des veuves</a:t>
            </a:r>
          </a:p>
          <a:p>
            <a:pPr marL="449580" algn="just">
              <a:spcAft>
                <a:spcPts val="300"/>
              </a:spcAft>
            </a:pPr>
            <a:endParaRPr lang="fr-FR" sz="3600" baseline="30000" dirty="0">
              <a:uFill>
                <a:solidFill>
                  <a:srgbClr val="000000"/>
                </a:solidFill>
              </a:uFill>
              <a:latin typeface="Times New Roman" panose="02020603050405020304" pitchFamily="18" charset="0"/>
              <a:ea typeface="Times New Roman" panose="02020603050405020304" pitchFamily="18" charset="0"/>
            </a:endParaRPr>
          </a:p>
          <a:p>
            <a:pPr marL="449580" algn="just">
              <a:spcAft>
                <a:spcPts val="300"/>
              </a:spcAft>
            </a:pPr>
            <a:r>
              <a:rPr lang="fr-FR" sz="3600" baseline="30000" dirty="0">
                <a:uFill>
                  <a:solidFill>
                    <a:srgbClr val="000000"/>
                  </a:solidFill>
                </a:uFill>
                <a:latin typeface="Times New Roman" panose="02020603050405020304" pitchFamily="18" charset="0"/>
                <a:ea typeface="Times New Roman" panose="02020603050405020304" pitchFamily="18" charset="0"/>
              </a:rPr>
              <a:t>9</a:t>
            </a:r>
            <a:r>
              <a:rPr lang="fr-FR" sz="3600" dirty="0">
                <a:uFill>
                  <a:solidFill>
                    <a:srgbClr val="000000"/>
                  </a:solidFill>
                </a:uFill>
                <a:latin typeface="Times New Roman" panose="02020603050405020304" pitchFamily="18" charset="0"/>
                <a:ea typeface="Times New Roman" panose="02020603050405020304" pitchFamily="18" charset="0"/>
              </a:rPr>
              <a:t>Une veuve, qu'elle soit mise sur la liste, mais qu'elle ait de moins de soixante ans, ayant été la femme d'un seul mari ; </a:t>
            </a:r>
            <a:r>
              <a:rPr lang="fr-FR" sz="3600" baseline="30000" dirty="0">
                <a:uFill>
                  <a:solidFill>
                    <a:srgbClr val="000000"/>
                  </a:solidFill>
                </a:uFill>
                <a:latin typeface="Times New Roman" panose="02020603050405020304" pitchFamily="18" charset="0"/>
                <a:ea typeface="Times New Roman" panose="02020603050405020304" pitchFamily="18" charset="0"/>
              </a:rPr>
              <a:t>10</a:t>
            </a:r>
            <a:r>
              <a:rPr lang="fr-FR" sz="3600" dirty="0">
                <a:uFill>
                  <a:solidFill>
                    <a:srgbClr val="000000"/>
                  </a:solidFill>
                </a:uFill>
                <a:latin typeface="Times New Roman" panose="02020603050405020304" pitchFamily="18" charset="0"/>
                <a:ea typeface="Times New Roman" panose="02020603050405020304" pitchFamily="18" charset="0"/>
              </a:rPr>
              <a:t>elle devra produire le témoignage de sa bonne conduite, avoir élevé des enfants, exercé l'hospitalité, lavé les pieds des saints, secouru les affligés... (1 Tm 5, 9-10)</a:t>
            </a:r>
            <a:endParaRPr lang="fr-FR" sz="36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8174831"/>
      </p:ext>
    </p:extLst>
  </p:cSld>
  <p:clrMapOvr>
    <a:masterClrMapping/>
  </p:clrMapOvr>
  <p:transition spd="med">
    <p:fade/>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5DEA3B-F4A5-994A-9513-31445AE718E8}"/>
              </a:ext>
            </a:extLst>
          </p:cNvPr>
          <p:cNvSpPr/>
          <p:nvPr/>
        </p:nvSpPr>
        <p:spPr>
          <a:xfrm>
            <a:off x="1331640" y="1340768"/>
            <a:ext cx="6336704" cy="1323439"/>
          </a:xfrm>
          <a:prstGeom prst="rect">
            <a:avLst/>
          </a:prstGeom>
        </p:spPr>
        <p:txBody>
          <a:bodyPr wrap="square">
            <a:spAutoFit/>
          </a:bodyPr>
          <a:lstStyle/>
          <a:p>
            <a:pPr>
              <a:spcBef>
                <a:spcPts val="800"/>
              </a:spcBef>
              <a:spcAft>
                <a:spcPts val="600"/>
              </a:spcAft>
            </a:pPr>
            <a:r>
              <a:rPr lang="fr-FR" sz="4000" b="1" i="1" dirty="0">
                <a:solidFill>
                  <a:srgbClr val="FFFF00"/>
                </a:solidFill>
                <a:uFill>
                  <a:solidFill>
                    <a:srgbClr val="000000"/>
                  </a:solidFill>
                </a:uFill>
                <a:latin typeface="Times New Roman" panose="02020603050405020304" pitchFamily="18" charset="0"/>
                <a:ea typeface="Times New Roman" panose="02020603050405020304" pitchFamily="18" charset="0"/>
              </a:rPr>
              <a:t>53 Conclusion : que devient la nouveauté de l’Évangile ?</a:t>
            </a:r>
            <a:endParaRPr lang="fr-FR" sz="4000" b="1" i="1" dirty="0">
              <a:solidFill>
                <a:srgbClr val="FFFF00"/>
              </a:solidFill>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04651959"/>
      </p:ext>
    </p:extLst>
  </p:cSld>
  <p:clrMapOvr>
    <a:masterClrMapping/>
  </p:clrMapOvr>
  <p:transition spd="med">
    <p:fade/>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1DE0B4-8CF8-F942-A6D9-D8375C2C597F}"/>
              </a:ext>
            </a:extLst>
          </p:cNvPr>
          <p:cNvSpPr/>
          <p:nvPr/>
        </p:nvSpPr>
        <p:spPr>
          <a:xfrm>
            <a:off x="395536" y="332657"/>
            <a:ext cx="8352928" cy="3431709"/>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L'assemblée chrétienne, telle que 1 Timothée promeut, reproduit un modèle social parfaitement inégalitaire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celui d'une Église enseignante, où les 	professeurs seraient des hommes et les 	élèves des simples femmes.</a:t>
            </a:r>
          </a:p>
          <a:p>
            <a:pPr algn="just">
              <a:spcAft>
                <a:spcPts val="300"/>
              </a:spcAft>
            </a:pPr>
            <a:endParaRPr lang="fr-FR" sz="2000" dirty="0">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1002536"/>
      </p:ext>
    </p:extLst>
  </p:cSld>
  <p:clrMapOvr>
    <a:masterClrMapping/>
  </p:clrMapOvr>
  <p:transition spd="med">
    <p:fade/>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1DE0B4-8CF8-F942-A6D9-D8375C2C597F}"/>
              </a:ext>
            </a:extLst>
          </p:cNvPr>
          <p:cNvSpPr/>
          <p:nvPr/>
        </p:nvSpPr>
        <p:spPr>
          <a:xfrm>
            <a:off x="395536" y="332657"/>
            <a:ext cx="8352928" cy="6155531"/>
          </a:xfrm>
          <a:prstGeom prst="rect">
            <a:avLst/>
          </a:prstGeom>
        </p:spPr>
        <p:txBody>
          <a:bodyPr wrap="square">
            <a:spAutoFit/>
          </a:bodyPr>
          <a:lstStyle/>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L'assemblée chrétienne, telle que 1 Timothée promeut, reproduit un modèle social parfaitement inégalitaire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	</a:t>
            </a:r>
            <a:r>
              <a:rPr lang="fr-FR" sz="3200" i="1" dirty="0">
                <a:uFill>
                  <a:solidFill>
                    <a:srgbClr val="000000"/>
                  </a:solidFill>
                </a:uFill>
                <a:latin typeface="Times New Roman" panose="02020603050405020304" pitchFamily="18" charset="0"/>
                <a:ea typeface="Times New Roman" panose="02020603050405020304" pitchFamily="18" charset="0"/>
              </a:rPr>
              <a:t>celui d'une Église enseignante, où les 	professeurs seraient des hommes et les 	élèves des simples femmes.</a:t>
            </a:r>
          </a:p>
          <a:p>
            <a:pPr algn="just">
              <a:spcAft>
                <a:spcPts val="300"/>
              </a:spcAft>
            </a:pPr>
            <a:endParaRPr lang="fr-FR" sz="2000" dirty="0">
              <a:uFill>
                <a:solidFill>
                  <a:srgbClr val="000000"/>
                </a:solidFill>
              </a:uFill>
              <a:latin typeface="Times New Roman" panose="02020603050405020304" pitchFamily="18" charset="0"/>
              <a:ea typeface="Times New Roman" panose="02020603050405020304" pitchFamily="18" charset="0"/>
            </a:endParaRP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Comment comprendre l’écart entre ces prescriptions que nous venons de lire et le texte de Galates </a:t>
            </a:r>
            <a:r>
              <a:rPr lang="fr-FR" sz="3200" i="1" dirty="0">
                <a:uFill>
                  <a:solidFill>
                    <a:srgbClr val="000000"/>
                  </a:solidFill>
                </a:uFill>
                <a:latin typeface="Times New Roman" panose="02020603050405020304" pitchFamily="18" charset="0"/>
                <a:ea typeface="Times New Roman" panose="02020603050405020304" pitchFamily="18" charset="0"/>
              </a:rPr>
              <a:t>"il n’y a plus ni homme, ni femme"</a:t>
            </a:r>
            <a:r>
              <a:rPr lang="fr-FR" sz="3200" dirty="0">
                <a:uFill>
                  <a:solidFill>
                    <a:srgbClr val="000000"/>
                  </a:solidFill>
                </a:uFill>
                <a:latin typeface="Times New Roman" panose="02020603050405020304" pitchFamily="18" charset="0"/>
                <a:ea typeface="Times New Roman" panose="02020603050405020304" pitchFamily="18" charset="0"/>
              </a:rPr>
              <a:t>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La nouveauté de l’Évangile s’édulcore-t-elle sous la pression de la culture ambiante ? </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7050335"/>
      </p:ext>
    </p:extLst>
  </p:cSld>
  <p:clrMapOvr>
    <a:masterClrMapping/>
  </p:clrMapOvr>
  <p:transition spd="med">
    <p:fade/>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6F51BF-A8F9-B34A-AED0-02180574D1BA}"/>
              </a:ext>
            </a:extLst>
          </p:cNvPr>
          <p:cNvSpPr/>
          <p:nvPr/>
        </p:nvSpPr>
        <p:spPr>
          <a:xfrm>
            <a:off x="611560" y="548681"/>
            <a:ext cx="8136904" cy="5239896"/>
          </a:xfrm>
          <a:prstGeom prst="rect">
            <a:avLst/>
          </a:prstGeom>
        </p:spPr>
        <p:txBody>
          <a:bodyPr wrap="square">
            <a:spAutoFit/>
          </a:bodyPr>
          <a:lstStyle/>
          <a:p>
            <a:pPr algn="just"/>
            <a:r>
              <a:rPr lang="fr-FR" sz="3600" dirty="0">
                <a:latin typeface="Times New Roman" panose="02020603050405020304" pitchFamily="18" charset="0"/>
                <a:ea typeface="Times New Roman" panose="02020603050405020304" pitchFamily="18" charset="0"/>
                <a:cs typeface="Times New Roman" panose="02020603050405020304" pitchFamily="18" charset="0"/>
              </a:rPr>
              <a:t>La marginalisation puis l'exclusion des femmes de toute position d'autorité eurent des causes complexes qu'on ne saurait réduire à l'alignement progressif du paulinisme sur les mœurs du temps… Peut-être faut-il chercher la principale cause d'une évolution défavorable aux femmes </a:t>
            </a:r>
            <a:r>
              <a:rPr lang="fr-FR" sz="36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dans la disparition progressive des Églises de maisonnée</a:t>
            </a:r>
            <a:r>
              <a:rPr lang="fr-FR" sz="3600" dirty="0">
                <a:latin typeface="Times New Roman" panose="02020603050405020304" pitchFamily="18" charset="0"/>
                <a:ea typeface="Times New Roman" panose="02020603050405020304" pitchFamily="18" charset="0"/>
                <a:cs typeface="Times New Roman" panose="02020603050405020304" pitchFamily="18" charset="0"/>
              </a:rPr>
              <a:t>.</a:t>
            </a:r>
            <a:r>
              <a:rPr lang="fr-FR" sz="3600" dirty="0">
                <a:latin typeface="Times New Roman" panose="02020603050405020304" pitchFamily="18" charset="0"/>
                <a:cs typeface="Times New Roman" panose="02020603050405020304" pitchFamily="18" charset="0"/>
              </a:rPr>
              <a:t> </a:t>
            </a:r>
          </a:p>
          <a:p>
            <a:pPr algn="r"/>
            <a:r>
              <a:rPr lang="fr-FR" sz="1050" dirty="0">
                <a:uFill>
                  <a:solidFill>
                    <a:srgbClr val="000000"/>
                  </a:solidFill>
                </a:uFill>
                <a:latin typeface="Times New Roman" panose="02020603050405020304" pitchFamily="18" charset="0"/>
                <a:ea typeface="Times New Roman" panose="02020603050405020304" pitchFamily="18" charset="0"/>
              </a:rPr>
              <a:t>Marie-Françoise-BASLEZ, </a:t>
            </a:r>
            <a:r>
              <a:rPr lang="fr-FR" sz="1050" i="1" dirty="0">
                <a:uFill>
                  <a:solidFill>
                    <a:srgbClr val="000000"/>
                  </a:solidFill>
                </a:uFill>
                <a:latin typeface="Times New Roman" panose="02020603050405020304" pitchFamily="18" charset="0"/>
                <a:ea typeface="Times New Roman" panose="02020603050405020304" pitchFamily="18" charset="0"/>
              </a:rPr>
              <a:t>L'Église à la maison, Histoire des premières communautés chrétiennes. I</a:t>
            </a:r>
            <a:r>
              <a:rPr lang="fr-FR" sz="1050" i="1" baseline="30000" dirty="0">
                <a:uFill>
                  <a:solidFill>
                    <a:srgbClr val="000000"/>
                  </a:solidFill>
                </a:uFill>
                <a:latin typeface="Times New Roman" panose="02020603050405020304" pitchFamily="18" charset="0"/>
                <a:ea typeface="Times New Roman" panose="02020603050405020304" pitchFamily="18" charset="0"/>
              </a:rPr>
              <a:t>er</a:t>
            </a:r>
            <a:r>
              <a:rPr lang="fr-FR" sz="1050" i="1" dirty="0">
                <a:uFill>
                  <a:solidFill>
                    <a:srgbClr val="000000"/>
                  </a:solidFill>
                </a:uFill>
                <a:latin typeface="Times New Roman" panose="02020603050405020304" pitchFamily="18" charset="0"/>
                <a:ea typeface="Times New Roman" panose="02020603050405020304" pitchFamily="18" charset="0"/>
              </a:rPr>
              <a:t>-III</a:t>
            </a:r>
            <a:r>
              <a:rPr lang="fr-FR" sz="1050" i="1" baseline="30000" dirty="0">
                <a:uFill>
                  <a:solidFill>
                    <a:srgbClr val="000000"/>
                  </a:solidFill>
                </a:uFill>
                <a:latin typeface="Times New Roman" panose="02020603050405020304" pitchFamily="18" charset="0"/>
                <a:ea typeface="Times New Roman" panose="02020603050405020304" pitchFamily="18" charset="0"/>
              </a:rPr>
              <a:t>e</a:t>
            </a:r>
            <a:r>
              <a:rPr lang="fr-FR" sz="1050" i="1" dirty="0">
                <a:uFill>
                  <a:solidFill>
                    <a:srgbClr val="000000"/>
                  </a:solidFill>
                </a:uFill>
                <a:latin typeface="Times New Roman" panose="02020603050405020304" pitchFamily="18" charset="0"/>
                <a:ea typeface="Times New Roman" panose="02020603050405020304" pitchFamily="18" charset="0"/>
              </a:rPr>
              <a:t> siècle</a:t>
            </a:r>
            <a:r>
              <a:rPr lang="fr-FR" sz="1050" dirty="0">
                <a:uFill>
                  <a:solidFill>
                    <a:srgbClr val="000000"/>
                  </a:solidFill>
                </a:uFill>
                <a:latin typeface="Times New Roman" panose="02020603050405020304" pitchFamily="18" charset="0"/>
                <a:ea typeface="Times New Roman" panose="02020603050405020304" pitchFamily="18" charset="0"/>
              </a:rPr>
              <a:t>, Salvator, Paris, 2021, 68.</a:t>
            </a:r>
            <a:endParaRPr lang="fr-FR" sz="1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6915757"/>
      </p:ext>
    </p:extLst>
  </p:cSld>
  <p:clrMapOvr>
    <a:masterClrMapping/>
  </p:clrMapOvr>
  <p:transition spd="med">
    <p:fade/>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D87178-5211-5647-811C-4C98623E645F}"/>
              </a:ext>
            </a:extLst>
          </p:cNvPr>
          <p:cNvSpPr/>
          <p:nvPr/>
        </p:nvSpPr>
        <p:spPr>
          <a:xfrm>
            <a:off x="179512" y="188640"/>
            <a:ext cx="8964488" cy="6347892"/>
          </a:xfrm>
          <a:prstGeom prst="rect">
            <a:avLst/>
          </a:prstGeom>
        </p:spPr>
        <p:txBody>
          <a:bodyPr wrap="square">
            <a:spAutoFit/>
          </a:bodyPr>
          <a:lstStyle/>
          <a:p>
            <a:pPr algn="just">
              <a:spcAft>
                <a:spcPts val="0"/>
              </a:spcAft>
            </a:pPr>
            <a:r>
              <a:rPr lang="fr-FR" sz="3600" dirty="0">
                <a:uFill>
                  <a:solidFill>
                    <a:srgbClr val="000000"/>
                  </a:solidFill>
                </a:uFill>
                <a:latin typeface="Times New Roman" panose="02020603050405020304" pitchFamily="18" charset="0"/>
                <a:ea typeface="Times New Roman" panose="02020603050405020304" pitchFamily="18" charset="0"/>
              </a:rPr>
              <a:t>La position de la femme dans la théologie de Paul et dans les écrits qui se réclament de son autorité est certainement conditionnée par une anthropologie lourdement marquée par le contexte culturel et sociologique de l'époque. On ne doit pas oublier que l'élaboration théologique de la première Église est faite exclusivement par des hommes qui proviennent en grande partie du milieu judaïque, même s'ils écrivent en grec et qu'ils se ressentent sous certains aspects de l'influence de l'hellénisme.</a:t>
            </a:r>
          </a:p>
          <a:p>
            <a:pPr algn="r"/>
            <a:r>
              <a:rPr lang="fr-FR" sz="1050" dirty="0">
                <a:uFill>
                  <a:solidFill>
                    <a:srgbClr val="000000"/>
                  </a:solidFill>
                </a:uFill>
                <a:latin typeface="Times New Roman" panose="02020603050405020304" pitchFamily="18" charset="0"/>
                <a:ea typeface="Times New Roman" panose="02020603050405020304" pitchFamily="18" charset="0"/>
              </a:rPr>
              <a:t>Rinaldo FABRIS, </a:t>
            </a:r>
            <a:r>
              <a:rPr lang="fr-FR" sz="1050" i="1" dirty="0">
                <a:uFill>
                  <a:solidFill>
                    <a:srgbClr val="000000"/>
                  </a:solidFill>
                </a:uFill>
                <a:latin typeface="Times New Roman" panose="02020603050405020304" pitchFamily="18" charset="0"/>
                <a:ea typeface="Times New Roman" panose="02020603050405020304" pitchFamily="18" charset="0"/>
              </a:rPr>
              <a:t>La femme dans l’Église primitive</a:t>
            </a:r>
            <a:r>
              <a:rPr lang="fr-FR" sz="1050" dirty="0">
                <a:uFill>
                  <a:solidFill>
                    <a:srgbClr val="000000"/>
                  </a:solidFill>
                </a:uFill>
                <a:latin typeface="Times New Roman" panose="02020603050405020304" pitchFamily="18" charset="0"/>
                <a:ea typeface="Times New Roman" panose="02020603050405020304" pitchFamily="18" charset="0"/>
              </a:rPr>
              <a:t>, Nouvelle Cité, Paris, 1987, 32.</a:t>
            </a:r>
            <a:endParaRPr lang="fr-FR" sz="18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24594084"/>
      </p:ext>
    </p:extLst>
  </p:cSld>
  <p:clrMapOvr>
    <a:masterClrMapping/>
  </p:clrMapOvr>
  <p:transition spd="med">
    <p:fade/>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a:extLst>
              <a:ext uri="{FF2B5EF4-FFF2-40B4-BE49-F238E27FC236}">
                <a16:creationId xmlns:a16="http://schemas.microsoft.com/office/drawing/2014/main" id="{70025368-602D-A949-88E6-75EAC415DEED}"/>
              </a:ext>
            </a:extLst>
          </p:cNvPr>
          <p:cNvSpPr>
            <a:spLocks noGrp="1"/>
          </p:cNvSpPr>
          <p:nvPr>
            <p:ph type="ctrTitle"/>
          </p:nvPr>
        </p:nvSpPr>
        <p:spPr>
          <a:xfrm>
            <a:off x="4838104" y="0"/>
            <a:ext cx="4305895" cy="5805488"/>
          </a:xfrm>
        </p:spPr>
        <p:txBody>
          <a:bodyPr/>
          <a:lstStyle/>
          <a:p>
            <a:pPr>
              <a:defRPr/>
            </a:pPr>
            <a:r>
              <a:rPr lang="fr-FR" b="1" cap="all" dirty="0">
                <a:solidFill>
                  <a:srgbClr val="FFFF00"/>
                </a:solidFill>
                <a:latin typeface="Times New Roman" panose="02020603050405020304" pitchFamily="18" charset="0"/>
                <a:cs typeface="Times New Roman" panose="02020603050405020304" pitchFamily="18" charset="0"/>
              </a:rPr>
              <a:t>CONCLUSION</a:t>
            </a:r>
          </a:p>
        </p:txBody>
      </p:sp>
      <p:pic>
        <p:nvPicPr>
          <p:cNvPr id="3" name="Image 2">
            <a:extLst>
              <a:ext uri="{FF2B5EF4-FFF2-40B4-BE49-F238E27FC236}">
                <a16:creationId xmlns:a16="http://schemas.microsoft.com/office/drawing/2014/main" id="{741B3E98-5FDB-26F0-281D-B11602057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38105" cy="6858000"/>
          </a:xfrm>
          <a:prstGeom prst="rect">
            <a:avLst/>
          </a:prstGeom>
        </p:spPr>
      </p:pic>
    </p:spTree>
    <p:extLst>
      <p:ext uri="{BB962C8B-B14F-4D97-AF65-F5344CB8AC3E}">
        <p14:creationId xmlns:p14="http://schemas.microsoft.com/office/powerpoint/2010/main" val="2434299015"/>
      </p:ext>
    </p:extLst>
  </p:cSld>
  <p:clrMapOvr>
    <a:masterClrMapping/>
  </p:clrMapOvr>
  <p:transition spd="med">
    <p:fade/>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830E8B-F6D5-B442-8FC0-E28A5900CA04}"/>
              </a:ext>
            </a:extLst>
          </p:cNvPr>
          <p:cNvSpPr/>
          <p:nvPr/>
        </p:nvSpPr>
        <p:spPr>
          <a:xfrm>
            <a:off x="107504" y="116632"/>
            <a:ext cx="8784976" cy="2100575"/>
          </a:xfrm>
          <a:prstGeom prst="rect">
            <a:avLst/>
          </a:prstGeom>
        </p:spPr>
        <p:txBody>
          <a:bodyPr wrap="square">
            <a:spAutoFit/>
          </a:bodyPr>
          <a:lstStyle/>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Quelle évolution !</a:t>
            </a:r>
          </a:p>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Quels changements de perspective </a:t>
            </a:r>
            <a:r>
              <a:rPr lang="fr-FR" sz="3200" dirty="0">
                <a:uFill>
                  <a:solidFill>
                    <a:srgbClr val="000000"/>
                  </a:solidFill>
                </a:uFill>
                <a:latin typeface="Times New Roman" panose="02020603050405020304" pitchFamily="18" charset="0"/>
                <a:ea typeface="Times New Roman" panose="02020603050405020304" pitchFamily="18" charset="0"/>
              </a:rPr>
              <a:t>entre les lettres les plus anciennes de Paul et les lettres de la tradition paulinienne !</a:t>
            </a:r>
          </a:p>
        </p:txBody>
      </p:sp>
    </p:spTree>
    <p:extLst>
      <p:ext uri="{BB962C8B-B14F-4D97-AF65-F5344CB8AC3E}">
        <p14:creationId xmlns:p14="http://schemas.microsoft.com/office/powerpoint/2010/main" val="2598206990"/>
      </p:ext>
    </p:extLst>
  </p:cSld>
  <p:clrMapOvr>
    <a:masterClrMapping/>
  </p:clrMapOvr>
  <p:transition spd="med">
    <p:fade/>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830E8B-F6D5-B442-8FC0-E28A5900CA04}"/>
              </a:ext>
            </a:extLst>
          </p:cNvPr>
          <p:cNvSpPr/>
          <p:nvPr/>
        </p:nvSpPr>
        <p:spPr>
          <a:xfrm>
            <a:off x="107504" y="116632"/>
            <a:ext cx="8784976" cy="3616375"/>
          </a:xfrm>
          <a:prstGeom prst="rect">
            <a:avLst/>
          </a:prstGeom>
        </p:spPr>
        <p:txBody>
          <a:bodyPr wrap="square">
            <a:spAutoFit/>
          </a:bodyPr>
          <a:lstStyle/>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Quelle évolution !</a:t>
            </a:r>
          </a:p>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Quels changements de perspective </a:t>
            </a:r>
            <a:r>
              <a:rPr lang="fr-FR" sz="3200" dirty="0">
                <a:uFill>
                  <a:solidFill>
                    <a:srgbClr val="000000"/>
                  </a:solidFill>
                </a:uFill>
                <a:latin typeface="Times New Roman" panose="02020603050405020304" pitchFamily="18" charset="0"/>
                <a:ea typeface="Times New Roman" panose="02020603050405020304" pitchFamily="18" charset="0"/>
              </a:rPr>
              <a:t>entre les lettres les plus anciennes de Paul et les lettres de la tradition paulinienne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En un demi-siècle, on peut avoir l’impression que la nouveauté radicale apportée par Jésus a été mise sous le boisseau !</a:t>
            </a:r>
          </a:p>
        </p:txBody>
      </p:sp>
    </p:spTree>
    <p:extLst>
      <p:ext uri="{BB962C8B-B14F-4D97-AF65-F5344CB8AC3E}">
        <p14:creationId xmlns:p14="http://schemas.microsoft.com/office/powerpoint/2010/main" val="1570441747"/>
      </p:ext>
    </p:extLst>
  </p:cSld>
  <p:clrMapOvr>
    <a:masterClrMapping/>
  </p:clrMapOvr>
  <p:transition spd="med">
    <p:fade/>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830E8B-F6D5-B442-8FC0-E28A5900CA04}"/>
              </a:ext>
            </a:extLst>
          </p:cNvPr>
          <p:cNvSpPr/>
          <p:nvPr/>
        </p:nvSpPr>
        <p:spPr>
          <a:xfrm>
            <a:off x="107504" y="116632"/>
            <a:ext cx="8784976" cy="5624617"/>
          </a:xfrm>
          <a:prstGeom prst="rect">
            <a:avLst/>
          </a:prstGeom>
        </p:spPr>
        <p:txBody>
          <a:bodyPr wrap="square">
            <a:spAutoFit/>
          </a:bodyPr>
          <a:lstStyle/>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Quelle évolution !</a:t>
            </a:r>
          </a:p>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Quels changements de perspective </a:t>
            </a:r>
            <a:r>
              <a:rPr lang="fr-FR" sz="3200" dirty="0">
                <a:uFill>
                  <a:solidFill>
                    <a:srgbClr val="000000"/>
                  </a:solidFill>
                </a:uFill>
                <a:latin typeface="Times New Roman" panose="02020603050405020304" pitchFamily="18" charset="0"/>
                <a:ea typeface="Times New Roman" panose="02020603050405020304" pitchFamily="18" charset="0"/>
              </a:rPr>
              <a:t>entre les lettres les plus anciennes de Paul et les lettres de la tradition paulinienne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En un demi-siècle, on peut avoir l’impression que la nouveauté radicale apportée par Jésus a été mise sous le boisseau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Le corpus paulinien est traversé d'opinions différentes, voire contradictoires, sur des questions de discipline interne, telle la place des femmes dans l'assemblée communautaire. </a:t>
            </a:r>
          </a:p>
        </p:txBody>
      </p:sp>
    </p:spTree>
    <p:extLst>
      <p:ext uri="{BB962C8B-B14F-4D97-AF65-F5344CB8AC3E}">
        <p14:creationId xmlns:p14="http://schemas.microsoft.com/office/powerpoint/2010/main" val="2078560824"/>
      </p:ext>
    </p:extLst>
  </p:cSld>
  <p:clrMapOvr>
    <a:masterClrMapping/>
  </p:clrMapOvr>
  <p:transition spd="med">
    <p:fade/>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830E8B-F6D5-B442-8FC0-E28A5900CA04}"/>
              </a:ext>
            </a:extLst>
          </p:cNvPr>
          <p:cNvSpPr/>
          <p:nvPr/>
        </p:nvSpPr>
        <p:spPr>
          <a:xfrm>
            <a:off x="107504" y="116632"/>
            <a:ext cx="8784976" cy="6647974"/>
          </a:xfrm>
          <a:prstGeom prst="rect">
            <a:avLst/>
          </a:prstGeom>
        </p:spPr>
        <p:txBody>
          <a:bodyPr wrap="square">
            <a:spAutoFit/>
          </a:bodyPr>
          <a:lstStyle/>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Quelle évolution !</a:t>
            </a:r>
          </a:p>
          <a:p>
            <a:pPr algn="just">
              <a:spcAft>
                <a:spcPts val="300"/>
              </a:spcAft>
            </a:pPr>
            <a:r>
              <a:rPr lang="fr-FR" sz="3200" b="1" dirty="0">
                <a:solidFill>
                  <a:srgbClr val="EFFF8C"/>
                </a:solidFill>
                <a:uFill>
                  <a:solidFill>
                    <a:srgbClr val="000000"/>
                  </a:solidFill>
                </a:uFill>
                <a:latin typeface="Times New Roman" panose="02020603050405020304" pitchFamily="18" charset="0"/>
                <a:ea typeface="Times New Roman" panose="02020603050405020304" pitchFamily="18" charset="0"/>
              </a:rPr>
              <a:t>Quels changements de perspective </a:t>
            </a:r>
            <a:r>
              <a:rPr lang="fr-FR" sz="3200" dirty="0">
                <a:uFill>
                  <a:solidFill>
                    <a:srgbClr val="000000"/>
                  </a:solidFill>
                </a:uFill>
                <a:latin typeface="Times New Roman" panose="02020603050405020304" pitchFamily="18" charset="0"/>
                <a:ea typeface="Times New Roman" panose="02020603050405020304" pitchFamily="18" charset="0"/>
              </a:rPr>
              <a:t>entre les lettres les plus anciennes de Paul et les lettres de la tradition paulinienne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En un demi-siècle, on peut avoir l’impression que la nouveauté radicale apportée par Jésus a été mise sous le boisseau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Le corpus paulinien est traversé d'opinions différentes, voire contradictoires, sur des questions de discipline interne, telle la place des femmes dans l'assemblée communautaire. </a:t>
            </a:r>
          </a:p>
          <a:p>
            <a:pPr algn="just">
              <a:spcAft>
                <a:spcPts val="300"/>
              </a:spcAft>
            </a:pPr>
            <a:r>
              <a:rPr lang="fr-FR" sz="3200" dirty="0">
                <a:uFill>
                  <a:solidFill>
                    <a:srgbClr val="000000"/>
                  </a:solidFill>
                </a:uFill>
                <a:latin typeface="Times New Roman" panose="02020603050405020304" pitchFamily="18" charset="0"/>
                <a:ea typeface="Times New Roman" panose="02020603050405020304" pitchFamily="18" charset="0"/>
              </a:rPr>
              <a:t>Il faut donc bien ne pas tout mettre sur le même plan.</a:t>
            </a:r>
            <a:endParaRPr lang="fr-FR" sz="32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79542808"/>
      </p:ext>
    </p:extLst>
  </p:cSld>
  <p:clrMapOvr>
    <a:masterClrMapping/>
  </p:clrMapOvr>
  <p:transition spd="med">
    <p:fade/>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CAE85C-A2D1-E74E-B69F-8A7584F580A8}"/>
              </a:ext>
            </a:extLst>
          </p:cNvPr>
          <p:cNvSpPr/>
          <p:nvPr/>
        </p:nvSpPr>
        <p:spPr>
          <a:xfrm>
            <a:off x="179512" y="188640"/>
            <a:ext cx="8784976" cy="2862322"/>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Il ressort de notre étude et quoi qu'il en soit des deux textes les plus récents évoqués précédemment (1 Co 14,34-35 et 1Tm 2,9-15) que notre enquête menée au sujet de Paul, atteste, de façon très majoritaire, </a:t>
            </a:r>
            <a:endPar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70822235"/>
      </p:ext>
    </p:extLst>
  </p:cSld>
  <p:clrMapOvr>
    <a:masterClrMapping/>
  </p:clrMapOvr>
  <p:transition spd="med">
    <p:fade/>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CAE85C-A2D1-E74E-B69F-8A7584F580A8}"/>
              </a:ext>
            </a:extLst>
          </p:cNvPr>
          <p:cNvSpPr/>
          <p:nvPr/>
        </p:nvSpPr>
        <p:spPr>
          <a:xfrm>
            <a:off x="179512" y="188640"/>
            <a:ext cx="8784976" cy="3416320"/>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Il ressort de notre étude et quoi qu'il en soit des deux textes les plus récents évoqués précédemment (1 Co 14,34-35 et 1Tm 2,9-15) que notre enquête menée au sujet de Paul, atteste, de façon très majoritaire,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une attitude positive à l'égard de nombreuses femmes, </a:t>
            </a:r>
            <a:endPar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34013007"/>
      </p:ext>
    </p:extLst>
  </p:cSld>
  <p:clrMapOvr>
    <a:masterClrMapping/>
  </p:clrMapOvr>
  <p:transition spd="med">
    <p:fade/>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CAE85C-A2D1-E74E-B69F-8A7584F580A8}"/>
              </a:ext>
            </a:extLst>
          </p:cNvPr>
          <p:cNvSpPr/>
          <p:nvPr/>
        </p:nvSpPr>
        <p:spPr>
          <a:xfrm>
            <a:off x="179512" y="188640"/>
            <a:ext cx="8784976" cy="5632311"/>
          </a:xfrm>
          <a:prstGeom prst="rect">
            <a:avLst/>
          </a:prstGeom>
        </p:spPr>
        <p:txBody>
          <a:bodyPr wrap="square">
            <a:spAutoFit/>
          </a:bodyPr>
          <a:lstStyle/>
          <a:p>
            <a:pPr algn="just">
              <a:spcAft>
                <a:spcPts val="300"/>
              </a:spcAft>
            </a:pPr>
            <a:r>
              <a:rPr lang="fr-FR" sz="3600" dirty="0">
                <a:uFill>
                  <a:solidFill>
                    <a:srgbClr val="000000"/>
                  </a:solidFill>
                </a:uFill>
                <a:latin typeface="Times New Roman" panose="02020603050405020304" pitchFamily="18" charset="0"/>
                <a:ea typeface="Times New Roman" panose="02020603050405020304" pitchFamily="18" charset="0"/>
              </a:rPr>
              <a:t>Il ressort de notre étude et quoi qu'il en soit des deux textes les plus récents évoqués précédemment (1 Co 14,34-35 et 1Tm 2,9-15) que notre enquête menée au sujet de Paul, atteste, de façon très majoritaire, </a:t>
            </a:r>
            <a:r>
              <a:rPr lang="fr-FR" sz="3600" b="1" dirty="0">
                <a:solidFill>
                  <a:srgbClr val="EFFF8C"/>
                </a:solidFill>
                <a:uFill>
                  <a:solidFill>
                    <a:srgbClr val="000000"/>
                  </a:solidFill>
                </a:uFill>
                <a:latin typeface="Times New Roman" panose="02020603050405020304" pitchFamily="18" charset="0"/>
                <a:ea typeface="Times New Roman" panose="02020603050405020304" pitchFamily="18" charset="0"/>
              </a:rPr>
              <a:t>une attitude positive à l'égard de nombreuses femmes, </a:t>
            </a:r>
            <a:r>
              <a:rPr lang="fr-FR" sz="3600" dirty="0">
                <a:solidFill>
                  <a:srgbClr val="EFFF8C"/>
                </a:solidFill>
                <a:uFill>
                  <a:solidFill>
                    <a:srgbClr val="000000"/>
                  </a:solidFill>
                </a:uFill>
                <a:latin typeface="Times New Roman" panose="02020603050405020304" pitchFamily="18" charset="0"/>
                <a:ea typeface="Times New Roman" panose="02020603050405020304" pitchFamily="18" charset="0"/>
              </a:rPr>
              <a:t>engagées à ses côtés dans la tâche d'évangélisation, aussi bien qu'assignées à des fonctions d'autorité et de gouvernement au sein des Églises locales.</a:t>
            </a:r>
          </a:p>
        </p:txBody>
      </p:sp>
    </p:spTree>
    <p:extLst>
      <p:ext uri="{BB962C8B-B14F-4D97-AF65-F5344CB8AC3E}">
        <p14:creationId xmlns:p14="http://schemas.microsoft.com/office/powerpoint/2010/main" val="1921003057"/>
      </p:ext>
    </p:extLst>
  </p:cSld>
  <p:clrMapOvr>
    <a:masterClrMapping/>
  </p:clrMapOvr>
  <p:transition spd="med">
    <p:fade/>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CAE85C-A2D1-E74E-B69F-8A7584F580A8}"/>
              </a:ext>
            </a:extLst>
          </p:cNvPr>
          <p:cNvSpPr/>
          <p:nvPr/>
        </p:nvSpPr>
        <p:spPr>
          <a:xfrm>
            <a:off x="0" y="764704"/>
            <a:ext cx="9144000" cy="3631763"/>
          </a:xfrm>
          <a:prstGeom prst="rect">
            <a:avLst/>
          </a:prstGeom>
        </p:spPr>
        <p:txBody>
          <a:bodyPr wrap="square">
            <a:spAutoFit/>
          </a:bodyPr>
          <a:lstStyle/>
          <a:p>
            <a:pPr algn="ctr">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En cela,</a:t>
            </a:r>
          </a:p>
          <a:p>
            <a:pPr algn="ctr">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Paul s'inscrit en pleine continuité</a:t>
            </a:r>
          </a:p>
          <a:p>
            <a:pPr algn="ctr">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avec la conduite de Jésus lui-même,</a:t>
            </a:r>
          </a:p>
          <a:p>
            <a:pPr algn="ctr">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telle que rapportée</a:t>
            </a:r>
          </a:p>
          <a:p>
            <a:pPr algn="ctr">
              <a:spcAft>
                <a:spcPts val="300"/>
              </a:spcAft>
            </a:pPr>
            <a:r>
              <a:rPr lang="fr-FR" sz="4400" dirty="0">
                <a:uFill>
                  <a:solidFill>
                    <a:srgbClr val="000000"/>
                  </a:solidFill>
                </a:uFill>
                <a:latin typeface="Times New Roman" panose="02020603050405020304" pitchFamily="18" charset="0"/>
                <a:ea typeface="Times New Roman" panose="02020603050405020304" pitchFamily="18" charset="0"/>
              </a:rPr>
              <a:t>dans les quatre Évangiles.</a:t>
            </a:r>
            <a:endParaRPr lang="fr-FR" sz="4000" dirty="0">
              <a:effectLst/>
              <a:uFill>
                <a:solidFill>
                  <a:srgbClr val="000000"/>
                </a:solidFill>
              </a:u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7311862"/>
      </p:ext>
    </p:extLst>
  </p:cSld>
  <p:clrMapOvr>
    <a:masterClrMapping/>
  </p:clrMapOvr>
  <p:transition spd="med">
    <p:fade/>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3FC02C5-8A07-DFEA-296D-60067097E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08684503"/>
      </p:ext>
    </p:extLst>
  </p:cSld>
  <p:clrMapOvr>
    <a:masterClrMapping/>
  </p:clrMapOvr>
  <p:transition spd="med">
    <p:fade/>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1876</TotalTime>
  <Words>15599</Words>
  <Application>Microsoft Macintosh PowerPoint</Application>
  <PresentationFormat>Affichage à l'écran (4:3)</PresentationFormat>
  <Paragraphs>1349</Paragraphs>
  <Slides>362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362</vt:i4>
      </vt:variant>
    </vt:vector>
  </HeadingPairs>
  <TitlesOfParts>
    <vt:vector size="368" baseType="lpstr">
      <vt:lpstr>Arial</vt:lpstr>
      <vt:lpstr>Avenir</vt:lpstr>
      <vt:lpstr>Calibri</vt:lpstr>
      <vt:lpstr>Gentium Plus</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PLACE DES FEMMES DANS LES PREMIÈRES COMMUNAUTÉS CHRÉTIENNES (Actes et lettres pauliniennes) </vt:lpstr>
      <vt:lpstr>INTRODUCTION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 UN TEXTE RÉVOLU-TIONNAIRE Ga 3,26-29</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 DES TEXTES CONTRA-DICTOIRES EN 1 Co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Colette GOBERT</dc:creator>
  <cp:lastModifiedBy>Didier VAN HECKE</cp:lastModifiedBy>
  <cp:revision>101</cp:revision>
  <dcterms:created xsi:type="dcterms:W3CDTF">2017-12-13T15:00:02Z</dcterms:created>
  <dcterms:modified xsi:type="dcterms:W3CDTF">2024-02-08T13:36:22Z</dcterms:modified>
</cp:coreProperties>
</file>